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charts/chart12.xml" ContentType="application/vnd.openxmlformats-officedocument.drawingml.chart+xml"/>
  <Override PartName="/ppt/notesSlides/notesSlide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256" r:id="rId2"/>
    <p:sldId id="331" r:id="rId3"/>
    <p:sldId id="261" r:id="rId4"/>
    <p:sldId id="332" r:id="rId5"/>
    <p:sldId id="333" r:id="rId6"/>
    <p:sldId id="262" r:id="rId7"/>
    <p:sldId id="346" r:id="rId8"/>
    <p:sldId id="295" r:id="rId9"/>
    <p:sldId id="320" r:id="rId10"/>
    <p:sldId id="372" r:id="rId11"/>
    <p:sldId id="322" r:id="rId12"/>
    <p:sldId id="336" r:id="rId13"/>
    <p:sldId id="265" r:id="rId14"/>
    <p:sldId id="354" r:id="rId15"/>
    <p:sldId id="370" r:id="rId16"/>
    <p:sldId id="323" r:id="rId17"/>
    <p:sldId id="292" r:id="rId18"/>
    <p:sldId id="291" r:id="rId19"/>
    <p:sldId id="362" r:id="rId20"/>
    <p:sldId id="363" r:id="rId21"/>
    <p:sldId id="364" r:id="rId22"/>
    <p:sldId id="365" r:id="rId23"/>
    <p:sldId id="371" r:id="rId24"/>
    <p:sldId id="360" r:id="rId25"/>
  </p:sldIdLst>
  <p:sldSz cx="9144000" cy="6858000" type="screen4x3"/>
  <p:notesSz cx="9926638" cy="6797675"/>
  <p:defaultTextStyle>
    <a:defPPr>
      <a:defRPr lang="it-IT"/>
    </a:defPPr>
    <a:lvl1pPr algn="just" rtl="0" fontAlgn="base">
      <a:lnSpc>
        <a:spcPct val="80000"/>
      </a:lnSpc>
      <a:spcBef>
        <a:spcPct val="50000"/>
      </a:spcBef>
      <a:spcAft>
        <a:spcPct val="0"/>
      </a:spcAft>
      <a:defRPr sz="1200" kern="1200">
        <a:solidFill>
          <a:schemeClr val="tx1"/>
        </a:solidFill>
        <a:latin typeface="Arial" pitchFamily="34" charset="0"/>
        <a:ea typeface="+mn-ea"/>
        <a:cs typeface="+mn-cs"/>
      </a:defRPr>
    </a:lvl1pPr>
    <a:lvl2pPr marL="457200" algn="just" rtl="0" fontAlgn="base">
      <a:lnSpc>
        <a:spcPct val="80000"/>
      </a:lnSpc>
      <a:spcBef>
        <a:spcPct val="50000"/>
      </a:spcBef>
      <a:spcAft>
        <a:spcPct val="0"/>
      </a:spcAft>
      <a:defRPr sz="1200" kern="1200">
        <a:solidFill>
          <a:schemeClr val="tx1"/>
        </a:solidFill>
        <a:latin typeface="Arial" pitchFamily="34" charset="0"/>
        <a:ea typeface="+mn-ea"/>
        <a:cs typeface="+mn-cs"/>
      </a:defRPr>
    </a:lvl2pPr>
    <a:lvl3pPr marL="914400" algn="just" rtl="0" fontAlgn="base">
      <a:lnSpc>
        <a:spcPct val="80000"/>
      </a:lnSpc>
      <a:spcBef>
        <a:spcPct val="50000"/>
      </a:spcBef>
      <a:spcAft>
        <a:spcPct val="0"/>
      </a:spcAft>
      <a:defRPr sz="1200" kern="1200">
        <a:solidFill>
          <a:schemeClr val="tx1"/>
        </a:solidFill>
        <a:latin typeface="Arial" pitchFamily="34" charset="0"/>
        <a:ea typeface="+mn-ea"/>
        <a:cs typeface="+mn-cs"/>
      </a:defRPr>
    </a:lvl3pPr>
    <a:lvl4pPr marL="1371600" algn="just" rtl="0" fontAlgn="base">
      <a:lnSpc>
        <a:spcPct val="80000"/>
      </a:lnSpc>
      <a:spcBef>
        <a:spcPct val="50000"/>
      </a:spcBef>
      <a:spcAft>
        <a:spcPct val="0"/>
      </a:spcAft>
      <a:defRPr sz="1200" kern="1200">
        <a:solidFill>
          <a:schemeClr val="tx1"/>
        </a:solidFill>
        <a:latin typeface="Arial" pitchFamily="34" charset="0"/>
        <a:ea typeface="+mn-ea"/>
        <a:cs typeface="+mn-cs"/>
      </a:defRPr>
    </a:lvl4pPr>
    <a:lvl5pPr marL="1828800" algn="just" rtl="0" fontAlgn="base">
      <a:lnSpc>
        <a:spcPct val="80000"/>
      </a:lnSpc>
      <a:spcBef>
        <a:spcPct val="5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425363"/>
    <a:srgbClr val="336699"/>
    <a:srgbClr val="FF6600"/>
    <a:srgbClr val="3366CC"/>
    <a:srgbClr val="0066CC"/>
    <a:srgbClr val="0033CC"/>
    <a:srgbClr val="FF9933"/>
    <a:srgbClr val="006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3371" autoAdjust="0"/>
  </p:normalViewPr>
  <p:slideViewPr>
    <p:cSldViewPr snapToGrid="0">
      <p:cViewPr>
        <p:scale>
          <a:sx n="100" d="100"/>
          <a:sy n="100" d="100"/>
        </p:scale>
        <p:origin x="-15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2" d="100"/>
          <a:sy n="102" d="100"/>
        </p:scale>
        <p:origin x="-420" y="-84"/>
      </p:cViewPr>
      <p:guideLst>
        <p:guide orient="horz" pos="2142"/>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5988001260671083"/>
          <c:y val="2.1112579578665618E-2"/>
          <c:w val="0.36811802598125482"/>
          <c:h val="0.93700059126073754"/>
        </c:manualLayout>
      </c:layout>
      <c:barChart>
        <c:barDir val="bar"/>
        <c:grouping val="clustered"/>
        <c:varyColors val="0"/>
        <c:ser>
          <c:idx val="0"/>
          <c:order val="0"/>
          <c:spPr>
            <a:solidFill>
              <a:srgbClr val="800000"/>
            </a:solidFill>
            <a:ln w="0">
              <a:solidFill>
                <a:sysClr val="windowText" lastClr="000000"/>
              </a:solidFill>
            </a:ln>
          </c:spPr>
          <c:invertIfNegative val="0"/>
          <c:dPt>
            <c:idx val="1"/>
            <c:invertIfNegative val="0"/>
            <c:bubble3D val="0"/>
          </c:dPt>
          <c:dPt>
            <c:idx val="2"/>
            <c:invertIfNegative val="0"/>
            <c:bubble3D val="0"/>
          </c:dPt>
          <c:dPt>
            <c:idx val="3"/>
            <c:invertIfNegative val="0"/>
            <c:bubble3D val="0"/>
            <c:spPr>
              <a:solidFill>
                <a:srgbClr val="800000"/>
              </a:solidFill>
              <a:ln w="38100">
                <a:solidFill>
                  <a:sysClr val="windowText" lastClr="000000"/>
                </a:solidFill>
              </a:ln>
            </c:spPr>
          </c:dPt>
          <c:dPt>
            <c:idx val="4"/>
            <c:invertIfNegative val="0"/>
            <c:bubble3D val="0"/>
            <c:spPr>
              <a:solidFill>
                <a:srgbClr val="800000"/>
              </a:solidFill>
              <a:ln w="38100">
                <a:solidFill>
                  <a:sysClr val="windowText" lastClr="000000"/>
                </a:solidFill>
              </a:ln>
            </c:spPr>
          </c:dPt>
          <c:dPt>
            <c:idx val="5"/>
            <c:invertIfNegative val="0"/>
            <c:bubble3D val="0"/>
            <c:spPr>
              <a:solidFill>
                <a:srgbClr val="800000"/>
              </a:solidFill>
              <a:ln w="0" cmpd="sng">
                <a:solidFill>
                  <a:sysClr val="windowText" lastClr="000000"/>
                </a:solidFill>
              </a:ln>
            </c:spPr>
          </c:dPt>
          <c:dPt>
            <c:idx val="6"/>
            <c:invertIfNegative val="0"/>
            <c:bubble3D val="0"/>
            <c:spPr>
              <a:solidFill>
                <a:srgbClr val="800000"/>
              </a:solidFill>
              <a:ln w="0" cmpd="sng">
                <a:solidFill>
                  <a:sysClr val="windowText" lastClr="000000"/>
                </a:solidFill>
              </a:ln>
            </c:spPr>
          </c:dPt>
          <c:dPt>
            <c:idx val="7"/>
            <c:invertIfNegative val="0"/>
            <c:bubble3D val="0"/>
            <c:spPr>
              <a:solidFill>
                <a:srgbClr val="800000"/>
              </a:solidFill>
              <a:ln w="0" cmpd="sng">
                <a:solidFill>
                  <a:sysClr val="windowText" lastClr="000000"/>
                </a:solidFill>
              </a:ln>
            </c:spPr>
          </c:dPt>
          <c:cat>
            <c:strRef>
              <c:f>'tabelle e grafici'!$L$2:$L$10</c:f>
              <c:strCache>
                <c:ptCount val="9"/>
                <c:pt idx="0">
                  <c:v>Visita didattica</c:v>
                </c:pt>
                <c:pt idx="1">
                  <c:v>Catering</c:v>
                </c:pt>
                <c:pt idx="2">
                  <c:v>Soddisfazione ospiti</c:v>
                </c:pt>
                <c:pt idx="3">
                  <c:v>Giudizio complessivo</c:v>
                </c:pt>
                <c:pt idx="4">
                  <c:v>Media matematica</c:v>
                </c:pt>
                <c:pt idx="5">
                  <c:v>Staff organizzativo - Disponibilità</c:v>
                </c:pt>
                <c:pt idx="6">
                  <c:v>Pulizia degli spazi</c:v>
                </c:pt>
                <c:pt idx="7">
                  <c:v>Staff organizzativo - Problem solving</c:v>
                </c:pt>
                <c:pt idx="8">
                  <c:v>Qualità supporti audiovisivi</c:v>
                </c:pt>
              </c:strCache>
            </c:strRef>
          </c:cat>
          <c:val>
            <c:numRef>
              <c:f>'tabelle e grafici'!$M$2:$M$10</c:f>
              <c:numCache>
                <c:formatCode>0.00</c:formatCode>
                <c:ptCount val="9"/>
                <c:pt idx="0">
                  <c:v>2.9629629629629632</c:v>
                </c:pt>
                <c:pt idx="1">
                  <c:v>2.9230769230769225</c:v>
                </c:pt>
                <c:pt idx="2">
                  <c:v>2.9</c:v>
                </c:pt>
                <c:pt idx="3">
                  <c:v>2.9</c:v>
                </c:pt>
                <c:pt idx="4">
                  <c:v>2.82</c:v>
                </c:pt>
                <c:pt idx="5">
                  <c:v>2.8000000000000003</c:v>
                </c:pt>
                <c:pt idx="6">
                  <c:v>2.76595744680851</c:v>
                </c:pt>
                <c:pt idx="7">
                  <c:v>2.7399999999999998</c:v>
                </c:pt>
                <c:pt idx="8">
                  <c:v>2.6538461538461533</c:v>
                </c:pt>
              </c:numCache>
            </c:numRef>
          </c:val>
        </c:ser>
        <c:dLbls>
          <c:showLegendKey val="0"/>
          <c:showVal val="1"/>
          <c:showCatName val="0"/>
          <c:showSerName val="0"/>
          <c:showPercent val="0"/>
          <c:showBubbleSize val="0"/>
        </c:dLbls>
        <c:gapWidth val="150"/>
        <c:axId val="6034432"/>
        <c:axId val="8984192"/>
      </c:barChart>
      <c:catAx>
        <c:axId val="6034432"/>
        <c:scaling>
          <c:orientation val="maxMin"/>
        </c:scaling>
        <c:delete val="0"/>
        <c:axPos val="l"/>
        <c:majorTickMark val="out"/>
        <c:minorTickMark val="none"/>
        <c:tickLblPos val="nextTo"/>
        <c:crossAx val="8984192"/>
        <c:crossesAt val="0"/>
        <c:auto val="1"/>
        <c:lblAlgn val="ctr"/>
        <c:lblOffset val="100"/>
        <c:tickLblSkip val="1"/>
        <c:noMultiLvlLbl val="0"/>
      </c:catAx>
      <c:valAx>
        <c:axId val="8984192"/>
        <c:scaling>
          <c:orientation val="minMax"/>
          <c:max val="3"/>
          <c:min val="0"/>
        </c:scaling>
        <c:delete val="1"/>
        <c:axPos val="t"/>
        <c:numFmt formatCode="0.00" sourceLinked="1"/>
        <c:majorTickMark val="out"/>
        <c:minorTickMark val="none"/>
        <c:tickLblPos val="none"/>
        <c:crossAx val="6034432"/>
        <c:crosses val="autoZero"/>
        <c:crossBetween val="between"/>
      </c:valAx>
    </c:plotArea>
    <c:plotVisOnly val="1"/>
    <c:dispBlanksAs val="gap"/>
    <c:showDLblsOverMax val="0"/>
  </c:chart>
  <c:spPr>
    <a:ln>
      <a:noFill/>
    </a:ln>
  </c:spPr>
  <c:txPr>
    <a:bodyPr/>
    <a:lstStyle/>
    <a:p>
      <a:pPr>
        <a:defRPr sz="1100">
          <a:latin typeface="Arial" pitchFamily="34" charset="0"/>
          <a:cs typeface="Arial" pitchFamily="34" charset="0"/>
        </a:defRPr>
      </a:pPr>
      <a:endParaRPr lang="it-IT"/>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1" dirty="0" smtClean="0">
                <a:solidFill>
                  <a:schemeClr val="tx1"/>
                </a:solidFill>
              </a:rPr>
              <a:t>Numero dipendenti</a:t>
            </a:r>
            <a:r>
              <a:rPr lang="it-IT" sz="1200" b="1" baseline="0" dirty="0" smtClean="0">
                <a:solidFill>
                  <a:schemeClr val="tx1"/>
                </a:solidFill>
              </a:rPr>
              <a:t> </a:t>
            </a:r>
            <a:endParaRPr lang="it-IT" sz="1200" b="1" dirty="0">
              <a:solidFill>
                <a:schemeClr val="tx1"/>
              </a:solidFill>
            </a:endParaRPr>
          </a:p>
        </c:rich>
      </c:tx>
      <c:layout>
        <c:manualLayout>
          <c:xMode val="edge"/>
          <c:yMode val="edge"/>
          <c:x val="0.3759852670349908"/>
          <c:y val="1.7457716585655529E-2"/>
        </c:manualLayout>
      </c:layout>
      <c:overlay val="1"/>
    </c:title>
    <c:autoTitleDeleted val="0"/>
    <c:plotArea>
      <c:layout>
        <c:manualLayout>
          <c:layoutTarget val="inner"/>
          <c:xMode val="edge"/>
          <c:yMode val="edge"/>
          <c:x val="0.37697347108466267"/>
          <c:y val="0.12188925085714626"/>
          <c:w val="0.56640699167923159"/>
          <c:h val="0.85638107033672772"/>
        </c:manualLayout>
      </c:layout>
      <c:barChart>
        <c:barDir val="bar"/>
        <c:grouping val="clustered"/>
        <c:varyColors val="0"/>
        <c:ser>
          <c:idx val="0"/>
          <c:order val="0"/>
          <c:spPr>
            <a:solidFill>
              <a:srgbClr val="800000"/>
            </a:solidFill>
          </c:spPr>
          <c:invertIfNegative val="0"/>
          <c:dLbls>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dLbls>
          <c:cat>
            <c:strRef>
              <c:f>'tabelle e grafici'!$B$152:$B$155</c:f>
              <c:strCache>
                <c:ptCount val="4"/>
                <c:pt idx="0">
                  <c:v>10-50 dipendenti</c:v>
                </c:pt>
                <c:pt idx="1">
                  <c:v>&lt; 10 dipendenti</c:v>
                </c:pt>
                <c:pt idx="2">
                  <c:v>&gt; 250 dipendenti</c:v>
                </c:pt>
                <c:pt idx="3">
                  <c:v>51-250 dipendenti</c:v>
                </c:pt>
              </c:strCache>
            </c:strRef>
          </c:cat>
          <c:val>
            <c:numRef>
              <c:f>'tabelle e grafici'!$D$152:$D$155</c:f>
              <c:numCache>
                <c:formatCode>###0%</c:formatCode>
                <c:ptCount val="4"/>
                <c:pt idx="0">
                  <c:v>0.40816326530612246</c:v>
                </c:pt>
                <c:pt idx="1">
                  <c:v>0.34693877551020408</c:v>
                </c:pt>
                <c:pt idx="2">
                  <c:v>0.14285714285714285</c:v>
                </c:pt>
                <c:pt idx="3">
                  <c:v>0.10204081632653061</c:v>
                </c:pt>
              </c:numCache>
            </c:numRef>
          </c:val>
        </c:ser>
        <c:dLbls>
          <c:showLegendKey val="0"/>
          <c:showVal val="0"/>
          <c:showCatName val="0"/>
          <c:showSerName val="0"/>
          <c:showPercent val="0"/>
          <c:showBubbleSize val="0"/>
        </c:dLbls>
        <c:gapWidth val="250"/>
        <c:axId val="132719616"/>
        <c:axId val="9001728"/>
      </c:barChart>
      <c:catAx>
        <c:axId val="132719616"/>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9001728"/>
        <c:crosses val="autoZero"/>
        <c:auto val="1"/>
        <c:lblAlgn val="ctr"/>
        <c:lblOffset val="100"/>
        <c:tickLblSkip val="1"/>
        <c:tickMarkSkip val="1"/>
        <c:noMultiLvlLbl val="0"/>
      </c:catAx>
      <c:valAx>
        <c:axId val="9001728"/>
        <c:scaling>
          <c:orientation val="minMax"/>
          <c:max val="0.5"/>
          <c:min val="0"/>
        </c:scaling>
        <c:delete val="1"/>
        <c:axPos val="t"/>
        <c:majorGridlines>
          <c:spPr>
            <a:ln w="3175">
              <a:solidFill>
                <a:srgbClr val="FFFFFF"/>
              </a:solidFill>
              <a:prstDash val="solid"/>
            </a:ln>
          </c:spPr>
        </c:majorGridlines>
        <c:numFmt formatCode="###0%" sourceLinked="1"/>
        <c:majorTickMark val="out"/>
        <c:minorTickMark val="none"/>
        <c:tickLblPos val="nextTo"/>
        <c:crossAx val="132719616"/>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200" b="1" dirty="0" smtClean="0">
                <a:solidFill>
                  <a:schemeClr val="tx1"/>
                </a:solidFill>
              </a:rPr>
              <a:t>Sede aziendale</a:t>
            </a:r>
            <a:endParaRPr lang="it-IT" sz="1200" b="1" dirty="0">
              <a:solidFill>
                <a:schemeClr val="tx1"/>
              </a:solidFill>
            </a:endParaRPr>
          </a:p>
        </c:rich>
      </c:tx>
      <c:layout/>
      <c:overlay val="1"/>
    </c:title>
    <c:autoTitleDeleted val="0"/>
    <c:plotArea>
      <c:layout>
        <c:manualLayout>
          <c:layoutTarget val="inner"/>
          <c:xMode val="edge"/>
          <c:yMode val="edge"/>
          <c:x val="3.1506369524108992E-2"/>
          <c:y val="0.13506117888137087"/>
          <c:w val="0.96014907699947094"/>
          <c:h val="0.66233232902257511"/>
        </c:manualLayout>
      </c:layout>
      <c:barChart>
        <c:barDir val="col"/>
        <c:grouping val="clustered"/>
        <c:varyColors val="0"/>
        <c:ser>
          <c:idx val="0"/>
          <c:order val="0"/>
          <c:spPr>
            <a:solidFill>
              <a:srgbClr val="FFC000"/>
            </a:solidFill>
            <a:ln w="12700">
              <a:noFill/>
              <a:prstDash val="solid"/>
            </a:ln>
          </c:spPr>
          <c:invertIfNegative val="0"/>
          <c:dPt>
            <c:idx val="0"/>
            <c:invertIfNegative val="0"/>
            <c:bubble3D val="0"/>
            <c:spPr>
              <a:solidFill>
                <a:srgbClr val="002060"/>
              </a:solidFill>
              <a:ln w="12700">
                <a:noFill/>
                <a:prstDash val="solid"/>
              </a:ln>
            </c:spPr>
          </c:dPt>
          <c:dLbls>
            <c:txPr>
              <a:bodyPr/>
              <a:lstStyle/>
              <a:p>
                <a:pPr>
                  <a:defRPr sz="1100"/>
                </a:pPr>
                <a:endParaRPr lang="it-IT"/>
              </a:p>
            </c:txPr>
            <c:dLblPos val="outEnd"/>
            <c:showLegendKey val="0"/>
            <c:showVal val="1"/>
            <c:showCatName val="0"/>
            <c:showSerName val="0"/>
            <c:showPercent val="0"/>
            <c:showBubbleSize val="0"/>
            <c:showLeaderLines val="0"/>
          </c:dLbls>
          <c:cat>
            <c:strRef>
              <c:f>'tabelle e grafici'!$B$116:$B$122</c:f>
              <c:strCache>
                <c:ptCount val="7"/>
                <c:pt idx="0">
                  <c:v>Roma</c:v>
                </c:pt>
                <c:pt idx="1">
                  <c:v>Milano</c:v>
                </c:pt>
                <c:pt idx="2">
                  <c:v>Bologna</c:v>
                </c:pt>
                <c:pt idx="3">
                  <c:v>Trieste</c:v>
                </c:pt>
                <c:pt idx="4">
                  <c:v>Bergamo</c:v>
                </c:pt>
                <c:pt idx="5">
                  <c:v>Novara</c:v>
                </c:pt>
                <c:pt idx="6">
                  <c:v>Firenze</c:v>
                </c:pt>
              </c:strCache>
            </c:strRef>
          </c:cat>
          <c:val>
            <c:numRef>
              <c:f>'tabelle e grafici'!$D$116:$D$122</c:f>
              <c:numCache>
                <c:formatCode>###0%</c:formatCode>
                <c:ptCount val="7"/>
                <c:pt idx="0">
                  <c:v>0.66</c:v>
                </c:pt>
                <c:pt idx="1">
                  <c:v>0.24</c:v>
                </c:pt>
                <c:pt idx="2">
                  <c:v>0.02</c:v>
                </c:pt>
                <c:pt idx="3">
                  <c:v>0.02</c:v>
                </c:pt>
                <c:pt idx="4">
                  <c:v>0.02</c:v>
                </c:pt>
                <c:pt idx="5">
                  <c:v>0.02</c:v>
                </c:pt>
                <c:pt idx="6">
                  <c:v>0.02</c:v>
                </c:pt>
              </c:numCache>
            </c:numRef>
          </c:val>
        </c:ser>
        <c:dLbls>
          <c:dLblPos val="outEnd"/>
          <c:showLegendKey val="0"/>
          <c:showVal val="1"/>
          <c:showCatName val="0"/>
          <c:showSerName val="0"/>
          <c:showPercent val="0"/>
          <c:showBubbleSize val="0"/>
        </c:dLbls>
        <c:gapWidth val="150"/>
        <c:axId val="148259328"/>
        <c:axId val="36721728"/>
      </c:barChart>
      <c:catAx>
        <c:axId val="14825932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it-IT"/>
          </a:p>
        </c:txPr>
        <c:crossAx val="36721728"/>
        <c:crosses val="autoZero"/>
        <c:auto val="1"/>
        <c:lblAlgn val="ctr"/>
        <c:lblOffset val="100"/>
        <c:tickLblSkip val="1"/>
        <c:tickMarkSkip val="1"/>
        <c:noMultiLvlLbl val="0"/>
      </c:catAx>
      <c:valAx>
        <c:axId val="36721728"/>
        <c:scaling>
          <c:orientation val="minMax"/>
          <c:max val="0.70000000000000007"/>
          <c:min val="0"/>
        </c:scaling>
        <c:delete val="1"/>
        <c:axPos val="l"/>
        <c:majorGridlines>
          <c:spPr>
            <a:ln w="3175">
              <a:solidFill>
                <a:srgbClr val="FFFFFF"/>
              </a:solidFill>
              <a:prstDash val="solid"/>
            </a:ln>
          </c:spPr>
        </c:majorGridlines>
        <c:numFmt formatCode="###0%" sourceLinked="1"/>
        <c:majorTickMark val="out"/>
        <c:minorTickMark val="none"/>
        <c:tickLblPos val="nextTo"/>
        <c:crossAx val="148259328"/>
        <c:crosses val="autoZero"/>
        <c:crossBetween val="between"/>
        <c:majorUnit val="1.0000000000000005E-2"/>
      </c:valAx>
    </c:plotArea>
    <c:plotVisOnly val="1"/>
    <c:dispBlanksAs val="gap"/>
    <c:showDLblsOverMax val="0"/>
  </c:chart>
  <c:spPr>
    <a:solidFill>
      <a:sysClr val="window" lastClr="FFFFFF"/>
    </a:solidFill>
    <a:ln w="9525">
      <a:noFill/>
    </a:ln>
  </c:spPr>
  <c:txPr>
    <a:bodyPr/>
    <a:lstStyle/>
    <a:p>
      <a:pPr>
        <a:defRPr sz="1050" b="0" i="0" u="none" strike="noStrike" baseline="0">
          <a:solidFill>
            <a:srgbClr val="000000"/>
          </a:solidFill>
          <a:latin typeface="Arial"/>
          <a:ea typeface="Arial"/>
          <a:cs typeface="Arial"/>
        </a:defRPr>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28925391977673"/>
          <c:y val="6.2823047927787465E-2"/>
          <c:w val="0.83292314374129117"/>
          <c:h val="0.80079594446213753"/>
        </c:manualLayout>
      </c:layout>
      <c:scatterChart>
        <c:scatterStyle val="lineMarker"/>
        <c:varyColors val="0"/>
        <c:ser>
          <c:idx val="0"/>
          <c:order val="0"/>
          <c:spPr>
            <a:ln w="28575">
              <a:noFill/>
            </a:ln>
          </c:spPr>
          <c:marker>
            <c:symbol val="circle"/>
            <c:size val="6"/>
            <c:spPr>
              <a:solidFill>
                <a:srgbClr val="FF0000"/>
              </a:solidFill>
              <a:ln>
                <a:solidFill>
                  <a:srgbClr val="FF0000"/>
                </a:solidFill>
                <a:prstDash val="solid"/>
              </a:ln>
              <a:effectLst>
                <a:outerShdw dist="35921" dir="2700000" algn="br">
                  <a:srgbClr val="000000"/>
                </a:outerShdw>
              </a:effectLst>
            </c:spPr>
          </c:marker>
          <c:dLbls>
            <c:dLbl>
              <c:idx val="0"/>
              <c:layout/>
              <c:tx>
                <c:rich>
                  <a:bodyPr/>
                  <a:lstStyle/>
                  <a:p>
                    <a:r>
                      <a:rPr lang="en-US"/>
                      <a:t>Staff - Disponibilità</a:t>
                    </a:r>
                  </a:p>
                </c:rich>
              </c:tx>
              <c:dLblPos val="r"/>
              <c:showLegendKey val="0"/>
              <c:showVal val="0"/>
              <c:showCatName val="1"/>
              <c:showSerName val="0"/>
              <c:showPercent val="0"/>
              <c:showBubbleSize val="0"/>
            </c:dLbl>
            <c:dLbl>
              <c:idx val="1"/>
              <c:layout>
                <c:manualLayout>
                  <c:x val="-0.16323024054982818"/>
                  <c:y val="3.1520874761359675E-3"/>
                </c:manualLayout>
              </c:layout>
              <c:tx>
                <c:rich>
                  <a:bodyPr/>
                  <a:lstStyle/>
                  <a:p>
                    <a:r>
                      <a:rPr lang="en-US"/>
                      <a:t>Staff - Problem solving</a:t>
                    </a:r>
                  </a:p>
                </c:rich>
              </c:tx>
              <c:dLblPos val="r"/>
              <c:showLegendKey val="0"/>
              <c:showVal val="0"/>
              <c:showCatName val="1"/>
              <c:showSerName val="0"/>
              <c:showPercent val="0"/>
              <c:showBubbleSize val="0"/>
            </c:dLbl>
            <c:dLbl>
              <c:idx val="2"/>
              <c:layout>
                <c:manualLayout>
                  <c:x val="-8.4560486819820799E-2"/>
                  <c:y val="-6.3175744727372973E-2"/>
                </c:manualLayout>
              </c:layout>
              <c:tx>
                <c:rich>
                  <a:bodyPr/>
                  <a:lstStyle/>
                  <a:p>
                    <a:r>
                      <a:rPr lang="en-US" dirty="0" err="1"/>
                      <a:t>Qualità</a:t>
                    </a:r>
                    <a:r>
                      <a:rPr lang="en-US" dirty="0"/>
                      <a:t> </a:t>
                    </a:r>
                    <a:r>
                      <a:rPr lang="en-US" dirty="0" err="1"/>
                      <a:t>supporti</a:t>
                    </a:r>
                    <a:r>
                      <a:rPr lang="en-US" dirty="0"/>
                      <a:t> </a:t>
                    </a:r>
                    <a:r>
                      <a:rPr lang="en-US" dirty="0" err="1"/>
                      <a:t>audiovisivi</a:t>
                    </a:r>
                    <a:endParaRPr lang="en-US" dirty="0"/>
                  </a:p>
                </c:rich>
              </c:tx>
              <c:dLblPos val="r"/>
              <c:showLegendKey val="0"/>
              <c:showVal val="0"/>
              <c:showCatName val="1"/>
              <c:showSerName val="0"/>
              <c:showPercent val="0"/>
              <c:showBubbleSize val="0"/>
            </c:dLbl>
            <c:dLbl>
              <c:idx val="3"/>
              <c:layout>
                <c:manualLayout>
                  <c:x val="-4.4079058721336974E-2"/>
                  <c:y val="5.3050684716630464E-2"/>
                </c:manualLayout>
              </c:layout>
              <c:tx>
                <c:rich>
                  <a:bodyPr/>
                  <a:lstStyle/>
                  <a:p>
                    <a:r>
                      <a:rPr lang="en-US" dirty="0" err="1"/>
                      <a:t>Visita</a:t>
                    </a:r>
                    <a:r>
                      <a:rPr lang="en-US" dirty="0"/>
                      <a:t> </a:t>
                    </a:r>
                    <a:endParaRPr lang="en-US" dirty="0" smtClean="0"/>
                  </a:p>
                  <a:p>
                    <a:r>
                      <a:rPr lang="en-US" dirty="0" err="1" smtClean="0"/>
                      <a:t>didattica</a:t>
                    </a:r>
                    <a:endParaRPr lang="en-US" dirty="0"/>
                  </a:p>
                </c:rich>
              </c:tx>
              <c:dLblPos val="r"/>
              <c:showLegendKey val="0"/>
              <c:showVal val="0"/>
              <c:showCatName val="1"/>
              <c:showSerName val="0"/>
              <c:showPercent val="0"/>
              <c:showBubbleSize val="0"/>
            </c:dLbl>
            <c:dLbl>
              <c:idx val="4"/>
              <c:layout>
                <c:manualLayout>
                  <c:x val="-0.10309291879752157"/>
                  <c:y val="-2.481958642626746E-7"/>
                </c:manualLayout>
              </c:layout>
              <c:tx>
                <c:rich>
                  <a:bodyPr/>
                  <a:lstStyle/>
                  <a:p>
                    <a:r>
                      <a:rPr lang="en-US" dirty="0"/>
                      <a:t>Catering</a:t>
                    </a:r>
                  </a:p>
                </c:rich>
              </c:tx>
              <c:dLblPos val="r"/>
              <c:showLegendKey val="0"/>
              <c:showVal val="0"/>
              <c:showCatName val="1"/>
              <c:showSerName val="0"/>
              <c:showPercent val="0"/>
              <c:showBubbleSize val="0"/>
            </c:dLbl>
            <c:dLbl>
              <c:idx val="5"/>
              <c:layout>
                <c:manualLayout>
                  <c:x val="-8.7628924966175331E-2"/>
                  <c:y val="-3.192215002447963E-2"/>
                </c:manualLayout>
              </c:layout>
              <c:tx>
                <c:rich>
                  <a:bodyPr/>
                  <a:lstStyle/>
                  <a:p>
                    <a:r>
                      <a:rPr lang="en-US"/>
                      <a:t>Pulizia degli</a:t>
                    </a:r>
                    <a:r>
                      <a:rPr lang="en-US" baseline="0"/>
                      <a:t> spazi</a:t>
                    </a:r>
                  </a:p>
                </c:rich>
              </c:tx>
              <c:dLblPos val="r"/>
              <c:showLegendKey val="0"/>
              <c:showVal val="0"/>
              <c:showCatName val="1"/>
              <c:showSerName val="0"/>
              <c:showPercent val="0"/>
              <c:showBubbleSize val="0"/>
            </c:dLbl>
            <c:dLbl>
              <c:idx val="6"/>
              <c:layout>
                <c:manualLayout>
                  <c:x val="-8.3465110288129807E-2"/>
                  <c:y val="5.7215073747855061E-2"/>
                </c:manualLayout>
              </c:layout>
              <c:tx>
                <c:rich>
                  <a:bodyPr/>
                  <a:lstStyle/>
                  <a:p>
                    <a:r>
                      <a:rPr lang="en-US" dirty="0" err="1"/>
                      <a:t>Soddisfazione</a:t>
                    </a:r>
                    <a:r>
                      <a:rPr lang="en-US" dirty="0"/>
                      <a:t> </a:t>
                    </a:r>
                    <a:endParaRPr lang="en-US" dirty="0" smtClean="0"/>
                  </a:p>
                  <a:p>
                    <a:r>
                      <a:rPr lang="en-US" dirty="0" err="1" smtClean="0"/>
                      <a:t>degli</a:t>
                    </a:r>
                    <a:r>
                      <a:rPr lang="en-US" dirty="0" smtClean="0"/>
                      <a:t> </a:t>
                    </a:r>
                    <a:r>
                      <a:rPr lang="en-US" dirty="0" err="1" smtClean="0"/>
                      <a:t>ospiti</a:t>
                    </a:r>
                    <a:endParaRPr lang="en-US" dirty="0"/>
                  </a:p>
                </c:rich>
              </c:tx>
              <c:dLblPos val="r"/>
              <c:showLegendKey val="0"/>
              <c:showVal val="0"/>
              <c:showCatName val="1"/>
              <c:showSerName val="0"/>
              <c:showPercent val="0"/>
              <c:showBubbleSize val="0"/>
            </c:dLbl>
            <c:dLblPos val="r"/>
            <c:showLegendKey val="0"/>
            <c:showVal val="0"/>
            <c:showCatName val="1"/>
            <c:showSerName val="0"/>
            <c:showPercent val="0"/>
            <c:showBubbleSize val="0"/>
            <c:showLeaderLines val="0"/>
          </c:dLbls>
          <c:xVal>
            <c:numRef>
              <c:f>'mappa e trend'!$C$2:$C$8</c:f>
              <c:numCache>
                <c:formatCode>0.00</c:formatCode>
                <c:ptCount val="7"/>
                <c:pt idx="0">
                  <c:v>2.8000000000000003</c:v>
                </c:pt>
                <c:pt idx="1">
                  <c:v>2.7399999999999998</c:v>
                </c:pt>
                <c:pt idx="2">
                  <c:v>2.6538461538461533</c:v>
                </c:pt>
                <c:pt idx="3">
                  <c:v>2.9629629629629632</c:v>
                </c:pt>
                <c:pt idx="4">
                  <c:v>2.9230769230769225</c:v>
                </c:pt>
                <c:pt idx="5">
                  <c:v>2.76595744680851</c:v>
                </c:pt>
                <c:pt idx="6">
                  <c:v>2.9</c:v>
                </c:pt>
              </c:numCache>
            </c:numRef>
          </c:xVal>
          <c:yVal>
            <c:numRef>
              <c:f>'mappa e trend'!$D$2:$D$8</c:f>
              <c:numCache>
                <c:formatCode>0.00</c:formatCode>
                <c:ptCount val="7"/>
                <c:pt idx="0">
                  <c:v>23.400000000000002</c:v>
                </c:pt>
                <c:pt idx="1">
                  <c:v>24.6</c:v>
                </c:pt>
                <c:pt idx="2">
                  <c:v>0.3</c:v>
                </c:pt>
                <c:pt idx="3">
                  <c:v>0.1</c:v>
                </c:pt>
                <c:pt idx="4">
                  <c:v>0.70000000000000007</c:v>
                </c:pt>
                <c:pt idx="5">
                  <c:v>30</c:v>
                </c:pt>
                <c:pt idx="6">
                  <c:v>59.699999999999996</c:v>
                </c:pt>
              </c:numCache>
            </c:numRef>
          </c:yVal>
          <c:smooth val="0"/>
        </c:ser>
        <c:dLbls>
          <c:dLblPos val="r"/>
          <c:showLegendKey val="0"/>
          <c:showVal val="0"/>
          <c:showCatName val="1"/>
          <c:showSerName val="0"/>
          <c:showPercent val="0"/>
          <c:showBubbleSize val="0"/>
        </c:dLbls>
        <c:axId val="148840448"/>
        <c:axId val="148841024"/>
      </c:scatterChart>
      <c:valAx>
        <c:axId val="148840448"/>
        <c:scaling>
          <c:orientation val="minMax"/>
          <c:max val="3"/>
          <c:min val="2"/>
        </c:scaling>
        <c:delete val="0"/>
        <c:axPos val="b"/>
        <c:title>
          <c:tx>
            <c:rich>
              <a:bodyPr/>
              <a:lstStyle/>
              <a:p>
                <a:pPr>
                  <a:defRPr sz="1100" b="0" i="0" u="none" strike="noStrike" baseline="0">
                    <a:solidFill>
                      <a:srgbClr val="000000"/>
                    </a:solidFill>
                    <a:latin typeface="Calibri"/>
                    <a:ea typeface="Calibri"/>
                    <a:cs typeface="Calibri"/>
                  </a:defRPr>
                </a:pPr>
                <a:r>
                  <a:rPr lang="it-IT" sz="1800" b="1" i="0" u="none" strike="noStrike" baseline="0">
                    <a:solidFill>
                      <a:srgbClr val="000080"/>
                    </a:solidFill>
                    <a:latin typeface="Arial"/>
                    <a:cs typeface="Arial"/>
                  </a:rPr>
                  <a:t>Performance </a:t>
                </a:r>
                <a:endParaRPr lang="it-IT" sz="1600" b="1" i="0" u="none" strike="noStrike" baseline="0">
                  <a:solidFill>
                    <a:srgbClr val="000080"/>
                  </a:solidFill>
                  <a:latin typeface="Arial"/>
                  <a:cs typeface="Arial"/>
                </a:endParaRPr>
              </a:p>
              <a:p>
                <a:pPr>
                  <a:defRPr sz="1100" b="0" i="0" u="none" strike="noStrike" baseline="0">
                    <a:solidFill>
                      <a:srgbClr val="000000"/>
                    </a:solidFill>
                    <a:latin typeface="Calibri"/>
                    <a:ea typeface="Calibri"/>
                    <a:cs typeface="Calibri"/>
                  </a:defRPr>
                </a:pPr>
                <a:r>
                  <a:rPr lang="it-IT" sz="1200" b="1" i="0" u="none" strike="noStrike" baseline="0">
                    <a:solidFill>
                      <a:srgbClr val="000080"/>
                    </a:solidFill>
                    <a:latin typeface="Arial"/>
                    <a:cs typeface="Arial"/>
                  </a:rPr>
                  <a:t>(giudizio medio scala 0-3)</a:t>
                </a:r>
              </a:p>
            </c:rich>
          </c:tx>
          <c:layout>
            <c:manualLayout>
              <c:xMode val="edge"/>
              <c:yMode val="edge"/>
              <c:x val="0.39161999695551325"/>
              <c:y val="0.85760484649133228"/>
            </c:manualLayout>
          </c:layout>
          <c:overlay val="0"/>
          <c:spPr>
            <a:noFill/>
            <a:ln w="25400">
              <a:noFill/>
            </a:ln>
          </c:spPr>
        </c:title>
        <c:numFmt formatCode="0.00" sourceLinked="1"/>
        <c:majorTickMark val="none"/>
        <c:minorTickMark val="none"/>
        <c:tickLblPos val="none"/>
        <c:spPr>
          <a:ln w="3175">
            <a:solidFill>
              <a:srgbClr val="000080"/>
            </a:solidFill>
            <a:prstDash val="solid"/>
          </a:ln>
        </c:spPr>
        <c:crossAx val="148841024"/>
        <c:crossesAt val="29.9"/>
        <c:crossBetween val="midCat"/>
        <c:majorUnit val="1"/>
        <c:minorUnit val="0.1"/>
      </c:valAx>
      <c:valAx>
        <c:axId val="148841024"/>
        <c:scaling>
          <c:orientation val="minMax"/>
          <c:max val="59.7"/>
          <c:min val="0"/>
        </c:scaling>
        <c:delete val="0"/>
        <c:axPos val="l"/>
        <c:title>
          <c:tx>
            <c:rich>
              <a:bodyPr/>
              <a:lstStyle/>
              <a:p>
                <a:pPr>
                  <a:defRPr sz="1100" b="0" i="0" u="none" strike="noStrike" baseline="0">
                    <a:solidFill>
                      <a:srgbClr val="000000"/>
                    </a:solidFill>
                    <a:latin typeface="Calibri"/>
                    <a:ea typeface="Calibri"/>
                    <a:cs typeface="Calibri"/>
                  </a:defRPr>
                </a:pPr>
                <a:r>
                  <a:rPr lang="it-IT" sz="1800" b="1" i="0" u="none" strike="noStrike" baseline="0" dirty="0">
                    <a:solidFill>
                      <a:srgbClr val="000080"/>
                    </a:solidFill>
                    <a:latin typeface="Arial"/>
                    <a:cs typeface="Arial"/>
                  </a:rPr>
                  <a:t>Importanza</a:t>
                </a:r>
                <a:r>
                  <a:rPr lang="it-IT" sz="1600" b="1" i="0" u="none" strike="noStrike" baseline="0" dirty="0">
                    <a:solidFill>
                      <a:srgbClr val="000080"/>
                    </a:solidFill>
                    <a:latin typeface="Arial"/>
                    <a:cs typeface="Arial"/>
                  </a:rPr>
                  <a:t> </a:t>
                </a:r>
                <a:r>
                  <a:rPr lang="it-IT" sz="1200" b="1" i="0" u="none" strike="noStrike" baseline="0" dirty="0">
                    <a:solidFill>
                      <a:srgbClr val="000080"/>
                    </a:solidFill>
                    <a:latin typeface="Arial"/>
                    <a:cs typeface="Arial"/>
                  </a:rPr>
                  <a:t>(R2)</a:t>
                </a:r>
              </a:p>
            </c:rich>
          </c:tx>
          <c:layout>
            <c:manualLayout>
              <c:xMode val="edge"/>
              <c:yMode val="edge"/>
              <c:x val="5.7986827804467296E-2"/>
              <c:y val="0.27818983833937799"/>
            </c:manualLayout>
          </c:layout>
          <c:overlay val="0"/>
          <c:spPr>
            <a:noFill/>
            <a:ln w="25400">
              <a:noFill/>
            </a:ln>
          </c:spPr>
        </c:title>
        <c:numFmt formatCode="0.00" sourceLinked="1"/>
        <c:majorTickMark val="none"/>
        <c:minorTickMark val="none"/>
        <c:tickLblPos val="none"/>
        <c:spPr>
          <a:ln w="3175">
            <a:solidFill>
              <a:srgbClr val="000080"/>
            </a:solidFill>
            <a:prstDash val="solid"/>
          </a:ln>
        </c:spPr>
        <c:crossAx val="148840448"/>
        <c:crossesAt val="2.5"/>
        <c:crossBetween val="midCat"/>
        <c:majorUnit val="10"/>
        <c:minorUnit val="1"/>
      </c:valAx>
      <c:spPr>
        <a:noFill/>
        <a:ln w="25400">
          <a:noFill/>
        </a:ln>
      </c:spPr>
    </c:plotArea>
    <c:plotVisOnly val="1"/>
    <c:dispBlanksAs val="gap"/>
    <c:showDLblsOverMax val="0"/>
  </c:chart>
  <c:spPr>
    <a:noFill/>
    <a:ln w="9525">
      <a:noFill/>
    </a:ln>
  </c:spPr>
  <c:txPr>
    <a:bodyPr/>
    <a:lstStyle/>
    <a:p>
      <a:pPr>
        <a:defRPr sz="1100" b="1" i="0" u="none" strike="noStrike" baseline="0">
          <a:solidFill>
            <a:srgbClr val="000080"/>
          </a:solidFill>
          <a:latin typeface="Arial"/>
          <a:ea typeface="Arial"/>
          <a:cs typeface="Arial"/>
        </a:defRPr>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66041846782289"/>
          <c:y val="2.2315202231520222E-2"/>
          <c:w val="0.66820018799719161"/>
          <c:h val="0.80938907741134858"/>
        </c:manualLayout>
      </c:layout>
      <c:pieChart>
        <c:varyColors val="1"/>
        <c:ser>
          <c:idx val="0"/>
          <c:order val="0"/>
          <c:dPt>
            <c:idx val="0"/>
            <c:bubble3D val="0"/>
            <c:spPr>
              <a:solidFill>
                <a:srgbClr val="336699"/>
              </a:solidFill>
            </c:spPr>
          </c:dPt>
          <c:dPt>
            <c:idx val="1"/>
            <c:bubble3D val="0"/>
            <c:spPr>
              <a:solidFill>
                <a:srgbClr val="00B050"/>
              </a:solidFill>
            </c:spPr>
          </c:dPt>
          <c:dLbls>
            <c:txPr>
              <a:bodyPr/>
              <a:lstStyle/>
              <a:p>
                <a:pPr>
                  <a:defRPr sz="1100" b="0" i="0" u="none" strike="noStrike" baseline="0">
                    <a:solidFill>
                      <a:srgbClr val="FFFFFF"/>
                    </a:solidFill>
                    <a:latin typeface="Arial"/>
                    <a:ea typeface="Arial"/>
                    <a:cs typeface="Arial"/>
                  </a:defRPr>
                </a:pPr>
                <a:endParaRPr lang="it-IT"/>
              </a:p>
            </c:txPr>
            <c:dLblPos val="ctr"/>
            <c:showLegendKey val="0"/>
            <c:showVal val="1"/>
            <c:showCatName val="0"/>
            <c:showSerName val="0"/>
            <c:showPercent val="0"/>
            <c:showBubbleSize val="0"/>
            <c:showLeaderLines val="1"/>
          </c:dLbls>
          <c:cat>
            <c:strRef>
              <c:f>multivariate!$B$17:$B$18</c:f>
              <c:strCache>
                <c:ptCount val="2"/>
                <c:pt idx="0">
                  <c:v>Cluster 1</c:v>
                </c:pt>
                <c:pt idx="1">
                  <c:v>Cluster 2</c:v>
                </c:pt>
              </c:strCache>
            </c:strRef>
          </c:cat>
          <c:val>
            <c:numRef>
              <c:f>multivariate!$D$17:$D$18</c:f>
              <c:numCache>
                <c:formatCode>0%</c:formatCode>
                <c:ptCount val="2"/>
                <c:pt idx="0">
                  <c:v>0.24</c:v>
                </c:pt>
                <c:pt idx="1">
                  <c:v>0.76</c:v>
                </c:pt>
              </c:numCache>
            </c:numRef>
          </c:val>
        </c:ser>
        <c:dLbls>
          <c:showLegendKey val="0"/>
          <c:showVal val="1"/>
          <c:showCatName val="0"/>
          <c:showSerName val="0"/>
          <c:showPercent val="0"/>
          <c:showBubbleSize val="0"/>
          <c:showLeaderLines val="1"/>
        </c:dLbls>
        <c:firstSliceAng val="0"/>
      </c:pieChart>
      <c:spPr>
        <a:noFill/>
        <a:ln w="25400">
          <a:noFill/>
        </a:ln>
      </c:spPr>
    </c:plotArea>
    <c:legend>
      <c:legendPos val="b"/>
      <c:layout>
        <c:manualLayout>
          <c:xMode val="edge"/>
          <c:yMode val="edge"/>
          <c:x val="0.1115899688412062"/>
          <c:y val="0.84513293578888415"/>
          <c:w val="0.61326685737163666"/>
          <c:h val="9.8466269122217481E-2"/>
        </c:manualLayout>
      </c:layout>
      <c:overlay val="0"/>
      <c:txPr>
        <a:bodyPr/>
        <a:lstStyle/>
        <a:p>
          <a:pPr rtl="0">
            <a:defRPr sz="1100" b="0" i="0" u="none" strike="noStrike" baseline="0">
              <a:solidFill>
                <a:srgbClr val="000000"/>
              </a:solidFill>
              <a:latin typeface="Arial" pitchFamily="34" charset="0"/>
              <a:ea typeface="Calibri"/>
              <a:cs typeface="Arial" pitchFamily="34" charset="0"/>
            </a:defRPr>
          </a:pPr>
          <a:endParaRPr lang="it-IT"/>
        </a:p>
      </c:txPr>
    </c:legend>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1554586668402"/>
          <c:y val="6.0923435154263302E-2"/>
          <c:w val="0.74821248996767964"/>
          <c:h val="0.39476331995465547"/>
        </c:manualLayout>
      </c:layout>
      <c:lineChart>
        <c:grouping val="standard"/>
        <c:varyColors val="0"/>
        <c:ser>
          <c:idx val="0"/>
          <c:order val="0"/>
          <c:tx>
            <c:strRef>
              <c:f>multivariate!$B$25</c:f>
              <c:strCache>
                <c:ptCount val="1"/>
                <c:pt idx="0">
                  <c:v>Cluster 1</c:v>
                </c:pt>
              </c:strCache>
            </c:strRef>
          </c:tx>
          <c:marker>
            <c:symbol val="none"/>
          </c:marker>
          <c:cat>
            <c:strRef>
              <c:f>multivariate!$A$27:$A$34</c:f>
              <c:strCache>
                <c:ptCount val="8"/>
                <c:pt idx="0">
                  <c:v>Staff - Disponibilità</c:v>
                </c:pt>
                <c:pt idx="1">
                  <c:v>Staff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multivariate!$B$27:$B$34</c:f>
              <c:numCache>
                <c:formatCode>#,##0.00</c:formatCode>
                <c:ptCount val="8"/>
                <c:pt idx="0">
                  <c:v>2.1666666666666674</c:v>
                </c:pt>
                <c:pt idx="1">
                  <c:v>1.9166666666666665</c:v>
                </c:pt>
                <c:pt idx="2">
                  <c:v>2.7142857142857144</c:v>
                </c:pt>
                <c:pt idx="3">
                  <c:v>3</c:v>
                </c:pt>
                <c:pt idx="4">
                  <c:v>2.8888888888888888</c:v>
                </c:pt>
                <c:pt idx="5">
                  <c:v>2.3333333333333335</c:v>
                </c:pt>
                <c:pt idx="6">
                  <c:v>2.6666666666666665</c:v>
                </c:pt>
                <c:pt idx="7">
                  <c:v>2.5833333333333335</c:v>
                </c:pt>
              </c:numCache>
            </c:numRef>
          </c:val>
          <c:smooth val="0"/>
        </c:ser>
        <c:ser>
          <c:idx val="1"/>
          <c:order val="1"/>
          <c:tx>
            <c:strRef>
              <c:f>multivariate!$C$25</c:f>
              <c:strCache>
                <c:ptCount val="1"/>
                <c:pt idx="0">
                  <c:v>Cluster 2</c:v>
                </c:pt>
              </c:strCache>
            </c:strRef>
          </c:tx>
          <c:spPr>
            <a:ln>
              <a:solidFill>
                <a:srgbClr val="00B050"/>
              </a:solidFill>
            </a:ln>
          </c:spPr>
          <c:marker>
            <c:symbol val="none"/>
          </c:marker>
          <c:cat>
            <c:strRef>
              <c:f>multivariate!$A$27:$A$34</c:f>
              <c:strCache>
                <c:ptCount val="8"/>
                <c:pt idx="0">
                  <c:v>Staff - Disponibilità</c:v>
                </c:pt>
                <c:pt idx="1">
                  <c:v>Staff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multivariate!$C$27:$C$34</c:f>
              <c:numCache>
                <c:formatCode>#,##0.00</c:formatCode>
                <c:ptCount val="8"/>
                <c:pt idx="0">
                  <c:v>3</c:v>
                </c:pt>
                <c:pt idx="1">
                  <c:v>3</c:v>
                </c:pt>
                <c:pt idx="2">
                  <c:v>2.6315789473684208</c:v>
                </c:pt>
                <c:pt idx="3">
                  <c:v>2.9523809523809526</c:v>
                </c:pt>
                <c:pt idx="4">
                  <c:v>2.9333333333333331</c:v>
                </c:pt>
                <c:pt idx="5">
                  <c:v>2.9142857142857146</c:v>
                </c:pt>
                <c:pt idx="6">
                  <c:v>2.9736842105263159</c:v>
                </c:pt>
                <c:pt idx="7">
                  <c:v>3</c:v>
                </c:pt>
              </c:numCache>
            </c:numRef>
          </c:val>
          <c:smooth val="0"/>
        </c:ser>
        <c:dLbls>
          <c:showLegendKey val="0"/>
          <c:showVal val="0"/>
          <c:showCatName val="0"/>
          <c:showSerName val="0"/>
          <c:showPercent val="0"/>
          <c:showBubbleSize val="0"/>
        </c:dLbls>
        <c:marker val="1"/>
        <c:smooth val="0"/>
        <c:axId val="148261888"/>
        <c:axId val="148844480"/>
      </c:lineChart>
      <c:catAx>
        <c:axId val="148261888"/>
        <c:scaling>
          <c:orientation val="minMax"/>
        </c:scaling>
        <c:delete val="0"/>
        <c:axPos val="b"/>
        <c:majorTickMark val="out"/>
        <c:minorTickMark val="none"/>
        <c:tickLblPos val="nextTo"/>
        <c:spPr>
          <a:ln w="9525">
            <a:solidFill>
              <a:schemeClr val="tx1"/>
            </a:solidFill>
          </a:ln>
        </c:spPr>
        <c:txPr>
          <a:bodyPr/>
          <a:lstStyle/>
          <a:p>
            <a:pPr>
              <a:defRPr sz="900">
                <a:latin typeface="Arial" pitchFamily="34" charset="0"/>
                <a:cs typeface="Arial" pitchFamily="34" charset="0"/>
              </a:defRPr>
            </a:pPr>
            <a:endParaRPr lang="it-IT"/>
          </a:p>
        </c:txPr>
        <c:crossAx val="148844480"/>
        <c:crossesAt val="0"/>
        <c:auto val="1"/>
        <c:lblAlgn val="ctr"/>
        <c:lblOffset val="100"/>
        <c:noMultiLvlLbl val="0"/>
      </c:catAx>
      <c:valAx>
        <c:axId val="148844480"/>
        <c:scaling>
          <c:orientation val="minMax"/>
          <c:max val="3.1"/>
          <c:min val="0"/>
        </c:scaling>
        <c:delete val="1"/>
        <c:axPos val="l"/>
        <c:numFmt formatCode="#,##0.00" sourceLinked="1"/>
        <c:majorTickMark val="out"/>
        <c:minorTickMark val="none"/>
        <c:tickLblPos val="nextTo"/>
        <c:crossAx val="148261888"/>
        <c:crosses val="autoZero"/>
        <c:crossBetween val="between"/>
        <c:majorUnit val="1"/>
        <c:minorUnit val="0.1"/>
      </c:valAx>
    </c:plotArea>
    <c:legend>
      <c:legendPos val="b"/>
      <c:layout>
        <c:manualLayout>
          <c:xMode val="edge"/>
          <c:yMode val="edge"/>
          <c:x val="0.3072927702219041"/>
          <c:y val="0.88438167019005898"/>
          <c:w val="0.4785948595596472"/>
          <c:h val="8.6746273832888021E-2"/>
        </c:manualLayout>
      </c:layout>
      <c:overlay val="0"/>
      <c:txPr>
        <a:bodyPr/>
        <a:lstStyle/>
        <a:p>
          <a:pPr>
            <a:defRPr sz="1000">
              <a:latin typeface="Arial" pitchFamily="34" charset="0"/>
              <a:cs typeface="Arial" pitchFamily="34" charset="0"/>
            </a:defRPr>
          </a:pPr>
          <a:endParaRPr lang="it-IT"/>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2504037956794E-2"/>
          <c:y val="5.9906397999580585E-2"/>
          <c:w val="0.94490801029678984"/>
          <c:h val="0.6525349078084699"/>
        </c:manualLayout>
      </c:layout>
      <c:lineChart>
        <c:grouping val="standard"/>
        <c:varyColors val="0"/>
        <c:ser>
          <c:idx val="0"/>
          <c:order val="0"/>
          <c:tx>
            <c:strRef>
              <c:f>'mappa e trend'!$C$27</c:f>
              <c:strCache>
                <c:ptCount val="1"/>
                <c:pt idx="0">
                  <c:v>2019</c:v>
                </c:pt>
              </c:strCache>
            </c:strRef>
          </c:tx>
          <c:spPr>
            <a:ln>
              <a:solidFill>
                <a:srgbClr val="800000"/>
              </a:solidFill>
            </a:ln>
          </c:spPr>
          <c:marker>
            <c:symbol val="none"/>
          </c:marker>
          <c:dLbls>
            <c:dLbl>
              <c:idx val="0"/>
              <c:layout>
                <c:manualLayout>
                  <c:x val="-5.2468074904098529E-2"/>
                  <c:y val="1.5087773830826599E-2"/>
                </c:manualLayout>
              </c:layout>
              <c:dLblPos val="r"/>
              <c:showLegendKey val="0"/>
              <c:showVal val="1"/>
              <c:showCatName val="0"/>
              <c:showSerName val="0"/>
              <c:showPercent val="0"/>
              <c:showBubbleSize val="0"/>
            </c:dLbl>
            <c:dLbl>
              <c:idx val="1"/>
              <c:layout>
                <c:manualLayout>
                  <c:x val="-3.589087421764587E-2"/>
                  <c:y val="3.163844484209654E-2"/>
                </c:manualLayout>
              </c:layout>
              <c:dLblPos val="r"/>
              <c:showLegendKey val="0"/>
              <c:showVal val="1"/>
              <c:showCatName val="0"/>
              <c:showSerName val="0"/>
              <c:showPercent val="0"/>
              <c:showBubbleSize val="0"/>
            </c:dLbl>
            <c:dLbl>
              <c:idx val="2"/>
              <c:layout>
                <c:manualLayout>
                  <c:x val="-3.5113188976377954E-2"/>
                  <c:y val="-3.5479980370511907E-2"/>
                </c:manualLayout>
              </c:layout>
              <c:dLblPos val="r"/>
              <c:showLegendKey val="0"/>
              <c:showVal val="1"/>
              <c:showCatName val="0"/>
              <c:showSerName val="0"/>
              <c:showPercent val="0"/>
              <c:showBubbleSize val="0"/>
            </c:dLbl>
            <c:dLbl>
              <c:idx val="3"/>
              <c:layout>
                <c:manualLayout>
                  <c:x val="-2.9006672091222731E-2"/>
                  <c:y val="4.5022974867867542E-2"/>
                </c:manualLayout>
              </c:layout>
              <c:dLblPos val="r"/>
              <c:showLegendKey val="0"/>
              <c:showVal val="1"/>
              <c:showCatName val="0"/>
              <c:showSerName val="0"/>
              <c:showPercent val="0"/>
              <c:showBubbleSize val="0"/>
            </c:dLbl>
            <c:dLbl>
              <c:idx val="4"/>
              <c:layout>
                <c:manualLayout>
                  <c:x val="-2.4760372501514118E-2"/>
                  <c:y val="-2.8856092646074156E-2"/>
                </c:manualLayout>
              </c:layout>
              <c:dLblPos val="r"/>
              <c:showLegendKey val="0"/>
              <c:showVal val="1"/>
              <c:showCatName val="0"/>
              <c:showSerName val="0"/>
              <c:showPercent val="0"/>
              <c:showBubbleSize val="0"/>
            </c:dLbl>
            <c:dLbl>
              <c:idx val="5"/>
              <c:layout>
                <c:manualLayout>
                  <c:x val="-3.2588077932566122E-2"/>
                  <c:y val="-3.7548847512728828E-2"/>
                </c:manualLayout>
              </c:layout>
              <c:dLblPos val="r"/>
              <c:showLegendKey val="0"/>
              <c:showVal val="1"/>
              <c:showCatName val="0"/>
              <c:showSerName val="0"/>
              <c:showPercent val="0"/>
              <c:showBubbleSize val="0"/>
            </c:dLbl>
            <c:dLbl>
              <c:idx val="6"/>
              <c:layout>
                <c:manualLayout>
                  <c:x val="-3.1711336563698768E-2"/>
                  <c:y val="3.5764203435586221E-2"/>
                </c:manualLayout>
              </c:layout>
              <c:dLblPos val="r"/>
              <c:showLegendKey val="0"/>
              <c:showVal val="1"/>
              <c:showCatName val="0"/>
              <c:showSerName val="0"/>
              <c:showPercent val="0"/>
              <c:showBubbleSize val="0"/>
            </c:dLbl>
            <c:dLbl>
              <c:idx val="7"/>
              <c:layout>
                <c:manualLayout>
                  <c:x val="-1.7484983848172708E-2"/>
                  <c:y val="-2.2438452932341073E-2"/>
                </c:manualLayout>
              </c:layout>
              <c:dLblPos val="r"/>
              <c:showLegendKey val="0"/>
              <c:showVal val="1"/>
              <c:showCatName val="0"/>
              <c:showSerName val="0"/>
              <c:showPercent val="0"/>
              <c:showBubbleSize val="0"/>
            </c:dLbl>
            <c:dLbl>
              <c:idx val="9"/>
              <c:layout>
                <c:manualLayout>
                  <c:x val="-3.995947308780104E-2"/>
                  <c:y val="-3.2798977050945553E-2"/>
                </c:manualLayout>
              </c:layout>
              <c:dLblPos val="r"/>
              <c:showLegendKey val="0"/>
              <c:showVal val="1"/>
              <c:showCatName val="0"/>
              <c:showSerName val="0"/>
              <c:showPercent val="0"/>
              <c:showBubbleSize val="0"/>
            </c:dLbl>
            <c:txPr>
              <a:bodyPr/>
              <a:lstStyle/>
              <a:p>
                <a:pPr>
                  <a:defRPr b="1">
                    <a:solidFill>
                      <a:srgbClr val="800000"/>
                    </a:solidFill>
                  </a:defRPr>
                </a:pPr>
                <a:endParaRPr lang="it-IT"/>
              </a:p>
            </c:txPr>
            <c:dLblPos val="b"/>
            <c:showLegendKey val="0"/>
            <c:showVal val="1"/>
            <c:showCatName val="0"/>
            <c:showSerName val="0"/>
            <c:showPercent val="0"/>
            <c:showBubbleSize val="0"/>
            <c:showLeaderLines val="0"/>
          </c:dLbls>
          <c:cat>
            <c:strRef>
              <c:f>'mappa e trend'!$B$28:$B$35</c:f>
              <c:strCache>
                <c:ptCount val="8"/>
                <c:pt idx="0">
                  <c:v>Staff organizzativo - Disponibilità</c:v>
                </c:pt>
                <c:pt idx="1">
                  <c:v>Staff organizzativo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'mappa e trend'!$C$28:$C$35</c:f>
              <c:numCache>
                <c:formatCode>0.00</c:formatCode>
                <c:ptCount val="8"/>
                <c:pt idx="0">
                  <c:v>2.8000000000000003</c:v>
                </c:pt>
                <c:pt idx="1">
                  <c:v>2.7399999999999998</c:v>
                </c:pt>
                <c:pt idx="2">
                  <c:v>2.6538461538461533</c:v>
                </c:pt>
                <c:pt idx="3">
                  <c:v>2.9629629629629632</c:v>
                </c:pt>
                <c:pt idx="4">
                  <c:v>2.9230769230769225</c:v>
                </c:pt>
                <c:pt idx="5">
                  <c:v>2.76595744680851</c:v>
                </c:pt>
                <c:pt idx="6">
                  <c:v>2.9</c:v>
                </c:pt>
                <c:pt idx="7">
                  <c:v>2.9</c:v>
                </c:pt>
              </c:numCache>
            </c:numRef>
          </c:val>
          <c:smooth val="0"/>
        </c:ser>
        <c:ser>
          <c:idx val="1"/>
          <c:order val="1"/>
          <c:tx>
            <c:strRef>
              <c:f>'mappa e trend'!$D$27</c:f>
              <c:strCache>
                <c:ptCount val="1"/>
                <c:pt idx="0">
                  <c:v>2018</c:v>
                </c:pt>
              </c:strCache>
            </c:strRef>
          </c:tx>
          <c:spPr>
            <a:ln>
              <a:solidFill>
                <a:schemeClr val="tx1">
                  <a:lumMod val="85000"/>
                  <a:lumOff val="15000"/>
                </a:schemeClr>
              </a:solidFill>
            </a:ln>
          </c:spPr>
          <c:marker>
            <c:symbol val="none"/>
          </c:marker>
          <c:dLbls>
            <c:dLbl>
              <c:idx val="0"/>
              <c:layout>
                <c:manualLayout>
                  <c:x val="-5.4166540480516862E-2"/>
                  <c:y val="-1.170796771992425E-2"/>
                </c:manualLayout>
              </c:layout>
              <c:dLblPos val="r"/>
              <c:showLegendKey val="0"/>
              <c:showVal val="1"/>
              <c:showCatName val="0"/>
              <c:showSerName val="0"/>
              <c:showPercent val="0"/>
              <c:showBubbleSize val="0"/>
            </c:dLbl>
            <c:dLbl>
              <c:idx val="1"/>
              <c:layout>
                <c:manualLayout>
                  <c:x val="-3.2761962447001788E-2"/>
                  <c:y val="-2.5573954947982914E-2"/>
                </c:manualLayout>
              </c:layout>
              <c:dLblPos val="r"/>
              <c:showLegendKey val="0"/>
              <c:showVal val="1"/>
              <c:showCatName val="0"/>
              <c:showSerName val="0"/>
              <c:showPercent val="0"/>
              <c:showBubbleSize val="0"/>
            </c:dLbl>
            <c:dLbl>
              <c:idx val="2"/>
              <c:layout>
                <c:manualLayout>
                  <c:x val="-3.6331768625075714E-2"/>
                  <c:y val="2.4033881092566236E-2"/>
                </c:manualLayout>
              </c:layout>
              <c:dLblPos val="r"/>
              <c:showLegendKey val="0"/>
              <c:showVal val="1"/>
              <c:showCatName val="0"/>
              <c:showSerName val="0"/>
              <c:showPercent val="0"/>
              <c:showBubbleSize val="0"/>
            </c:dLbl>
            <c:dLbl>
              <c:idx val="3"/>
              <c:layout>
                <c:manualLayout>
                  <c:x val="-3.0834603618472924E-2"/>
                  <c:y val="-1.916729401072928E-2"/>
                </c:manualLayout>
              </c:layout>
              <c:dLblPos val="r"/>
              <c:showLegendKey val="0"/>
              <c:showVal val="1"/>
              <c:showCatName val="0"/>
              <c:showSerName val="0"/>
              <c:showPercent val="0"/>
              <c:showBubbleSize val="0"/>
            </c:dLbl>
            <c:dLbl>
              <c:idx val="4"/>
              <c:layout>
                <c:manualLayout>
                  <c:x val="-3.3147587320815665E-2"/>
                  <c:y val="3.6162062501397162E-2"/>
                </c:manualLayout>
              </c:layout>
              <c:dLblPos val="r"/>
              <c:showLegendKey val="0"/>
              <c:showVal val="1"/>
              <c:showCatName val="0"/>
              <c:showSerName val="0"/>
              <c:showPercent val="0"/>
              <c:showBubbleSize val="0"/>
            </c:dLbl>
            <c:dLbl>
              <c:idx val="5"/>
              <c:layout>
                <c:manualLayout>
                  <c:x val="-2.9381056935190792E-2"/>
                  <c:y val="2.8856092646074138E-2"/>
                </c:manualLayout>
              </c:layout>
              <c:dLblPos val="r"/>
              <c:showLegendKey val="0"/>
              <c:showVal val="1"/>
              <c:showCatName val="0"/>
              <c:showSerName val="0"/>
              <c:showPercent val="0"/>
              <c:showBubbleSize val="0"/>
            </c:dLbl>
            <c:dLbl>
              <c:idx val="6"/>
              <c:layout>
                <c:manualLayout>
                  <c:x val="-3.6283459453792112E-2"/>
                  <c:y val="-3.1092510696436922E-2"/>
                </c:manualLayout>
              </c:layout>
              <c:dLblPos val="r"/>
              <c:showLegendKey val="0"/>
              <c:showVal val="1"/>
              <c:showCatName val="0"/>
              <c:showSerName val="0"/>
              <c:showPercent val="0"/>
              <c:showBubbleSize val="0"/>
            </c:dLbl>
            <c:dLbl>
              <c:idx val="7"/>
              <c:layout>
                <c:manualLayout>
                  <c:x val="-1.551799414496265E-2"/>
                  <c:y val="2.4576512955568591E-2"/>
                </c:manualLayout>
              </c:layout>
              <c:dLblPos val="r"/>
              <c:showLegendKey val="0"/>
              <c:showVal val="1"/>
              <c:showCatName val="0"/>
              <c:showSerName val="0"/>
              <c:showPercent val="0"/>
              <c:showBubbleSize val="0"/>
            </c:dLbl>
            <c:dLbl>
              <c:idx val="9"/>
              <c:layout>
                <c:manualLayout>
                  <c:x val="-2.9163253294901569E-2"/>
                  <c:y val="4.1346322094353592E-2"/>
                </c:manualLayout>
              </c:layout>
              <c:dLblPos val="r"/>
              <c:showLegendKey val="0"/>
              <c:showVal val="1"/>
              <c:showCatName val="0"/>
              <c:showSerName val="0"/>
              <c:showPercent val="0"/>
              <c:showBubbleSize val="0"/>
            </c:dLbl>
            <c:txPr>
              <a:bodyPr/>
              <a:lstStyle/>
              <a:p>
                <a:pPr>
                  <a:defRPr b="1">
                    <a:solidFill>
                      <a:schemeClr val="tx1">
                        <a:lumMod val="85000"/>
                        <a:lumOff val="15000"/>
                      </a:schemeClr>
                    </a:solidFill>
                  </a:defRPr>
                </a:pPr>
                <a:endParaRPr lang="it-IT"/>
              </a:p>
            </c:txPr>
            <c:dLblPos val="t"/>
            <c:showLegendKey val="0"/>
            <c:showVal val="1"/>
            <c:showCatName val="0"/>
            <c:showSerName val="0"/>
            <c:showPercent val="0"/>
            <c:showBubbleSize val="0"/>
            <c:showLeaderLines val="0"/>
          </c:dLbls>
          <c:cat>
            <c:strRef>
              <c:f>'mappa e trend'!$B$28:$B$35</c:f>
              <c:strCache>
                <c:ptCount val="8"/>
                <c:pt idx="0">
                  <c:v>Staff organizzativo - Disponibilità</c:v>
                </c:pt>
                <c:pt idx="1">
                  <c:v>Staff organizzativo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'mappa e trend'!$D$28:$D$35</c:f>
              <c:numCache>
                <c:formatCode>0.00</c:formatCode>
                <c:ptCount val="8"/>
                <c:pt idx="0">
                  <c:v>2.9016393442622941</c:v>
                </c:pt>
                <c:pt idx="1">
                  <c:v>2.8999999999999995</c:v>
                </c:pt>
                <c:pt idx="2">
                  <c:v>2.5757575757575757</c:v>
                </c:pt>
                <c:pt idx="3">
                  <c:v>3</c:v>
                </c:pt>
                <c:pt idx="4">
                  <c:v>2.8367346938775513</c:v>
                </c:pt>
                <c:pt idx="5">
                  <c:v>2.7540983606557368</c:v>
                </c:pt>
                <c:pt idx="6">
                  <c:v>2.9672131147540979</c:v>
                </c:pt>
                <c:pt idx="7">
                  <c:v>2.8833333333333333</c:v>
                </c:pt>
              </c:numCache>
            </c:numRef>
          </c:val>
          <c:smooth val="0"/>
        </c:ser>
        <c:dLbls>
          <c:showLegendKey val="0"/>
          <c:showVal val="1"/>
          <c:showCatName val="0"/>
          <c:showSerName val="0"/>
          <c:showPercent val="0"/>
          <c:showBubbleSize val="0"/>
        </c:dLbls>
        <c:marker val="1"/>
        <c:smooth val="0"/>
        <c:axId val="6036992"/>
        <c:axId val="8983040"/>
      </c:lineChart>
      <c:catAx>
        <c:axId val="6036992"/>
        <c:scaling>
          <c:orientation val="minMax"/>
        </c:scaling>
        <c:delete val="0"/>
        <c:axPos val="b"/>
        <c:numFmt formatCode="General" sourceLinked="1"/>
        <c:majorTickMark val="out"/>
        <c:minorTickMark val="none"/>
        <c:tickLblPos val="nextTo"/>
        <c:txPr>
          <a:bodyPr/>
          <a:lstStyle/>
          <a:p>
            <a:pPr>
              <a:defRPr sz="1100"/>
            </a:pPr>
            <a:endParaRPr lang="it-IT"/>
          </a:p>
        </c:txPr>
        <c:crossAx val="8983040"/>
        <c:crosses val="autoZero"/>
        <c:auto val="1"/>
        <c:lblAlgn val="ctr"/>
        <c:lblOffset val="100"/>
        <c:noMultiLvlLbl val="0"/>
      </c:catAx>
      <c:valAx>
        <c:axId val="8983040"/>
        <c:scaling>
          <c:orientation val="minMax"/>
          <c:max val="3"/>
          <c:min val="0"/>
        </c:scaling>
        <c:delete val="1"/>
        <c:axPos val="l"/>
        <c:numFmt formatCode="0.00" sourceLinked="1"/>
        <c:majorTickMark val="out"/>
        <c:minorTickMark val="none"/>
        <c:tickLblPos val="none"/>
        <c:crossAx val="6036992"/>
        <c:crosses val="autoZero"/>
        <c:crossBetween val="between"/>
      </c:valAx>
    </c:plotArea>
    <c:legend>
      <c:legendPos val="b"/>
      <c:layout>
        <c:manualLayout>
          <c:xMode val="edge"/>
          <c:yMode val="edge"/>
          <c:x val="0.34756584085457332"/>
          <c:y val="0.93023176212562475"/>
          <c:w val="0.36853760527376911"/>
          <c:h val="6.7864667601481313E-2"/>
        </c:manualLayout>
      </c:layout>
      <c:overlay val="0"/>
    </c:legend>
    <c:plotVisOnly val="1"/>
    <c:dispBlanksAs val="gap"/>
    <c:showDLblsOverMax val="0"/>
  </c:chart>
  <c:spPr>
    <a:ln>
      <a:noFill/>
    </a:ln>
  </c:spPr>
  <c:txPr>
    <a:bodyPr/>
    <a:lstStyle/>
    <a:p>
      <a:pPr>
        <a:defRPr sz="1100">
          <a:latin typeface="Arial" pitchFamily="34" charset="0"/>
          <a:cs typeface="Arial" pitchFamily="34" charset="0"/>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97318784525021"/>
          <c:y val="1.9589421010758924E-2"/>
          <c:w val="0.56247120869836764"/>
          <c:h val="0.93365328436432171"/>
        </c:manualLayout>
      </c:layout>
      <c:barChart>
        <c:barDir val="bar"/>
        <c:grouping val="clustered"/>
        <c:varyColors val="0"/>
        <c:ser>
          <c:idx val="0"/>
          <c:order val="0"/>
          <c:spPr>
            <a:solidFill>
              <a:srgbClr val="800000"/>
            </a:solidFill>
          </c:spPr>
          <c:invertIfNegative val="0"/>
          <c:dLbls>
            <c:dLbl>
              <c:idx val="4"/>
              <c:layout/>
              <c:tx>
                <c:rich>
                  <a:bodyPr/>
                  <a:lstStyle/>
                  <a:p>
                    <a:r>
                      <a:rPr lang="en-US" smtClean="0"/>
                      <a:t>7%</a:t>
                    </a:r>
                    <a:endParaRPr lang="en-US"/>
                  </a:p>
                </c:rich>
              </c:tx>
              <c:showLegendKey val="0"/>
              <c:showVal val="1"/>
              <c:showCatName val="0"/>
              <c:showSerName val="0"/>
              <c:showPercent val="0"/>
              <c:showBubbleSize val="0"/>
            </c:dLbl>
            <c:spPr>
              <a:noFill/>
              <a:ln w="25400">
                <a:noFill/>
              </a:ln>
            </c:spPr>
            <c:txPr>
              <a:bodyPr/>
              <a:lstStyle/>
              <a:p>
                <a:pPr>
                  <a:defRPr sz="1100"/>
                </a:pPr>
                <a:endParaRPr lang="it-IT"/>
              </a:p>
            </c:txPr>
            <c:showLegendKey val="0"/>
            <c:showVal val="1"/>
            <c:showCatName val="0"/>
            <c:showSerName val="0"/>
            <c:showPercent val="0"/>
            <c:showBubbleSize val="0"/>
            <c:showLeaderLines val="0"/>
          </c:dLbls>
          <c:cat>
            <c:strRef>
              <c:f>'tabelle e grafici'!$B$61:$B$67</c:f>
              <c:strCache>
                <c:ptCount val="7"/>
                <c:pt idx="0">
                  <c:v>Lavoro</c:v>
                </c:pt>
                <c:pt idx="1">
                  <c:v>Passaparola</c:v>
                </c:pt>
                <c:pt idx="2">
                  <c:v>In biglietteria</c:v>
                </c:pt>
                <c:pt idx="3">
                  <c:v>Non ricorda</c:v>
                </c:pt>
                <c:pt idx="4">
                  <c:v>Portale MIC</c:v>
                </c:pt>
                <c:pt idx="5">
                  <c:v>Altri siti web</c:v>
                </c:pt>
                <c:pt idx="6">
                  <c:v>Ospite in altri eventi</c:v>
                </c:pt>
              </c:strCache>
            </c:strRef>
          </c:cat>
          <c:val>
            <c:numRef>
              <c:f>'tabelle e grafici'!$D$61:$D$67</c:f>
              <c:numCache>
                <c:formatCode>###0%</c:formatCode>
                <c:ptCount val="7"/>
                <c:pt idx="0">
                  <c:v>0.52083333333333337</c:v>
                </c:pt>
                <c:pt idx="1">
                  <c:v>0.125</c:v>
                </c:pt>
                <c:pt idx="2">
                  <c:v>0.10416666666666669</c:v>
                </c:pt>
                <c:pt idx="3">
                  <c:v>0.10416666666666669</c:v>
                </c:pt>
                <c:pt idx="4">
                  <c:v>6.25E-2</c:v>
                </c:pt>
                <c:pt idx="5">
                  <c:v>4.1666666666666657E-2</c:v>
                </c:pt>
                <c:pt idx="6">
                  <c:v>4.1666666666666657E-2</c:v>
                </c:pt>
              </c:numCache>
            </c:numRef>
          </c:val>
        </c:ser>
        <c:dLbls>
          <c:showLegendKey val="0"/>
          <c:showVal val="0"/>
          <c:showCatName val="0"/>
          <c:showSerName val="0"/>
          <c:showPercent val="0"/>
          <c:showBubbleSize val="0"/>
        </c:dLbls>
        <c:gapWidth val="93"/>
        <c:axId val="36816384"/>
        <c:axId val="36719424"/>
      </c:barChart>
      <c:catAx>
        <c:axId val="36816384"/>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a:pPr>
            <a:endParaRPr lang="it-IT"/>
          </a:p>
        </c:txPr>
        <c:crossAx val="36719424"/>
        <c:crosses val="autoZero"/>
        <c:auto val="1"/>
        <c:lblAlgn val="ctr"/>
        <c:lblOffset val="100"/>
        <c:tickLblSkip val="1"/>
        <c:tickMarkSkip val="1"/>
        <c:noMultiLvlLbl val="0"/>
      </c:catAx>
      <c:valAx>
        <c:axId val="36719424"/>
        <c:scaling>
          <c:orientation val="minMax"/>
          <c:max val="0.57000000000000006"/>
          <c:min val="0"/>
        </c:scaling>
        <c:delete val="1"/>
        <c:axPos val="t"/>
        <c:majorGridlines>
          <c:spPr>
            <a:ln w="3175">
              <a:solidFill>
                <a:srgbClr val="FFFFFF"/>
              </a:solidFill>
              <a:prstDash val="solid"/>
            </a:ln>
          </c:spPr>
        </c:majorGridlines>
        <c:numFmt formatCode="###0%" sourceLinked="1"/>
        <c:majorTickMark val="out"/>
        <c:minorTickMark val="none"/>
        <c:tickLblPos val="nextTo"/>
        <c:crossAx val="36816384"/>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40075528964578"/>
          <c:y val="4.9122674518969026E-2"/>
          <c:w val="0.46711965200154171"/>
          <c:h val="0.89484910345802737"/>
        </c:manualLayout>
      </c:layout>
      <c:barChart>
        <c:barDir val="bar"/>
        <c:grouping val="clustered"/>
        <c:varyColors val="0"/>
        <c:ser>
          <c:idx val="0"/>
          <c:order val="0"/>
          <c:spPr>
            <a:solidFill>
              <a:srgbClr val="800000"/>
            </a:solidFill>
          </c:spPr>
          <c:invertIfNegative val="0"/>
          <c:dLbls>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dLbls>
          <c:cat>
            <c:strRef>
              <c:f>'tabelle e grafici'!$B$162:$B$164</c:f>
              <c:strCache>
                <c:ptCount val="3"/>
                <c:pt idx="0">
                  <c:v>No, è la prima volta</c:v>
                </c:pt>
                <c:pt idx="1">
                  <c:v>Sì, raramente (1-3 volte)</c:v>
                </c:pt>
                <c:pt idx="2">
                  <c:v>Sì, spesso (oltre 3 volte)</c:v>
                </c:pt>
              </c:strCache>
            </c:strRef>
          </c:cat>
          <c:val>
            <c:numRef>
              <c:f>'tabelle e grafici'!$D$162:$D$164</c:f>
              <c:numCache>
                <c:formatCode>0%</c:formatCode>
                <c:ptCount val="3"/>
                <c:pt idx="0">
                  <c:v>0.42</c:v>
                </c:pt>
                <c:pt idx="1">
                  <c:v>0.42</c:v>
                </c:pt>
                <c:pt idx="2">
                  <c:v>0.16</c:v>
                </c:pt>
              </c:numCache>
            </c:numRef>
          </c:val>
        </c:ser>
        <c:dLbls>
          <c:showLegendKey val="0"/>
          <c:showVal val="0"/>
          <c:showCatName val="0"/>
          <c:showSerName val="0"/>
          <c:showPercent val="0"/>
          <c:showBubbleSize val="0"/>
        </c:dLbls>
        <c:gapWidth val="250"/>
        <c:axId val="131062272"/>
        <c:axId val="9022848"/>
      </c:barChart>
      <c:catAx>
        <c:axId val="13106227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9022848"/>
        <c:crosses val="autoZero"/>
        <c:auto val="1"/>
        <c:lblAlgn val="ctr"/>
        <c:lblOffset val="100"/>
        <c:tickLblSkip val="1"/>
        <c:tickMarkSkip val="1"/>
        <c:noMultiLvlLbl val="0"/>
      </c:catAx>
      <c:valAx>
        <c:axId val="9022848"/>
        <c:scaling>
          <c:orientation val="minMax"/>
          <c:max val="0.45"/>
          <c:min val="0"/>
        </c:scaling>
        <c:delete val="1"/>
        <c:axPos val="t"/>
        <c:majorGridlines>
          <c:spPr>
            <a:ln w="3175">
              <a:solidFill>
                <a:srgbClr val="FFFFFF"/>
              </a:solidFill>
              <a:prstDash val="solid"/>
            </a:ln>
          </c:spPr>
        </c:majorGridlines>
        <c:numFmt formatCode="0%" sourceLinked="1"/>
        <c:majorTickMark val="out"/>
        <c:minorTickMark val="none"/>
        <c:tickLblPos val="nextTo"/>
        <c:crossAx val="131062272"/>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a:solidFill>
                  <a:schemeClr val="tx1"/>
                </a:solidFill>
              </a:defRPr>
            </a:pPr>
            <a:r>
              <a:rPr lang="it-IT" sz="1100" b="1" dirty="0" smtClean="0">
                <a:solidFill>
                  <a:schemeClr val="tx1"/>
                </a:solidFill>
              </a:rPr>
              <a:t>Tipologia di servizio</a:t>
            </a:r>
            <a:endParaRPr lang="it-IT" sz="1100" b="1" dirty="0">
              <a:solidFill>
                <a:schemeClr val="tx1"/>
              </a:solidFill>
            </a:endParaRPr>
          </a:p>
        </c:rich>
      </c:tx>
      <c:layout>
        <c:manualLayout>
          <c:xMode val="edge"/>
          <c:yMode val="edge"/>
          <c:x val="0.3289748200931083"/>
          <c:y val="2.8070175438596492E-2"/>
        </c:manualLayout>
      </c:layout>
      <c:overlay val="1"/>
    </c:title>
    <c:autoTitleDeleted val="0"/>
    <c:plotArea>
      <c:layout>
        <c:manualLayout>
          <c:layoutTarget val="inner"/>
          <c:xMode val="edge"/>
          <c:yMode val="edge"/>
          <c:x val="0.35904623233044713"/>
          <c:y val="0.15032684072385688"/>
          <c:w val="0.50341480093168811"/>
          <c:h val="0.7838934681659776"/>
        </c:manualLayout>
      </c:layout>
      <c:barChart>
        <c:barDir val="bar"/>
        <c:grouping val="clustered"/>
        <c:varyColors val="0"/>
        <c:ser>
          <c:idx val="0"/>
          <c:order val="0"/>
          <c:spPr>
            <a:solidFill>
              <a:srgbClr val="800000"/>
            </a:solidFill>
          </c:spPr>
          <c:invertIfNegative val="0"/>
          <c:dLbls>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dLbls>
          <c:cat>
            <c:strRef>
              <c:f>'tabelle e grafici'!$A$312:$A$315</c:f>
              <c:strCache>
                <c:ptCount val="4"/>
                <c:pt idx="0">
                  <c:v>Catering</c:v>
                </c:pt>
                <c:pt idx="1">
                  <c:v>Convegno</c:v>
                </c:pt>
                <c:pt idx="2">
                  <c:v>Visita guidata</c:v>
                </c:pt>
                <c:pt idx="3">
                  <c:v>L'Ara com'era</c:v>
                </c:pt>
              </c:strCache>
            </c:strRef>
          </c:cat>
          <c:val>
            <c:numRef>
              <c:f>'tabelle e grafici'!$C$312:$C$315</c:f>
              <c:numCache>
                <c:formatCode>0%</c:formatCode>
                <c:ptCount val="4"/>
                <c:pt idx="0">
                  <c:v>0.43010752688172044</c:v>
                </c:pt>
                <c:pt idx="1">
                  <c:v>0.26881720430107525</c:v>
                </c:pt>
                <c:pt idx="2">
                  <c:v>0.26881720430107525</c:v>
                </c:pt>
                <c:pt idx="3">
                  <c:v>3.2258064516129031E-2</c:v>
                </c:pt>
              </c:numCache>
            </c:numRef>
          </c:val>
        </c:ser>
        <c:dLbls>
          <c:showLegendKey val="0"/>
          <c:showVal val="0"/>
          <c:showCatName val="0"/>
          <c:showSerName val="0"/>
          <c:showPercent val="0"/>
          <c:showBubbleSize val="0"/>
        </c:dLbls>
        <c:gapWidth val="250"/>
        <c:axId val="131011072"/>
        <c:axId val="9023424"/>
      </c:barChart>
      <c:catAx>
        <c:axId val="13101107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9023424"/>
        <c:crosses val="autoZero"/>
        <c:auto val="1"/>
        <c:lblAlgn val="ctr"/>
        <c:lblOffset val="100"/>
        <c:tickLblSkip val="1"/>
        <c:tickMarkSkip val="1"/>
        <c:noMultiLvlLbl val="0"/>
      </c:catAx>
      <c:valAx>
        <c:axId val="9023424"/>
        <c:scaling>
          <c:orientation val="minMax"/>
          <c:max val="0.5"/>
          <c:min val="0"/>
        </c:scaling>
        <c:delete val="1"/>
        <c:axPos val="t"/>
        <c:majorGridlines>
          <c:spPr>
            <a:ln w="3175">
              <a:solidFill>
                <a:srgbClr val="FFFFFF"/>
              </a:solidFill>
              <a:prstDash val="solid"/>
            </a:ln>
          </c:spPr>
        </c:majorGridlines>
        <c:numFmt formatCode="0%" sourceLinked="1"/>
        <c:majorTickMark val="out"/>
        <c:minorTickMark val="none"/>
        <c:tickLblPos val="nextTo"/>
        <c:crossAx val="131011072"/>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68037551261727"/>
          <c:y val="7.0781825129691056E-2"/>
          <c:w val="0.73044780566263845"/>
          <c:h val="0.38522842119338169"/>
        </c:manualLayout>
      </c:layout>
      <c:lineChart>
        <c:grouping val="standard"/>
        <c:varyColors val="0"/>
        <c:ser>
          <c:idx val="0"/>
          <c:order val="0"/>
          <c:tx>
            <c:strRef>
              <c:f>'tabelle e grafici'!$D$169</c:f>
              <c:strCache>
                <c:ptCount val="1"/>
                <c:pt idx="0">
                  <c:v>Uguale</c:v>
                </c:pt>
              </c:strCache>
            </c:strRef>
          </c:tx>
          <c:spPr>
            <a:ln>
              <a:solidFill>
                <a:srgbClr val="92D050"/>
              </a:solidFill>
            </a:ln>
          </c:spPr>
          <c:marker>
            <c:symbol val="none"/>
          </c:marker>
          <c:cat>
            <c:strRef>
              <c:f>'tabelle e grafici'!$A$171:$A$178</c:f>
              <c:strCache>
                <c:ptCount val="8"/>
                <c:pt idx="0">
                  <c:v>Staff  - Disponibilità</c:v>
                </c:pt>
                <c:pt idx="1">
                  <c:v>Staff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'tabelle e grafici'!$D$171:$D$178</c:f>
              <c:numCache>
                <c:formatCode>#,##0.00</c:formatCode>
                <c:ptCount val="8"/>
                <c:pt idx="0">
                  <c:v>2.7619047619047619</c:v>
                </c:pt>
                <c:pt idx="1">
                  <c:v>2.6904761904761902</c:v>
                </c:pt>
                <c:pt idx="2">
                  <c:v>2.6521739130434785</c:v>
                </c:pt>
                <c:pt idx="3">
                  <c:v>3</c:v>
                </c:pt>
                <c:pt idx="4">
                  <c:v>2.9393939393939394</c:v>
                </c:pt>
                <c:pt idx="5">
                  <c:v>2.7179487179487163</c:v>
                </c:pt>
                <c:pt idx="6">
                  <c:v>2.8809523809523809</c:v>
                </c:pt>
                <c:pt idx="7">
                  <c:v>2.8809523809523809</c:v>
                </c:pt>
              </c:numCache>
            </c:numRef>
          </c:val>
          <c:smooth val="0"/>
        </c:ser>
        <c:ser>
          <c:idx val="2"/>
          <c:order val="1"/>
          <c:tx>
            <c:strRef>
              <c:f>'tabelle e grafici'!$E$169</c:f>
              <c:strCache>
                <c:ptCount val="1"/>
                <c:pt idx="0">
                  <c:v>Superiore</c:v>
                </c:pt>
              </c:strCache>
            </c:strRef>
          </c:tx>
          <c:spPr>
            <a:ln>
              <a:solidFill>
                <a:srgbClr val="800000"/>
              </a:solidFill>
            </a:ln>
          </c:spPr>
          <c:marker>
            <c:symbol val="none"/>
          </c:marker>
          <c:cat>
            <c:strRef>
              <c:f>'tabelle e grafici'!$A$171:$A$178</c:f>
              <c:strCache>
                <c:ptCount val="8"/>
                <c:pt idx="0">
                  <c:v>Staff  - Disponibilità</c:v>
                </c:pt>
                <c:pt idx="1">
                  <c:v>Staff  - Problem solving</c:v>
                </c:pt>
                <c:pt idx="2">
                  <c:v>Qualità supporti audiovisivi</c:v>
                </c:pt>
                <c:pt idx="3">
                  <c:v>Visita didattica</c:v>
                </c:pt>
                <c:pt idx="4">
                  <c:v>Catering</c:v>
                </c:pt>
                <c:pt idx="5">
                  <c:v>Pulizia degli spazi</c:v>
                </c:pt>
                <c:pt idx="6">
                  <c:v>Soddisfazione ospiti</c:v>
                </c:pt>
                <c:pt idx="7">
                  <c:v>Giudizio complessivo</c:v>
                </c:pt>
              </c:strCache>
            </c:strRef>
          </c:cat>
          <c:val>
            <c:numRef>
              <c:f>'tabelle e grafici'!$E$171:$E$178</c:f>
              <c:numCache>
                <c:formatCode>#,##0.00</c:formatCode>
                <c:ptCount val="8"/>
                <c:pt idx="0">
                  <c:v>3</c:v>
                </c:pt>
                <c:pt idx="1">
                  <c:v>3</c:v>
                </c:pt>
                <c:pt idx="2">
                  <c:v>3</c:v>
                </c:pt>
                <c:pt idx="3">
                  <c:v>2.833333333333333</c:v>
                </c:pt>
                <c:pt idx="4">
                  <c:v>2.8</c:v>
                </c:pt>
                <c:pt idx="5">
                  <c:v>3</c:v>
                </c:pt>
                <c:pt idx="6">
                  <c:v>3</c:v>
                </c:pt>
                <c:pt idx="7">
                  <c:v>3</c:v>
                </c:pt>
              </c:numCache>
            </c:numRef>
          </c:val>
          <c:smooth val="0"/>
        </c:ser>
        <c:dLbls>
          <c:showLegendKey val="0"/>
          <c:showVal val="0"/>
          <c:showCatName val="0"/>
          <c:showSerName val="0"/>
          <c:showPercent val="0"/>
          <c:showBubbleSize val="0"/>
        </c:dLbls>
        <c:marker val="1"/>
        <c:smooth val="0"/>
        <c:axId val="131022848"/>
        <c:axId val="9020544"/>
      </c:lineChart>
      <c:catAx>
        <c:axId val="131022848"/>
        <c:scaling>
          <c:orientation val="minMax"/>
        </c:scaling>
        <c:delete val="0"/>
        <c:axPos val="b"/>
        <c:numFmt formatCode="General" sourceLinked="1"/>
        <c:majorTickMark val="out"/>
        <c:minorTickMark val="none"/>
        <c:tickLblPos val="nextTo"/>
        <c:spPr>
          <a:ln w="15875"/>
        </c:spPr>
        <c:txPr>
          <a:bodyPr/>
          <a:lstStyle/>
          <a:p>
            <a:pPr>
              <a:defRPr>
                <a:solidFill>
                  <a:sysClr val="windowText" lastClr="000000"/>
                </a:solidFill>
              </a:defRPr>
            </a:pPr>
            <a:endParaRPr lang="it-IT"/>
          </a:p>
        </c:txPr>
        <c:crossAx val="9020544"/>
        <c:crosses val="autoZero"/>
        <c:auto val="1"/>
        <c:lblAlgn val="ctr"/>
        <c:lblOffset val="100"/>
        <c:noMultiLvlLbl val="0"/>
      </c:catAx>
      <c:valAx>
        <c:axId val="9020544"/>
        <c:scaling>
          <c:orientation val="minMax"/>
          <c:max val="3"/>
          <c:min val="0"/>
        </c:scaling>
        <c:delete val="0"/>
        <c:axPos val="l"/>
        <c:numFmt formatCode="0" sourceLinked="0"/>
        <c:majorTickMark val="out"/>
        <c:minorTickMark val="none"/>
        <c:tickLblPos val="nextTo"/>
        <c:crossAx val="131022848"/>
        <c:crosses val="autoZero"/>
        <c:crossBetween val="between"/>
        <c:majorUnit val="1"/>
      </c:valAx>
    </c:plotArea>
    <c:legend>
      <c:legendPos val="b"/>
      <c:layout>
        <c:manualLayout>
          <c:xMode val="edge"/>
          <c:yMode val="edge"/>
          <c:x val="0.15070892272215913"/>
          <c:y val="0.89950184798328781"/>
          <c:w val="0.72903417533432391"/>
          <c:h val="6.8942336753360381E-2"/>
        </c:manualLayout>
      </c:layout>
      <c:overlay val="0"/>
    </c:legend>
    <c:plotVisOnly val="1"/>
    <c:dispBlanksAs val="gap"/>
    <c:showDLblsOverMax val="0"/>
  </c:chart>
  <c:spPr>
    <a:ln>
      <a:noFill/>
    </a:ln>
  </c:spPr>
  <c:txPr>
    <a:bodyPr/>
    <a:lstStyle/>
    <a:p>
      <a:pPr>
        <a:defRPr sz="1000">
          <a:latin typeface="Arial" pitchFamily="34" charset="0"/>
          <a:cs typeface="Arial" pitchFamily="34" charset="0"/>
        </a:defRPr>
      </a:pPr>
      <a:endParaRPr lang="it-I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59901347356244"/>
          <c:y val="4.1352040157392175E-2"/>
          <c:w val="0.41940047009112108"/>
          <c:h val="0.92377356649417819"/>
        </c:manualLayout>
      </c:layout>
      <c:barChart>
        <c:barDir val="bar"/>
        <c:grouping val="clustered"/>
        <c:varyColors val="0"/>
        <c:ser>
          <c:idx val="0"/>
          <c:order val="0"/>
          <c:spPr>
            <a:solidFill>
              <a:srgbClr val="800000"/>
            </a:solidFill>
          </c:spPr>
          <c:invertIfNegative val="0"/>
          <c:dLbls>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dLbls>
          <c:cat>
            <c:strRef>
              <c:f>'tabelle e grafici'!$B$74:$B$77</c:f>
              <c:strCache>
                <c:ptCount val="4"/>
                <c:pt idx="0">
                  <c:v>Superiore</c:v>
                </c:pt>
                <c:pt idx="1">
                  <c:v>Uguale</c:v>
                </c:pt>
                <c:pt idx="2">
                  <c:v>Inferiore</c:v>
                </c:pt>
                <c:pt idx="3">
                  <c:v>Non avevo aspettative</c:v>
                </c:pt>
              </c:strCache>
            </c:strRef>
          </c:cat>
          <c:val>
            <c:numRef>
              <c:f>'tabelle e grafici'!$D$74:$D$77</c:f>
              <c:numCache>
                <c:formatCode>0%</c:formatCode>
                <c:ptCount val="4"/>
                <c:pt idx="0">
                  <c:v>0.14000000000000001</c:v>
                </c:pt>
                <c:pt idx="1">
                  <c:v>0.84</c:v>
                </c:pt>
                <c:pt idx="2">
                  <c:v>0.02</c:v>
                </c:pt>
                <c:pt idx="3">
                  <c:v>0</c:v>
                </c:pt>
              </c:numCache>
            </c:numRef>
          </c:val>
        </c:ser>
        <c:dLbls>
          <c:showLegendKey val="0"/>
          <c:showVal val="0"/>
          <c:showCatName val="0"/>
          <c:showSerName val="0"/>
          <c:showPercent val="0"/>
          <c:showBubbleSize val="0"/>
        </c:dLbls>
        <c:gapWidth val="250"/>
        <c:axId val="131024384"/>
        <c:axId val="9022272"/>
      </c:barChart>
      <c:catAx>
        <c:axId val="131024384"/>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9022272"/>
        <c:crosses val="autoZero"/>
        <c:auto val="1"/>
        <c:lblAlgn val="ctr"/>
        <c:lblOffset val="100"/>
        <c:tickLblSkip val="1"/>
        <c:tickMarkSkip val="1"/>
        <c:noMultiLvlLbl val="0"/>
      </c:catAx>
      <c:valAx>
        <c:axId val="9022272"/>
        <c:scaling>
          <c:orientation val="minMax"/>
          <c:max val="0.9"/>
          <c:min val="0"/>
        </c:scaling>
        <c:delete val="1"/>
        <c:axPos val="t"/>
        <c:majorGridlines>
          <c:spPr>
            <a:ln w="3175">
              <a:solidFill>
                <a:srgbClr val="FFFFFF"/>
              </a:solidFill>
              <a:prstDash val="solid"/>
            </a:ln>
          </c:spPr>
        </c:majorGridlines>
        <c:numFmt formatCode="0%" sourceLinked="1"/>
        <c:majorTickMark val="out"/>
        <c:minorTickMark val="none"/>
        <c:tickLblPos val="nextTo"/>
        <c:crossAx val="131024384"/>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solidFill>
                  <a:schemeClr val="tx1"/>
                </a:solidFill>
              </a:defRPr>
            </a:pPr>
            <a:r>
              <a:rPr lang="it-IT" sz="1200" dirty="0" smtClean="0">
                <a:solidFill>
                  <a:schemeClr val="tx1"/>
                </a:solidFill>
              </a:rPr>
              <a:t>Tipologia</a:t>
            </a:r>
            <a:r>
              <a:rPr lang="it-IT" sz="1200" baseline="0" dirty="0" smtClean="0">
                <a:solidFill>
                  <a:schemeClr val="tx1"/>
                </a:solidFill>
              </a:rPr>
              <a:t> di azienda</a:t>
            </a:r>
            <a:endParaRPr lang="it-IT" sz="1200" dirty="0">
              <a:solidFill>
                <a:schemeClr val="tx1"/>
              </a:solidFill>
            </a:endParaRPr>
          </a:p>
        </c:rich>
      </c:tx>
      <c:layout>
        <c:manualLayout>
          <c:xMode val="edge"/>
          <c:yMode val="edge"/>
          <c:x val="0.30425916012137388"/>
          <c:y val="5.0747656542932132E-2"/>
        </c:manualLayout>
      </c:layout>
      <c:overlay val="1"/>
    </c:title>
    <c:autoTitleDeleted val="0"/>
    <c:plotArea>
      <c:layout>
        <c:manualLayout>
          <c:layoutTarget val="inner"/>
          <c:xMode val="edge"/>
          <c:yMode val="edge"/>
          <c:x val="0.16714290652099778"/>
          <c:y val="0.16673082531350247"/>
          <c:w val="0.64794765602269422"/>
          <c:h val="0.80341172118585846"/>
        </c:manualLayout>
      </c:layout>
      <c:doughnutChart>
        <c:varyColors val="1"/>
        <c:ser>
          <c:idx val="0"/>
          <c:order val="0"/>
          <c:spPr>
            <a:solidFill>
              <a:srgbClr val="800000"/>
            </a:solidFill>
          </c:spPr>
          <c:dPt>
            <c:idx val="1"/>
            <c:bubble3D val="0"/>
            <c:spPr>
              <a:solidFill>
                <a:srgbClr val="800000"/>
              </a:solidFill>
              <a:ln>
                <a:solidFill>
                  <a:schemeClr val="bg1"/>
                </a:solidFill>
              </a:ln>
            </c:spPr>
          </c:dPt>
          <c:dLbls>
            <c:txPr>
              <a:bodyPr/>
              <a:lstStyle/>
              <a:p>
                <a:pPr>
                  <a:defRPr sz="1100" b="1">
                    <a:solidFill>
                      <a:schemeClr val="bg1"/>
                    </a:solidFill>
                  </a:defRPr>
                </a:pPr>
                <a:endParaRPr lang="it-IT"/>
              </a:p>
            </c:txPr>
            <c:showLegendKey val="0"/>
            <c:showVal val="1"/>
            <c:showCatName val="1"/>
            <c:showSerName val="0"/>
            <c:showPercent val="0"/>
            <c:showBubbleSize val="0"/>
            <c:separator>
</c:separator>
            <c:showLeaderLines val="1"/>
          </c:dLbls>
          <c:cat>
            <c:strRef>
              <c:f>'tabelle e grafici'!$B$137:$B$138</c:f>
              <c:strCache>
                <c:ptCount val="2"/>
                <c:pt idx="0">
                  <c:v>Pubblica</c:v>
                </c:pt>
                <c:pt idx="1">
                  <c:v>Privata</c:v>
                </c:pt>
              </c:strCache>
            </c:strRef>
          </c:cat>
          <c:val>
            <c:numRef>
              <c:f>'tabelle e grafici'!$D$137:$D$138</c:f>
              <c:numCache>
                <c:formatCode>0%</c:formatCode>
                <c:ptCount val="2"/>
                <c:pt idx="0">
                  <c:v>8.6956521739130432E-2</c:v>
                </c:pt>
                <c:pt idx="1">
                  <c:v>0.91304347826086951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solidFill>
                  <a:srgbClr val="990033"/>
                </a:solidFill>
              </a:defRPr>
            </a:pPr>
            <a:r>
              <a:rPr lang="it-IT" sz="1200" b="1" dirty="0" smtClean="0">
                <a:solidFill>
                  <a:schemeClr val="tx1"/>
                </a:solidFill>
              </a:rPr>
              <a:t>Tipologia di settore</a:t>
            </a:r>
            <a:endParaRPr lang="it-IT" sz="1200" b="1" dirty="0">
              <a:solidFill>
                <a:schemeClr val="tx1"/>
              </a:solidFill>
            </a:endParaRPr>
          </a:p>
        </c:rich>
      </c:tx>
      <c:layout>
        <c:manualLayout>
          <c:xMode val="edge"/>
          <c:yMode val="edge"/>
          <c:x val="0.4888651775670898"/>
          <c:y val="2.2763358283918213E-2"/>
        </c:manualLayout>
      </c:layout>
      <c:overlay val="1"/>
    </c:title>
    <c:autoTitleDeleted val="0"/>
    <c:plotArea>
      <c:layout>
        <c:manualLayout>
          <c:layoutTarget val="inner"/>
          <c:xMode val="edge"/>
          <c:yMode val="edge"/>
          <c:x val="0.47254423222289554"/>
          <c:y val="0.14236262407085662"/>
          <c:w val="0.45017592643601761"/>
          <c:h val="0.82491890127889478"/>
        </c:manualLayout>
      </c:layout>
      <c:barChart>
        <c:barDir val="bar"/>
        <c:grouping val="clustered"/>
        <c:varyColors val="0"/>
        <c:ser>
          <c:idx val="0"/>
          <c:order val="0"/>
          <c:spPr>
            <a:solidFill>
              <a:srgbClr val="800000"/>
            </a:solidFill>
          </c:spPr>
          <c:invertIfNegative val="0"/>
          <c:dLbls>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dLbls>
          <c:cat>
            <c:strRef>
              <c:f>'tabelle e grafici'!$B$142:$B$151</c:f>
              <c:strCache>
                <c:ptCount val="10"/>
                <c:pt idx="0">
                  <c:v>Congressuale/Eventi</c:v>
                </c:pt>
                <c:pt idx="1">
                  <c:v>Comunicazione/Pubblicità</c:v>
                </c:pt>
                <c:pt idx="2">
                  <c:v>Editoria</c:v>
                </c:pt>
                <c:pt idx="3">
                  <c:v>Farmaceutica</c:v>
                </c:pt>
                <c:pt idx="4">
                  <c:v>Commerciale</c:v>
                </c:pt>
                <c:pt idx="5">
                  <c:v>Consulenza</c:v>
                </c:pt>
                <c:pt idx="6">
                  <c:v>Bancaria/Finanziaria</c:v>
                </c:pt>
                <c:pt idx="7">
                  <c:v>Università/ricerca</c:v>
                </c:pt>
                <c:pt idx="8">
                  <c:v>ADV/T.O.</c:v>
                </c:pt>
                <c:pt idx="9">
                  <c:v>Altro</c:v>
                </c:pt>
              </c:strCache>
            </c:strRef>
          </c:cat>
          <c:val>
            <c:numRef>
              <c:f>'tabelle e grafici'!$D$142:$D$151</c:f>
              <c:numCache>
                <c:formatCode>###0%</c:formatCode>
                <c:ptCount val="10"/>
                <c:pt idx="0">
                  <c:v>0.44</c:v>
                </c:pt>
                <c:pt idx="1">
                  <c:v>0.1</c:v>
                </c:pt>
                <c:pt idx="2">
                  <c:v>0.08</c:v>
                </c:pt>
                <c:pt idx="3">
                  <c:v>0.08</c:v>
                </c:pt>
                <c:pt idx="4">
                  <c:v>0.06</c:v>
                </c:pt>
                <c:pt idx="5">
                  <c:v>0.06</c:v>
                </c:pt>
                <c:pt idx="6">
                  <c:v>0.04</c:v>
                </c:pt>
                <c:pt idx="7">
                  <c:v>0.04</c:v>
                </c:pt>
                <c:pt idx="8">
                  <c:v>0.02</c:v>
                </c:pt>
                <c:pt idx="9">
                  <c:v>0.08</c:v>
                </c:pt>
              </c:numCache>
            </c:numRef>
          </c:val>
        </c:ser>
        <c:dLbls>
          <c:showLegendKey val="0"/>
          <c:showVal val="0"/>
          <c:showCatName val="0"/>
          <c:showSerName val="0"/>
          <c:showPercent val="0"/>
          <c:showBubbleSize val="0"/>
        </c:dLbls>
        <c:gapWidth val="100"/>
        <c:axId val="132719104"/>
        <c:axId val="36717120"/>
      </c:barChart>
      <c:catAx>
        <c:axId val="132719104"/>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36717120"/>
        <c:crosses val="autoZero"/>
        <c:auto val="1"/>
        <c:lblAlgn val="ctr"/>
        <c:lblOffset val="100"/>
        <c:tickLblSkip val="1"/>
        <c:tickMarkSkip val="1"/>
        <c:noMultiLvlLbl val="0"/>
      </c:catAx>
      <c:valAx>
        <c:axId val="36717120"/>
        <c:scaling>
          <c:orientation val="minMax"/>
          <c:max val="0.45"/>
          <c:min val="0"/>
        </c:scaling>
        <c:delete val="1"/>
        <c:axPos val="t"/>
        <c:majorGridlines>
          <c:spPr>
            <a:ln w="3175">
              <a:solidFill>
                <a:srgbClr val="FFFFFF"/>
              </a:solidFill>
              <a:prstDash val="solid"/>
            </a:ln>
          </c:spPr>
        </c:majorGridlines>
        <c:numFmt formatCode="###0%" sourceLinked="1"/>
        <c:majorTickMark val="out"/>
        <c:minorTickMark val="none"/>
        <c:tickLblPos val="nextTo"/>
        <c:crossAx val="132719104"/>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0.97436</cdr:x>
      <cdr:y>0.50259</cdr:y>
    </cdr:from>
    <cdr:to>
      <cdr:x>0.98555</cdr:x>
      <cdr:y>0.87056</cdr:y>
    </cdr:to>
    <cdr:sp macro="" textlink="">
      <cdr:nvSpPr>
        <cdr:cNvPr id="2" name="Parentesi graffa chiusa 1"/>
        <cdr:cNvSpPr/>
      </cdr:nvSpPr>
      <cdr:spPr bwMode="auto">
        <a:xfrm xmlns:a="http://schemas.openxmlformats.org/drawingml/2006/main">
          <a:off x="3981446" y="1600201"/>
          <a:ext cx="45719" cy="1171573"/>
        </a:xfrm>
        <a:prstGeom xmlns:a="http://schemas.openxmlformats.org/drawingml/2006/main" prst="rightBrac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it-IT"/>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4302005" cy="340492"/>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lvl1pPr algn="l" defTabSz="987771" eaLnBrk="0" hangingPunct="0">
              <a:lnSpc>
                <a:spcPct val="100000"/>
              </a:lnSpc>
              <a:spcBef>
                <a:spcPct val="0"/>
              </a:spcBef>
              <a:defRPr sz="1400">
                <a:latin typeface="Times" charset="0"/>
              </a:defRPr>
            </a:lvl1pPr>
          </a:lstStyle>
          <a:p>
            <a:pPr>
              <a:defRPr/>
            </a:pPr>
            <a:endParaRPr lang="it-IT"/>
          </a:p>
        </p:txBody>
      </p:sp>
      <p:sp>
        <p:nvSpPr>
          <p:cNvPr id="7171" name="Rectangle 3"/>
          <p:cNvSpPr>
            <a:spLocks noGrp="1" noChangeArrowheads="1"/>
          </p:cNvSpPr>
          <p:nvPr>
            <p:ph type="dt" sz="quarter" idx="1"/>
          </p:nvPr>
        </p:nvSpPr>
        <p:spPr bwMode="auto">
          <a:xfrm>
            <a:off x="5624635" y="1"/>
            <a:ext cx="4302005" cy="340492"/>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lvl1pPr algn="r" defTabSz="987771" eaLnBrk="0" hangingPunct="0">
              <a:lnSpc>
                <a:spcPct val="100000"/>
              </a:lnSpc>
              <a:spcBef>
                <a:spcPct val="0"/>
              </a:spcBef>
              <a:defRPr sz="1400">
                <a:latin typeface="Times" charset="0"/>
              </a:defRPr>
            </a:lvl1pPr>
          </a:lstStyle>
          <a:p>
            <a:pPr>
              <a:defRPr/>
            </a:pPr>
            <a:endParaRPr lang="it-IT"/>
          </a:p>
        </p:txBody>
      </p:sp>
      <p:sp>
        <p:nvSpPr>
          <p:cNvPr id="7172" name="Rectangle 4"/>
          <p:cNvSpPr>
            <a:spLocks noGrp="1" noChangeArrowheads="1"/>
          </p:cNvSpPr>
          <p:nvPr>
            <p:ph type="ftr" sz="quarter" idx="2"/>
          </p:nvPr>
        </p:nvSpPr>
        <p:spPr bwMode="auto">
          <a:xfrm>
            <a:off x="1" y="6457183"/>
            <a:ext cx="4302005" cy="340492"/>
          </a:xfrm>
          <a:prstGeom prst="rect">
            <a:avLst/>
          </a:prstGeom>
          <a:noFill/>
          <a:ln w="9525">
            <a:noFill/>
            <a:miter lim="800000"/>
            <a:headEnd/>
            <a:tailEnd/>
          </a:ln>
          <a:effectLst/>
        </p:spPr>
        <p:txBody>
          <a:bodyPr vert="horz" wrap="square" lIns="98765" tIns="49381" rIns="98765" bIns="49381" numCol="1" anchor="b" anchorCtr="0" compatLnSpc="1">
            <a:prstTxWarp prst="textNoShape">
              <a:avLst/>
            </a:prstTxWarp>
          </a:bodyPr>
          <a:lstStyle>
            <a:lvl1pPr algn="l" defTabSz="987771" eaLnBrk="0" hangingPunct="0">
              <a:lnSpc>
                <a:spcPct val="100000"/>
              </a:lnSpc>
              <a:spcBef>
                <a:spcPct val="0"/>
              </a:spcBef>
              <a:defRPr sz="1400">
                <a:latin typeface="Times" charset="0"/>
              </a:defRPr>
            </a:lvl1pPr>
          </a:lstStyle>
          <a:p>
            <a:pPr>
              <a:defRPr/>
            </a:pPr>
            <a:endParaRPr lang="it-IT"/>
          </a:p>
        </p:txBody>
      </p:sp>
      <p:sp>
        <p:nvSpPr>
          <p:cNvPr id="7173" name="Rectangle 5"/>
          <p:cNvSpPr>
            <a:spLocks noGrp="1" noChangeArrowheads="1"/>
          </p:cNvSpPr>
          <p:nvPr>
            <p:ph type="sldNum" sz="quarter" idx="3"/>
          </p:nvPr>
        </p:nvSpPr>
        <p:spPr bwMode="auto">
          <a:xfrm>
            <a:off x="5624635" y="6457183"/>
            <a:ext cx="4302005" cy="340492"/>
          </a:xfrm>
          <a:prstGeom prst="rect">
            <a:avLst/>
          </a:prstGeom>
          <a:noFill/>
          <a:ln w="9525">
            <a:noFill/>
            <a:miter lim="800000"/>
            <a:headEnd/>
            <a:tailEnd/>
          </a:ln>
          <a:effectLst/>
        </p:spPr>
        <p:txBody>
          <a:bodyPr vert="horz" wrap="square" lIns="98765" tIns="49381" rIns="98765" bIns="49381" numCol="1" anchor="b" anchorCtr="0" compatLnSpc="1">
            <a:prstTxWarp prst="textNoShape">
              <a:avLst/>
            </a:prstTxWarp>
          </a:bodyPr>
          <a:lstStyle>
            <a:lvl1pPr algn="r" defTabSz="987771" eaLnBrk="0" hangingPunct="0">
              <a:lnSpc>
                <a:spcPct val="100000"/>
              </a:lnSpc>
              <a:spcBef>
                <a:spcPct val="0"/>
              </a:spcBef>
              <a:defRPr sz="1400">
                <a:latin typeface="Times" charset="0"/>
              </a:defRPr>
            </a:lvl1pPr>
          </a:lstStyle>
          <a:p>
            <a:pPr>
              <a:defRPr/>
            </a:pPr>
            <a:fld id="{BBF7FCD9-2431-4838-860C-3BEB67559B7F}" type="slidenum">
              <a:rPr lang="it-IT"/>
              <a:pPr>
                <a:defRPr/>
              </a:pPr>
              <a:t>‹N›</a:t>
            </a:fld>
            <a:endParaRPr lang="it-IT"/>
          </a:p>
        </p:txBody>
      </p:sp>
    </p:spTree>
    <p:extLst>
      <p:ext uri="{BB962C8B-B14F-4D97-AF65-F5344CB8AC3E}">
        <p14:creationId xmlns:p14="http://schemas.microsoft.com/office/powerpoint/2010/main" val="384357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4302005" cy="340492"/>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lvl1pPr algn="l" defTabSz="987771" eaLnBrk="0" hangingPunct="0">
              <a:lnSpc>
                <a:spcPct val="100000"/>
              </a:lnSpc>
              <a:spcBef>
                <a:spcPct val="0"/>
              </a:spcBef>
              <a:defRPr sz="1400">
                <a:latin typeface="Times" charset="0"/>
              </a:defRPr>
            </a:lvl1pPr>
          </a:lstStyle>
          <a:p>
            <a:pPr>
              <a:defRPr/>
            </a:pPr>
            <a:endParaRPr lang="it-IT"/>
          </a:p>
        </p:txBody>
      </p:sp>
      <p:sp>
        <p:nvSpPr>
          <p:cNvPr id="5123" name="Rectangle 3"/>
          <p:cNvSpPr>
            <a:spLocks noGrp="1" noChangeArrowheads="1"/>
          </p:cNvSpPr>
          <p:nvPr>
            <p:ph type="dt" idx="1"/>
          </p:nvPr>
        </p:nvSpPr>
        <p:spPr bwMode="auto">
          <a:xfrm>
            <a:off x="5624635" y="1"/>
            <a:ext cx="4302005" cy="340492"/>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lvl1pPr algn="r" defTabSz="987771" eaLnBrk="0" hangingPunct="0">
              <a:lnSpc>
                <a:spcPct val="100000"/>
              </a:lnSpc>
              <a:spcBef>
                <a:spcPct val="0"/>
              </a:spcBef>
              <a:defRPr sz="1400">
                <a:latin typeface="Times" charset="0"/>
              </a:defRPr>
            </a:lvl1pPr>
          </a:lstStyle>
          <a:p>
            <a:pPr>
              <a:defRPr/>
            </a:pPr>
            <a:endParaRPr lang="it-IT"/>
          </a:p>
        </p:txBody>
      </p:sp>
      <p:sp>
        <p:nvSpPr>
          <p:cNvPr id="27652"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324169" y="3228593"/>
            <a:ext cx="7278303" cy="3059865"/>
          </a:xfrm>
          <a:prstGeom prst="rect">
            <a:avLst/>
          </a:prstGeom>
          <a:noFill/>
          <a:ln w="9525">
            <a:noFill/>
            <a:miter lim="800000"/>
            <a:headEnd/>
            <a:tailEnd/>
          </a:ln>
          <a:effectLst/>
        </p:spPr>
        <p:txBody>
          <a:bodyPr vert="horz" wrap="square" lIns="98765" tIns="49381" rIns="98765" bIns="49381"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5126" name="Rectangle 6"/>
          <p:cNvSpPr>
            <a:spLocks noGrp="1" noChangeArrowheads="1"/>
          </p:cNvSpPr>
          <p:nvPr>
            <p:ph type="ftr" sz="quarter" idx="4"/>
          </p:nvPr>
        </p:nvSpPr>
        <p:spPr bwMode="auto">
          <a:xfrm>
            <a:off x="1" y="6457183"/>
            <a:ext cx="4302005" cy="340492"/>
          </a:xfrm>
          <a:prstGeom prst="rect">
            <a:avLst/>
          </a:prstGeom>
          <a:noFill/>
          <a:ln w="9525">
            <a:noFill/>
            <a:miter lim="800000"/>
            <a:headEnd/>
            <a:tailEnd/>
          </a:ln>
          <a:effectLst/>
        </p:spPr>
        <p:txBody>
          <a:bodyPr vert="horz" wrap="square" lIns="98765" tIns="49381" rIns="98765" bIns="49381" numCol="1" anchor="b" anchorCtr="0" compatLnSpc="1">
            <a:prstTxWarp prst="textNoShape">
              <a:avLst/>
            </a:prstTxWarp>
          </a:bodyPr>
          <a:lstStyle>
            <a:lvl1pPr algn="l" defTabSz="987771" eaLnBrk="0" hangingPunct="0">
              <a:lnSpc>
                <a:spcPct val="100000"/>
              </a:lnSpc>
              <a:spcBef>
                <a:spcPct val="0"/>
              </a:spcBef>
              <a:defRPr sz="1400">
                <a:latin typeface="Times" charset="0"/>
              </a:defRPr>
            </a:lvl1pPr>
          </a:lstStyle>
          <a:p>
            <a:pPr>
              <a:defRPr/>
            </a:pPr>
            <a:endParaRPr lang="it-IT"/>
          </a:p>
        </p:txBody>
      </p:sp>
      <p:sp>
        <p:nvSpPr>
          <p:cNvPr id="5127" name="Rectangle 7"/>
          <p:cNvSpPr>
            <a:spLocks noGrp="1" noChangeArrowheads="1"/>
          </p:cNvSpPr>
          <p:nvPr>
            <p:ph type="sldNum" sz="quarter" idx="5"/>
          </p:nvPr>
        </p:nvSpPr>
        <p:spPr bwMode="auto">
          <a:xfrm>
            <a:off x="5624635" y="6457183"/>
            <a:ext cx="4302005" cy="340492"/>
          </a:xfrm>
          <a:prstGeom prst="rect">
            <a:avLst/>
          </a:prstGeom>
          <a:noFill/>
          <a:ln w="9525">
            <a:noFill/>
            <a:miter lim="800000"/>
            <a:headEnd/>
            <a:tailEnd/>
          </a:ln>
          <a:effectLst/>
        </p:spPr>
        <p:txBody>
          <a:bodyPr vert="horz" wrap="square" lIns="98765" tIns="49381" rIns="98765" bIns="49381" numCol="1" anchor="b" anchorCtr="0" compatLnSpc="1">
            <a:prstTxWarp prst="textNoShape">
              <a:avLst/>
            </a:prstTxWarp>
          </a:bodyPr>
          <a:lstStyle>
            <a:lvl1pPr algn="r" defTabSz="987771" eaLnBrk="0" hangingPunct="0">
              <a:lnSpc>
                <a:spcPct val="100000"/>
              </a:lnSpc>
              <a:spcBef>
                <a:spcPct val="0"/>
              </a:spcBef>
              <a:defRPr sz="1400">
                <a:latin typeface="Times" charset="0"/>
              </a:defRPr>
            </a:lvl1pPr>
          </a:lstStyle>
          <a:p>
            <a:pPr>
              <a:defRPr/>
            </a:pPr>
            <a:fld id="{AC330B5F-617D-4F90-BE1E-483E28153584}" type="slidenum">
              <a:rPr lang="it-IT"/>
              <a:pPr>
                <a:defRPr/>
              </a:pPr>
              <a:t>‹N›</a:t>
            </a:fld>
            <a:endParaRPr lang="it-IT"/>
          </a:p>
        </p:txBody>
      </p:sp>
    </p:spTree>
    <p:extLst>
      <p:ext uri="{BB962C8B-B14F-4D97-AF65-F5344CB8AC3E}">
        <p14:creationId xmlns:p14="http://schemas.microsoft.com/office/powerpoint/2010/main" val="677791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4</a:t>
            </a:fld>
            <a:endParaRPr lang="it-IT"/>
          </a:p>
        </p:txBody>
      </p:sp>
    </p:spTree>
    <p:extLst>
      <p:ext uri="{BB962C8B-B14F-4D97-AF65-F5344CB8AC3E}">
        <p14:creationId xmlns:p14="http://schemas.microsoft.com/office/powerpoint/2010/main" val="326367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endParaRPr lang="it-IT" dirty="0" smtClean="0">
              <a:latin typeface="Times" pitchFamily="18" charset="0"/>
            </a:endParaRPr>
          </a:p>
        </p:txBody>
      </p:sp>
      <p:sp>
        <p:nvSpPr>
          <p:cNvPr id="29700" name="Segnaposto numero diapositiva 3"/>
          <p:cNvSpPr>
            <a:spLocks noGrp="1"/>
          </p:cNvSpPr>
          <p:nvPr>
            <p:ph type="sldNum" sz="quarter" idx="5"/>
          </p:nvPr>
        </p:nvSpPr>
        <p:spPr>
          <a:noFill/>
        </p:spPr>
        <p:txBody>
          <a:bodyPr/>
          <a:lstStyle/>
          <a:p>
            <a:fld id="{277E9D59-D78D-41C4-9FB5-D23EEE6EA2C5}" type="slidenum">
              <a:rPr lang="it-IT" smtClean="0">
                <a:latin typeface="Times" pitchFamily="18" charset="0"/>
              </a:rPr>
              <a:pPr/>
              <a:t>13</a:t>
            </a:fld>
            <a:endParaRPr lang="it-IT"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16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19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endParaRPr lang="it-IT" dirty="0" smtClean="0">
              <a:latin typeface="Times" pitchFamily="18" charset="0"/>
            </a:endParaRPr>
          </a:p>
        </p:txBody>
      </p:sp>
      <p:sp>
        <p:nvSpPr>
          <p:cNvPr id="32772" name="Segnaposto numero diapositiva 3"/>
          <p:cNvSpPr>
            <a:spLocks noGrp="1"/>
          </p:cNvSpPr>
          <p:nvPr>
            <p:ph type="sldNum" sz="quarter" idx="5"/>
          </p:nvPr>
        </p:nvSpPr>
        <p:spPr>
          <a:noFill/>
        </p:spPr>
        <p:txBody>
          <a:bodyPr/>
          <a:lstStyle/>
          <a:p>
            <a:fld id="{B0948E93-C05B-4D65-9A70-35E3365F9ED1}" type="slidenum">
              <a:rPr lang="it-IT" smtClean="0">
                <a:latin typeface="Times" pitchFamily="18" charset="0"/>
              </a:rPr>
              <a:pPr/>
              <a:t>22</a:t>
            </a:fld>
            <a:endParaRPr lang="it-IT"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endParaRPr lang="it-IT" dirty="0" smtClean="0">
              <a:latin typeface="Times" pitchFamily="18" charset="0"/>
            </a:endParaRPr>
          </a:p>
        </p:txBody>
      </p:sp>
      <p:sp>
        <p:nvSpPr>
          <p:cNvPr id="32772" name="Segnaposto numero diapositiva 3"/>
          <p:cNvSpPr>
            <a:spLocks noGrp="1"/>
          </p:cNvSpPr>
          <p:nvPr>
            <p:ph type="sldNum" sz="quarter" idx="5"/>
          </p:nvPr>
        </p:nvSpPr>
        <p:spPr>
          <a:noFill/>
        </p:spPr>
        <p:txBody>
          <a:bodyPr/>
          <a:lstStyle/>
          <a:p>
            <a:fld id="{B0948E93-C05B-4D65-9A70-35E3365F9ED1}" type="slidenum">
              <a:rPr lang="it-IT" smtClean="0">
                <a:latin typeface="Times" pitchFamily="18" charset="0"/>
              </a:rPr>
              <a:pPr/>
              <a:t>23</a:t>
            </a:fld>
            <a:endParaRPr lang="it-IT"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6B1C3166-9262-42BF-91B5-64A4664F9193}"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1DCFE795-B819-4799-8C14-D1D43BA20BB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BC489D0D-FFE8-4CAB-99D2-251D0528F06B}"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sldNum" sz="quarter" idx="10"/>
          </p:nvPr>
        </p:nvSpPr>
        <p:spPr>
          <a:ln/>
        </p:spPr>
        <p:txBody>
          <a:bodyPr/>
          <a:lstStyle>
            <a:lvl1pPr>
              <a:defRPr/>
            </a:lvl1pPr>
          </a:lstStyle>
          <a:p>
            <a:pPr>
              <a:defRPr/>
            </a:pPr>
            <a:fld id="{BBDE21E5-E018-4147-A98F-2D85E7FCB54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sldNum" sz="quarter" idx="10"/>
          </p:nvPr>
        </p:nvSpPr>
        <p:spPr>
          <a:ln/>
        </p:spPr>
        <p:txBody>
          <a:bodyPr/>
          <a:lstStyle>
            <a:lvl1pPr>
              <a:defRPr/>
            </a:lvl1pPr>
          </a:lstStyle>
          <a:p>
            <a:pPr>
              <a:defRPr/>
            </a:pPr>
            <a:fld id="{87BC6374-0219-4C64-858B-69D432FA1EB8}"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sldNum" sz="quarter" idx="10"/>
          </p:nvPr>
        </p:nvSpPr>
        <p:spPr>
          <a:ln/>
        </p:spPr>
        <p:txBody>
          <a:bodyPr/>
          <a:lstStyle>
            <a:lvl1pPr>
              <a:defRPr/>
            </a:lvl1pPr>
          </a:lstStyle>
          <a:p>
            <a:pPr>
              <a:defRPr/>
            </a:pPr>
            <a:fld id="{C81697AD-4BA1-438E-8F35-5EE0583F54F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sldNum" sz="quarter" idx="10"/>
          </p:nvPr>
        </p:nvSpPr>
        <p:spPr>
          <a:ln/>
        </p:spPr>
        <p:txBody>
          <a:bodyPr/>
          <a:lstStyle>
            <a:lvl1pPr>
              <a:defRPr/>
            </a:lvl1pPr>
          </a:lstStyle>
          <a:p>
            <a:pPr>
              <a:defRPr/>
            </a:pPr>
            <a:fld id="{D4EF6186-9ED3-4664-B1F8-F2EB47551AE9}"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sldNum" sz="quarter" idx="10"/>
          </p:nvPr>
        </p:nvSpPr>
        <p:spPr>
          <a:ln/>
        </p:spPr>
        <p:txBody>
          <a:bodyPr/>
          <a:lstStyle>
            <a:lvl1pPr>
              <a:defRPr/>
            </a:lvl1pPr>
          </a:lstStyle>
          <a:p>
            <a:pPr>
              <a:defRPr/>
            </a:pPr>
            <a:fld id="{2ACD84CD-970D-466F-B4CC-73ED45CCF70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Rectangle 6"/>
          <p:cNvSpPr>
            <a:spLocks noGrp="1" noChangeArrowheads="1"/>
          </p:cNvSpPr>
          <p:nvPr>
            <p:ph type="sldNum" sz="quarter" idx="10"/>
          </p:nvPr>
        </p:nvSpPr>
        <p:spPr>
          <a:ln/>
        </p:spPr>
        <p:txBody>
          <a:bodyPr/>
          <a:lstStyle>
            <a:lvl1pPr>
              <a:defRPr/>
            </a:lvl1pPr>
          </a:lstStyle>
          <a:p>
            <a:pPr>
              <a:defRPr/>
            </a:pPr>
            <a:fld id="{B4924A07-4777-47E0-94E0-4ED644A9109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5CBF8F-5DED-4DD7-A3E5-1E12BAED876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CD72098A-D3E6-4487-BEA3-68008A099B6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4BD68708-1444-4EFA-A073-8A38DCA45C1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073900" y="228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000">
                <a:latin typeface="Arial" pitchFamily="34" charset="0"/>
                <a:cs typeface="Arial" pitchFamily="34" charset="0"/>
              </a:defRPr>
            </a:lvl1pPr>
          </a:lstStyle>
          <a:p>
            <a:pPr>
              <a:defRPr/>
            </a:pPr>
            <a:fld id="{52D5E36F-7DFF-4E3F-BC19-7913A8E9DABA}" type="slidenum">
              <a:rPr lang="it-IT" smtClean="0"/>
              <a:pPr>
                <a:defRPr/>
              </a:pPr>
              <a:t>‹N›</a:t>
            </a:fld>
            <a:endParaRPr lang="it-IT" dirty="0"/>
          </a:p>
        </p:txBody>
      </p:sp>
      <p:pic>
        <p:nvPicPr>
          <p:cNvPr id="1027" name="Picture 8"/>
          <p:cNvPicPr>
            <a:picLocks noChangeAspect="1" noChangeArrowheads="1"/>
          </p:cNvPicPr>
          <p:nvPr/>
        </p:nvPicPr>
        <p:blipFill>
          <a:blip r:embed="rId14" cstate="print"/>
          <a:srcRect/>
          <a:stretch>
            <a:fillRect/>
          </a:stretch>
        </p:blipFill>
        <p:spPr bwMode="auto">
          <a:xfrm>
            <a:off x="828675" y="282575"/>
            <a:ext cx="7620000" cy="796925"/>
          </a:xfrm>
          <a:prstGeom prst="rect">
            <a:avLst/>
          </a:prstGeom>
          <a:noFill/>
          <a:ln w="9525">
            <a:noFill/>
            <a:miter lim="800000"/>
            <a:headEnd/>
            <a:tailEnd/>
          </a:ln>
        </p:spPr>
      </p:pic>
      <p:sp>
        <p:nvSpPr>
          <p:cNvPr id="1034" name="Text Box 10"/>
          <p:cNvSpPr txBox="1">
            <a:spLocks noChangeArrowheads="1"/>
          </p:cNvSpPr>
          <p:nvPr/>
        </p:nvSpPr>
        <p:spPr bwMode="auto">
          <a:xfrm>
            <a:off x="723900" y="476250"/>
            <a:ext cx="6953249" cy="230832"/>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it-IT" sz="900" dirty="0" smtClean="0">
                <a:solidFill>
                  <a:srgbClr val="354253"/>
                </a:solidFill>
                <a:latin typeface="Arial" charset="0"/>
              </a:rPr>
              <a:t>Data 29/01/2020</a:t>
            </a:r>
            <a:r>
              <a:rPr lang="it-IT" sz="900" baseline="0" dirty="0" smtClean="0">
                <a:solidFill>
                  <a:srgbClr val="354253"/>
                </a:solidFill>
                <a:latin typeface="Arial" charset="0"/>
              </a:rPr>
              <a:t>    </a:t>
            </a:r>
            <a:r>
              <a:rPr lang="it-IT" sz="900" dirty="0" smtClean="0">
                <a:solidFill>
                  <a:srgbClr val="354253"/>
                </a:solidFill>
                <a:latin typeface="Arial" charset="0"/>
              </a:rPr>
              <a:t>Indagine </a:t>
            </a:r>
            <a:r>
              <a:rPr lang="it-IT" sz="900" dirty="0">
                <a:solidFill>
                  <a:srgbClr val="354253"/>
                </a:solidFill>
                <a:latin typeface="Arial" charset="0"/>
              </a:rPr>
              <a:t>customer </a:t>
            </a:r>
            <a:r>
              <a:rPr lang="it-IT" sz="900" dirty="0" err="1">
                <a:solidFill>
                  <a:srgbClr val="354253"/>
                </a:solidFill>
                <a:latin typeface="Arial" charset="0"/>
              </a:rPr>
              <a:t>satisfaction</a:t>
            </a:r>
            <a:r>
              <a:rPr lang="it-IT" sz="900" dirty="0">
                <a:solidFill>
                  <a:srgbClr val="354253"/>
                </a:solidFill>
                <a:latin typeface="Arial" charset="0"/>
              </a:rPr>
              <a:t> </a:t>
            </a:r>
            <a:r>
              <a:rPr lang="it-IT" sz="900" dirty="0" smtClean="0">
                <a:solidFill>
                  <a:srgbClr val="354253"/>
                </a:solidFill>
                <a:latin typeface="Arial" charset="0"/>
              </a:rPr>
              <a:t> </a:t>
            </a:r>
            <a:r>
              <a:rPr lang="it-IT" sz="900" i="1" dirty="0" smtClean="0">
                <a:solidFill>
                  <a:srgbClr val="354253"/>
                </a:solidFill>
                <a:latin typeface="Arial" charset="0"/>
              </a:rPr>
              <a:t>Eventi corporate</a:t>
            </a:r>
            <a:r>
              <a:rPr lang="it-IT" sz="900" i="1" baseline="0" dirty="0" smtClean="0">
                <a:solidFill>
                  <a:srgbClr val="354253"/>
                </a:solidFill>
                <a:latin typeface="Arial" charset="0"/>
              </a:rPr>
              <a:t> 2019</a:t>
            </a:r>
            <a:endParaRPr lang="it-IT" sz="900" b="1" dirty="0">
              <a:solidFill>
                <a:srgbClr val="354253"/>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9525">
            <a:noFill/>
            <a:miter lim="800000"/>
            <a:headEnd/>
            <a:tailEnd/>
          </a:ln>
        </p:spPr>
      </p:pic>
      <p:sp>
        <p:nvSpPr>
          <p:cNvPr id="2051" name="Rectangle 3"/>
          <p:cNvSpPr>
            <a:spLocks noGrp="1" noChangeArrowheads="1"/>
          </p:cNvSpPr>
          <p:nvPr>
            <p:ph type="subTitle" idx="1"/>
          </p:nvPr>
        </p:nvSpPr>
        <p:spPr bwMode="auto">
          <a:xfrm>
            <a:off x="1331912" y="2895599"/>
            <a:ext cx="6897688" cy="2695576"/>
          </a:xfrm>
          <a:noFill/>
          <a:ln>
            <a:noFill/>
            <a:prstDash val="sysDot"/>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80000"/>
              </a:lnSpc>
            </a:pPr>
            <a:r>
              <a:rPr lang="it-IT" sz="2000" dirty="0" smtClean="0">
                <a:latin typeface="Arial" pitchFamily="34" charset="0"/>
              </a:rPr>
              <a:t>Indagini di Customer Satisfaction</a:t>
            </a:r>
          </a:p>
          <a:p>
            <a:pPr algn="l" eaLnBrk="1" hangingPunct="1">
              <a:lnSpc>
                <a:spcPct val="80000"/>
              </a:lnSpc>
            </a:pPr>
            <a:endParaRPr lang="it-IT" sz="1800" dirty="0" smtClean="0">
              <a:latin typeface="Arial" pitchFamily="34" charset="0"/>
            </a:endParaRPr>
          </a:p>
          <a:p>
            <a:pPr algn="just" eaLnBrk="1" hangingPunct="1">
              <a:lnSpc>
                <a:spcPct val="80000"/>
              </a:lnSpc>
              <a:spcBef>
                <a:spcPct val="50000"/>
              </a:spcBef>
            </a:pPr>
            <a:endParaRPr lang="it-IT" sz="1000" dirty="0" smtClean="0">
              <a:latin typeface="Arial" pitchFamily="34" charset="0"/>
              <a:cs typeface="Arial" pitchFamily="34" charset="0"/>
            </a:endParaRPr>
          </a:p>
          <a:p>
            <a:pPr algn="just" eaLnBrk="1" hangingPunct="1">
              <a:lnSpc>
                <a:spcPct val="80000"/>
              </a:lnSpc>
              <a:spcBef>
                <a:spcPct val="50000"/>
              </a:spcBef>
            </a:pPr>
            <a:endParaRPr lang="it-IT" sz="1000" dirty="0" smtClean="0">
              <a:latin typeface="Arial" pitchFamily="34" charset="0"/>
              <a:cs typeface="Arial" pitchFamily="34" charset="0"/>
            </a:endParaRPr>
          </a:p>
          <a:p>
            <a:pPr algn="l" eaLnBrk="1" hangingPunct="1">
              <a:lnSpc>
                <a:spcPct val="80000"/>
              </a:lnSpc>
            </a:pPr>
            <a:r>
              <a:rPr lang="it-IT" sz="2400" dirty="0" smtClean="0">
                <a:latin typeface="Arial" pitchFamily="34" charset="0"/>
              </a:rPr>
              <a:t>Eventi corporate</a:t>
            </a:r>
          </a:p>
          <a:p>
            <a:pPr algn="l" eaLnBrk="1" hangingPunct="1">
              <a:lnSpc>
                <a:spcPct val="80000"/>
              </a:lnSpc>
            </a:pPr>
            <a:endParaRPr lang="it-IT" sz="2400" dirty="0" smtClean="0">
              <a:latin typeface="Arial" pitchFamily="34" charset="0"/>
            </a:endParaRPr>
          </a:p>
          <a:p>
            <a:pPr algn="l" eaLnBrk="1" hangingPunct="1">
              <a:lnSpc>
                <a:spcPct val="80000"/>
              </a:lnSpc>
            </a:pPr>
            <a:r>
              <a:rPr lang="it-IT" sz="1800" dirty="0" smtClean="0">
                <a:latin typeface="Arial" pitchFamily="34" charset="0"/>
              </a:rPr>
              <a:t>Gennaio - Dicembre 2019</a:t>
            </a:r>
            <a:endParaRPr lang="it-IT" sz="1800" dirty="0">
              <a:latin typeface="Arial" pitchFamily="34" charset="0"/>
            </a:endParaRPr>
          </a:p>
          <a:p>
            <a:pPr algn="l" eaLnBrk="1" hangingPunct="1">
              <a:lnSpc>
                <a:spcPct val="80000"/>
              </a:lnSpc>
            </a:pPr>
            <a:endParaRPr lang="it-IT" sz="1800" dirty="0" smtClean="0">
              <a:latin typeface="Arial" pitchFamily="34" charset="0"/>
            </a:endParaRPr>
          </a:p>
        </p:txBody>
      </p:sp>
      <p:pic>
        <p:nvPicPr>
          <p:cNvPr id="2053" name="Picture 13"/>
          <p:cNvPicPr>
            <a:picLocks noChangeAspect="1" noChangeArrowheads="1"/>
          </p:cNvPicPr>
          <p:nvPr/>
        </p:nvPicPr>
        <p:blipFill>
          <a:blip r:embed="rId4" cstate="print"/>
          <a:srcRect/>
          <a:stretch>
            <a:fillRect/>
          </a:stretch>
        </p:blipFill>
        <p:spPr bwMode="auto">
          <a:xfrm>
            <a:off x="7010400" y="5791200"/>
            <a:ext cx="1295400" cy="469900"/>
          </a:xfrm>
          <a:prstGeom prst="rect">
            <a:avLst/>
          </a:prstGeom>
          <a:noFill/>
          <a:ln w="9525">
            <a:noFill/>
            <a:miter lim="800000"/>
            <a:headEnd/>
            <a:tailEnd/>
          </a:ln>
        </p:spPr>
      </p:pic>
      <p:sp>
        <p:nvSpPr>
          <p:cNvPr id="7" name="Rectangle 2"/>
          <p:cNvSpPr txBox="1">
            <a:spLocks noChangeArrowheads="1"/>
          </p:cNvSpPr>
          <p:nvPr/>
        </p:nvSpPr>
        <p:spPr bwMode="auto">
          <a:xfrm>
            <a:off x="1326124" y="2470667"/>
            <a:ext cx="4712724" cy="301107"/>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b="0" i="1" u="none" strike="noStrike" kern="0" cap="none" spc="0" normalizeH="0" baseline="0" noProof="0" dirty="0" smtClean="0">
                <a:ln>
                  <a:noFill/>
                </a:ln>
                <a:effectLst/>
                <a:uLnTx/>
                <a:uFillTx/>
                <a:ea typeface="+mj-ea"/>
                <a:cs typeface="+mj-cs"/>
              </a:rPr>
              <a:t>Data </a:t>
            </a:r>
            <a:r>
              <a:rPr lang="it-IT" i="1" kern="0" dirty="0" smtClean="0">
                <a:ea typeface="+mj-ea"/>
                <a:cs typeface="+mj-cs"/>
              </a:rPr>
              <a:t>29</a:t>
            </a:r>
            <a:r>
              <a:rPr lang="it-IT" i="1" kern="0" noProof="0" dirty="0" smtClean="0">
                <a:ea typeface="+mj-ea"/>
                <a:cs typeface="+mj-cs"/>
              </a:rPr>
              <a:t>/01</a:t>
            </a:r>
            <a:r>
              <a:rPr kumimoji="0" lang="it-IT" b="0" i="1" u="none" strike="noStrike" kern="0" cap="none" spc="0" normalizeH="0" baseline="0" noProof="0" dirty="0" smtClean="0">
                <a:ln>
                  <a:noFill/>
                </a:ln>
                <a:effectLst/>
                <a:uLnTx/>
                <a:uFillTx/>
                <a:ea typeface="+mj-ea"/>
                <a:cs typeface="+mj-cs"/>
              </a:rPr>
              <a:t>/2020</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25818A74-0977-4733-AAB4-4AC46DFFB8C6}" type="slidenum">
              <a:rPr lang="it-IT" smtClean="0"/>
              <a:pPr>
                <a:defRPr/>
              </a:pPr>
              <a:t>10</a:t>
            </a:fld>
            <a:endParaRPr lang="it-IT"/>
          </a:p>
        </p:txBody>
      </p:sp>
      <p:sp>
        <p:nvSpPr>
          <p:cNvPr id="7" name="Text Box 6"/>
          <p:cNvSpPr txBox="1">
            <a:spLocks noChangeArrowheads="1"/>
          </p:cNvSpPr>
          <p:nvPr/>
        </p:nvSpPr>
        <p:spPr bwMode="auto">
          <a:xfrm>
            <a:off x="742951" y="800092"/>
            <a:ext cx="7810499" cy="2517612"/>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smtClean="0"/>
              <a:t>Tipologia di servizio richiesto</a:t>
            </a:r>
          </a:p>
          <a:p>
            <a:pPr algn="l">
              <a:lnSpc>
                <a:spcPct val="100000"/>
              </a:lnSpc>
              <a:spcBef>
                <a:spcPct val="20000"/>
              </a:spcBef>
            </a:pPr>
            <a:endParaRPr lang="it-IT" sz="1000" dirty="0"/>
          </a:p>
          <a:p>
            <a:pPr>
              <a:lnSpc>
                <a:spcPct val="100000"/>
              </a:lnSpc>
              <a:spcBef>
                <a:spcPct val="20000"/>
              </a:spcBef>
            </a:pPr>
            <a:r>
              <a:rPr lang="it-IT" sz="1400" dirty="0" smtClean="0"/>
              <a:t>Tra i servizi richiesti per i vari </a:t>
            </a:r>
            <a:r>
              <a:rPr lang="it-IT" sz="1400" i="1" dirty="0" smtClean="0"/>
              <a:t>eventi corporate </a:t>
            </a:r>
            <a:r>
              <a:rPr lang="it-IT" sz="1400" dirty="0" smtClean="0"/>
              <a:t>oggetto d’indagine, emerge il </a:t>
            </a:r>
            <a:r>
              <a:rPr lang="it-IT" sz="1400" b="1" dirty="0" smtClean="0"/>
              <a:t>catering</a:t>
            </a:r>
            <a:r>
              <a:rPr lang="it-IT" sz="1400" dirty="0" smtClean="0"/>
              <a:t>, che raggiunge il 43% sul totale delle risposte rilasciate. Seguono il </a:t>
            </a:r>
            <a:r>
              <a:rPr lang="it-IT" sz="1400" b="1" dirty="0" smtClean="0"/>
              <a:t>convegno </a:t>
            </a:r>
            <a:r>
              <a:rPr lang="it-IT" sz="1400" dirty="0" smtClean="0"/>
              <a:t>e la </a:t>
            </a:r>
            <a:r>
              <a:rPr lang="it-IT" sz="1400" b="1" dirty="0" smtClean="0"/>
              <a:t>visita guidata</a:t>
            </a:r>
            <a:r>
              <a:rPr lang="it-IT" sz="1400" dirty="0" smtClean="0"/>
              <a:t>, entrambi hanno una percentuale pari al 27%, mentre il restante 3% ha prediletto </a:t>
            </a:r>
            <a:r>
              <a:rPr lang="it-IT" sz="1400" i="1" dirty="0" smtClean="0"/>
              <a:t>L’Ara com’era </a:t>
            </a:r>
            <a:r>
              <a:rPr lang="it-IT" sz="1400" dirty="0" smtClean="0"/>
              <a:t>presso il </a:t>
            </a:r>
            <a:r>
              <a:rPr lang="it-IT" sz="1400" i="1" dirty="0" smtClean="0"/>
              <a:t>Museo dell’Ara Pacis</a:t>
            </a:r>
            <a:r>
              <a:rPr lang="it-IT" sz="1400" dirty="0" smtClean="0"/>
              <a:t>.   </a:t>
            </a:r>
          </a:p>
          <a:p>
            <a:pPr>
              <a:lnSpc>
                <a:spcPct val="100000"/>
              </a:lnSpc>
              <a:spcBef>
                <a:spcPct val="20000"/>
              </a:spcBef>
            </a:pPr>
            <a:r>
              <a:rPr lang="it-IT" sz="1400" dirty="0" smtClean="0"/>
              <a:t>Come si evidenzia nella tabella sottostante a destra, la richiesta del </a:t>
            </a:r>
            <a:r>
              <a:rPr lang="it-IT" sz="1400" u="sng" dirty="0" smtClean="0"/>
              <a:t>servizio catering</a:t>
            </a:r>
            <a:r>
              <a:rPr lang="it-IT" sz="1400" dirty="0" smtClean="0"/>
              <a:t> emerge soprattutto al </a:t>
            </a:r>
            <a:r>
              <a:rPr lang="it-IT" sz="1400" i="1" dirty="0" smtClean="0"/>
              <a:t>Museo dell’Ara Pacis </a:t>
            </a:r>
            <a:r>
              <a:rPr lang="it-IT" sz="1400" dirty="0" smtClean="0"/>
              <a:t>e alla </a:t>
            </a:r>
            <a:r>
              <a:rPr lang="it-IT" sz="1400" i="1" dirty="0" smtClean="0"/>
              <a:t>Centrale Montemartini</a:t>
            </a:r>
            <a:r>
              <a:rPr lang="it-IT" sz="1400" dirty="0" smtClean="0"/>
              <a:t>, il </a:t>
            </a:r>
            <a:r>
              <a:rPr lang="it-IT" sz="1400" u="sng" dirty="0" smtClean="0"/>
              <a:t>convegno</a:t>
            </a:r>
            <a:r>
              <a:rPr lang="it-IT" sz="1400" dirty="0" smtClean="0"/>
              <a:t> in assoluto al </a:t>
            </a:r>
            <a:r>
              <a:rPr lang="it-IT" sz="1400" i="1" dirty="0" smtClean="0"/>
              <a:t>Museo dell’Ara Pacis</a:t>
            </a:r>
            <a:r>
              <a:rPr lang="it-IT" sz="1400" dirty="0" smtClean="0"/>
              <a:t>, mentre la </a:t>
            </a:r>
            <a:r>
              <a:rPr lang="it-IT" sz="1400" u="sng" dirty="0" smtClean="0"/>
              <a:t>visita guidata</a:t>
            </a:r>
            <a:r>
              <a:rPr lang="it-IT" sz="1400" dirty="0" smtClean="0"/>
              <a:t> anche negli altri musei, in particolare ai </a:t>
            </a:r>
            <a:r>
              <a:rPr lang="it-IT" sz="1400" i="1" dirty="0" smtClean="0"/>
              <a:t>Musei Capitolin</a:t>
            </a:r>
            <a:r>
              <a:rPr lang="it-IT" sz="1400" dirty="0" smtClean="0"/>
              <a:t>i e al </a:t>
            </a:r>
            <a:r>
              <a:rPr lang="it-IT" sz="1400" i="1" dirty="0" smtClean="0"/>
              <a:t>Museo di Roma</a:t>
            </a:r>
            <a:r>
              <a:rPr lang="it-IT" sz="1400" dirty="0" smtClean="0"/>
              <a:t>.</a:t>
            </a:r>
          </a:p>
          <a:p>
            <a:pPr algn="l">
              <a:lnSpc>
                <a:spcPct val="100000"/>
              </a:lnSpc>
              <a:spcBef>
                <a:spcPct val="20000"/>
              </a:spcBef>
            </a:pPr>
            <a:endParaRPr lang="it-IT" sz="1000" dirty="0"/>
          </a:p>
        </p:txBody>
      </p:sp>
      <p:graphicFrame>
        <p:nvGraphicFramePr>
          <p:cNvPr id="9" name="Chart 16"/>
          <p:cNvGraphicFramePr>
            <a:graphicFrameLocks/>
          </p:cNvGraphicFramePr>
          <p:nvPr>
            <p:extLst>
              <p:ext uri="{D42A27DB-BD31-4B8C-83A1-F6EECF244321}">
                <p14:modId xmlns:p14="http://schemas.microsoft.com/office/powerpoint/2010/main" val="3236287802"/>
              </p:ext>
            </p:extLst>
          </p:nvPr>
        </p:nvGraphicFramePr>
        <p:xfrm>
          <a:off x="366711" y="3609976"/>
          <a:ext cx="3090863" cy="2990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660312391"/>
              </p:ext>
            </p:extLst>
          </p:nvPr>
        </p:nvGraphicFramePr>
        <p:xfrm>
          <a:off x="3429000" y="3962401"/>
          <a:ext cx="5229227" cy="2369440"/>
        </p:xfrm>
        <a:graphic>
          <a:graphicData uri="http://schemas.openxmlformats.org/drawingml/2006/table">
            <a:tbl>
              <a:tblPr/>
              <a:tblGrid>
                <a:gridCol w="1011491"/>
                <a:gridCol w="906527"/>
                <a:gridCol w="911692"/>
                <a:gridCol w="621389"/>
                <a:gridCol w="611829"/>
                <a:gridCol w="535350"/>
                <a:gridCol w="630949"/>
              </a:tblGrid>
              <a:tr h="815716">
                <a:tc>
                  <a:txBody>
                    <a:bodyPr/>
                    <a:lstStyle/>
                    <a:p>
                      <a:pPr algn="ctr" fontAlgn="ctr"/>
                      <a:r>
                        <a:rPr lang="it-IT" sz="1000" b="1" i="0" u="none" strike="noStrike" dirty="0">
                          <a:solidFill>
                            <a:schemeClr val="bg1"/>
                          </a:solidFill>
                          <a:effectLst/>
                          <a:latin typeface="Arial"/>
                        </a:rPr>
                        <a:t>Tipologia </a:t>
                      </a:r>
                      <a:r>
                        <a:rPr lang="it-IT" sz="1000" b="1" i="0" u="none" strike="noStrike" dirty="0" smtClean="0">
                          <a:solidFill>
                            <a:schemeClr val="bg1"/>
                          </a:solidFill>
                          <a:effectLst/>
                          <a:latin typeface="Arial"/>
                        </a:rPr>
                        <a:t>servizio per museo</a:t>
                      </a:r>
                      <a:endParaRPr lang="it-IT" sz="1000" b="1" i="0" u="none" strike="noStrike" dirty="0">
                        <a:solidFill>
                          <a:schemeClr val="bg1"/>
                        </a:solidFill>
                        <a:effectLst/>
                        <a:latin typeface="Arial"/>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Museo dell'Ara Pacis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Centrale Montemartini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Musei Capitolini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Museo </a:t>
                      </a:r>
                      <a:endParaRPr lang="it-IT" sz="1000" b="1" i="0" u="none" strike="noStrike" dirty="0" smtClean="0">
                        <a:solidFill>
                          <a:schemeClr val="bg1"/>
                        </a:solidFill>
                        <a:effectLst/>
                        <a:latin typeface="Arial"/>
                      </a:endParaRPr>
                    </a:p>
                    <a:p>
                      <a:pPr algn="ctr" fontAlgn="ctr"/>
                      <a:r>
                        <a:rPr lang="it-IT" sz="1000" b="1" i="0" u="none" strike="noStrike" dirty="0" smtClean="0">
                          <a:solidFill>
                            <a:schemeClr val="bg1"/>
                          </a:solidFill>
                          <a:effectLst/>
                          <a:latin typeface="Arial"/>
                        </a:rPr>
                        <a:t>di </a:t>
                      </a:r>
                      <a:r>
                        <a:rPr lang="it-IT" sz="1000" b="1" i="0" u="none" strike="noStrike" dirty="0">
                          <a:solidFill>
                            <a:schemeClr val="bg1"/>
                          </a:solidFill>
                          <a:effectLst/>
                          <a:latin typeface="Arial"/>
                        </a:rPr>
                        <a:t>Roma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Casino Nobile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Mercati di Traiano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r>
              <a:tr h="388431">
                <a:tc>
                  <a:txBody>
                    <a:bodyPr/>
                    <a:lstStyle/>
                    <a:p>
                      <a:pPr algn="l" fontAlgn="t"/>
                      <a:r>
                        <a:rPr lang="it-IT" sz="900" b="0" i="0" u="none" strike="noStrike" dirty="0">
                          <a:solidFill>
                            <a:srgbClr val="000000"/>
                          </a:solidFill>
                          <a:effectLst/>
                          <a:latin typeface="Arial"/>
                        </a:rPr>
                        <a:t>Catering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31">
                <a:tc>
                  <a:txBody>
                    <a:bodyPr/>
                    <a:lstStyle/>
                    <a:p>
                      <a:pPr algn="l" fontAlgn="t"/>
                      <a:r>
                        <a:rPr lang="it-IT" sz="900" b="0" i="0" u="none" strike="noStrike" dirty="0">
                          <a:solidFill>
                            <a:srgbClr val="000000"/>
                          </a:solidFill>
                          <a:effectLst/>
                          <a:latin typeface="Arial"/>
                        </a:rPr>
                        <a:t>Convegno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31">
                <a:tc>
                  <a:txBody>
                    <a:bodyPr/>
                    <a:lstStyle/>
                    <a:p>
                      <a:pPr algn="l" fontAlgn="t"/>
                      <a:r>
                        <a:rPr lang="it-IT" sz="900" b="0" i="0" u="none" strike="noStrike" dirty="0">
                          <a:solidFill>
                            <a:srgbClr val="000000"/>
                          </a:solidFill>
                          <a:effectLst/>
                          <a:latin typeface="Arial"/>
                        </a:rPr>
                        <a:t>Visita guidata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dirty="0">
                          <a:solidFill>
                            <a:srgbClr val="000000"/>
                          </a:solidFill>
                          <a:effectLst/>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8431">
                <a:tc>
                  <a:txBody>
                    <a:bodyPr/>
                    <a:lstStyle/>
                    <a:p>
                      <a:pPr algn="l" fontAlgn="t"/>
                      <a:r>
                        <a:rPr lang="it-IT" sz="900" b="0" i="0" u="none" strike="noStrike" dirty="0">
                          <a:solidFill>
                            <a:srgbClr val="000000"/>
                          </a:solidFill>
                          <a:effectLst/>
                          <a:latin typeface="Arial"/>
                        </a:rPr>
                        <a:t>L'Ara com'era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4104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25818A74-0977-4733-AAB4-4AC46DFFB8C6}" type="slidenum">
              <a:rPr lang="it-IT" smtClean="0"/>
              <a:pPr>
                <a:defRPr/>
              </a:pPr>
              <a:t>11</a:t>
            </a:fld>
            <a:endParaRPr lang="it-IT"/>
          </a:p>
        </p:txBody>
      </p:sp>
      <p:sp>
        <p:nvSpPr>
          <p:cNvPr id="6" name="Text Box 6"/>
          <p:cNvSpPr txBox="1">
            <a:spLocks noChangeArrowheads="1"/>
          </p:cNvSpPr>
          <p:nvPr/>
        </p:nvSpPr>
        <p:spPr bwMode="auto">
          <a:xfrm>
            <a:off x="733426" y="790575"/>
            <a:ext cx="7848600" cy="2677656"/>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Giudizio rispetto alle </a:t>
            </a:r>
            <a:r>
              <a:rPr lang="it-IT" sz="1600" b="1" dirty="0" smtClean="0"/>
              <a:t>aspettative</a:t>
            </a:r>
          </a:p>
          <a:p>
            <a:pPr algn="l">
              <a:lnSpc>
                <a:spcPct val="100000"/>
              </a:lnSpc>
              <a:spcBef>
                <a:spcPct val="20000"/>
              </a:spcBef>
            </a:pPr>
            <a:endParaRPr lang="it-IT" sz="1000" dirty="0"/>
          </a:p>
          <a:p>
            <a:pPr>
              <a:lnSpc>
                <a:spcPct val="100000"/>
              </a:lnSpc>
              <a:spcBef>
                <a:spcPct val="0"/>
              </a:spcBef>
            </a:pPr>
            <a:r>
              <a:rPr lang="it-IT" sz="1400" dirty="0" smtClean="0">
                <a:ea typeface="Arial Unicode MS" pitchFamily="34" charset="-128"/>
                <a:cs typeface="Arial Unicode MS" pitchFamily="34" charset="-128"/>
              </a:rPr>
              <a:t>L’84% afferma di avere un giudizio uguale alle proprie attese, per il 14% è superiore e solo per il restante 2% è inferiore. Nessuno dei clienti intervistati dichiara di essere privo di aspettative sulla qualità del servizio erogato.</a:t>
            </a:r>
          </a:p>
          <a:p>
            <a:pPr>
              <a:lnSpc>
                <a:spcPct val="100000"/>
              </a:lnSpc>
              <a:spcBef>
                <a:spcPct val="0"/>
              </a:spcBef>
            </a:pPr>
            <a:r>
              <a:rPr lang="it-IT" sz="1400" dirty="0" smtClean="0">
                <a:ea typeface="Arial Unicode MS" pitchFamily="34" charset="-128"/>
                <a:cs typeface="Arial Unicode MS" pitchFamily="34" charset="-128"/>
              </a:rPr>
              <a:t>Risulta significativo che ad avere un giudizio superiore alle aspettative siano soprattutto le micro imprese (meno di 10 dipendenti), che utilizzano il servizio di </a:t>
            </a:r>
            <a:r>
              <a:rPr lang="it-IT" sz="1400" i="1" dirty="0" smtClean="0">
                <a:ea typeface="Arial Unicode MS" pitchFamily="34" charset="-128"/>
                <a:cs typeface="Arial Unicode MS" pitchFamily="34" charset="-128"/>
              </a:rPr>
              <a:t>eventi corporate </a:t>
            </a:r>
            <a:r>
              <a:rPr lang="it-IT" sz="1400" dirty="0" smtClean="0">
                <a:ea typeface="Arial Unicode MS" pitchFamily="34" charset="-128"/>
                <a:cs typeface="Arial Unicode MS" pitchFamily="34" charset="-128"/>
              </a:rPr>
              <a:t>per la prima volta e </a:t>
            </a:r>
            <a:r>
              <a:rPr lang="it-IT" sz="1400" dirty="0">
                <a:ea typeface="Arial Unicode MS" pitchFamily="34" charset="-128"/>
                <a:cs typeface="Arial Unicode MS" pitchFamily="34" charset="-128"/>
              </a:rPr>
              <a:t>in </a:t>
            </a:r>
            <a:r>
              <a:rPr lang="it-IT" sz="1400" dirty="0" smtClean="0">
                <a:ea typeface="Arial Unicode MS" pitchFamily="34" charset="-128"/>
                <a:cs typeface="Arial Unicode MS" pitchFamily="34" charset="-128"/>
              </a:rPr>
              <a:t>generale sono molto soddisfatte. Invece </a:t>
            </a:r>
            <a:r>
              <a:rPr lang="it-IT" sz="1400" dirty="0" smtClean="0">
                <a:ea typeface="Arial Unicode MS" pitchFamily="34" charset="-128"/>
                <a:cs typeface="Arial Unicode MS" pitchFamily="34" charset="-128"/>
              </a:rPr>
              <a:t>il </a:t>
            </a:r>
            <a:r>
              <a:rPr lang="it-IT" sz="1400" dirty="0" smtClean="0">
                <a:ea typeface="Arial Unicode MS" pitchFamily="34" charset="-128"/>
                <a:cs typeface="Arial Unicode MS" pitchFamily="34" charset="-128"/>
              </a:rPr>
              <a:t>giudizio è uguale alle attese principalmente per le piccole e medie imprese (tra i 10 e i 250 dipendenti), costituite da fruitori abituali del servizio, che </a:t>
            </a:r>
            <a:r>
              <a:rPr lang="it-IT" sz="1400" dirty="0">
                <a:ea typeface="Arial Unicode MS" pitchFamily="34" charset="-128"/>
                <a:cs typeface="Arial Unicode MS" pitchFamily="34" charset="-128"/>
              </a:rPr>
              <a:t>nel </a:t>
            </a:r>
            <a:r>
              <a:rPr lang="it-IT" sz="1400" dirty="0" smtClean="0">
                <a:ea typeface="Arial Unicode MS" pitchFamily="34" charset="-128"/>
                <a:cs typeface="Arial Unicode MS" pitchFamily="34" charset="-128"/>
              </a:rPr>
              <a:t>complesso si ritengono abbastanza soddisfatti. </a:t>
            </a:r>
          </a:p>
          <a:p>
            <a:pPr>
              <a:lnSpc>
                <a:spcPct val="100000"/>
              </a:lnSpc>
              <a:spcBef>
                <a:spcPct val="0"/>
              </a:spcBef>
            </a:pPr>
            <a:r>
              <a:rPr lang="it-IT" sz="1400" dirty="0" smtClean="0">
                <a:ea typeface="Arial Unicode MS" pitchFamily="34" charset="-128"/>
                <a:cs typeface="Arial Unicode MS" pitchFamily="34" charset="-128"/>
              </a:rPr>
              <a:t>Coloro che hanno un giudizio superiore alle aspettative sono tendenzialmente i più soddisfatti, tranne che sulla visita didattica e sul catering (</a:t>
            </a:r>
            <a:r>
              <a:rPr lang="it-IT" sz="1400" i="1" dirty="0" smtClean="0">
                <a:ea typeface="Arial Unicode MS" pitchFamily="34" charset="-128"/>
                <a:cs typeface="Arial Unicode MS" pitchFamily="34" charset="-128"/>
              </a:rPr>
              <a:t>cfr. </a:t>
            </a:r>
            <a:r>
              <a:rPr lang="it-IT" sz="1400" dirty="0" smtClean="0">
                <a:ea typeface="Arial Unicode MS" pitchFamily="34" charset="-128"/>
                <a:cs typeface="Arial Unicode MS" pitchFamily="34" charset="-128"/>
              </a:rPr>
              <a:t>grafico sottostante a destra).</a:t>
            </a:r>
            <a:endParaRPr lang="it-IT" sz="1400" dirty="0"/>
          </a:p>
        </p:txBody>
      </p:sp>
      <p:graphicFrame>
        <p:nvGraphicFramePr>
          <p:cNvPr id="7" name="Grafico 6"/>
          <p:cNvGraphicFramePr>
            <a:graphicFrameLocks/>
          </p:cNvGraphicFramePr>
          <p:nvPr>
            <p:extLst>
              <p:ext uri="{D42A27DB-BD31-4B8C-83A1-F6EECF244321}">
                <p14:modId xmlns:p14="http://schemas.microsoft.com/office/powerpoint/2010/main" val="2639607955"/>
              </p:ext>
            </p:extLst>
          </p:nvPr>
        </p:nvGraphicFramePr>
        <p:xfrm>
          <a:off x="3790950" y="3695700"/>
          <a:ext cx="5098256" cy="30418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16"/>
          <p:cNvGraphicFramePr>
            <a:graphicFrameLocks/>
          </p:cNvGraphicFramePr>
          <p:nvPr>
            <p:extLst>
              <p:ext uri="{D42A27DB-BD31-4B8C-83A1-F6EECF244321}">
                <p14:modId xmlns:p14="http://schemas.microsoft.com/office/powerpoint/2010/main" val="3092604198"/>
              </p:ext>
            </p:extLst>
          </p:nvPr>
        </p:nvGraphicFramePr>
        <p:xfrm>
          <a:off x="142874" y="3775293"/>
          <a:ext cx="4000501" cy="27874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txBox="1">
            <a:spLocks noGrp="1"/>
          </p:cNvSpPr>
          <p:nvPr/>
        </p:nvSpPr>
        <p:spPr bwMode="auto">
          <a:xfrm>
            <a:off x="7112000" y="246063"/>
            <a:ext cx="1905000" cy="457200"/>
          </a:xfrm>
          <a:prstGeom prst="rect">
            <a:avLst/>
          </a:prstGeom>
          <a:noFill/>
          <a:ln>
            <a:miter lim="800000"/>
            <a:headEnd/>
            <a:tailEnd/>
          </a:ln>
        </p:spPr>
        <p:txBody>
          <a:bodyPr/>
          <a:lstStyle/>
          <a:p>
            <a:pPr algn="r" eaLnBrk="0" hangingPunct="0">
              <a:spcBef>
                <a:spcPct val="0"/>
              </a:spcBef>
              <a:defRPr/>
            </a:pPr>
            <a:fld id="{4B643E5C-2E6D-440F-9649-074CDDAC3F33}" type="slidenum">
              <a:rPr lang="it-IT" sz="1000">
                <a:cs typeface="Arial" pitchFamily="34" charset="0"/>
              </a:rPr>
              <a:pPr algn="r" eaLnBrk="0" hangingPunct="0">
                <a:spcBef>
                  <a:spcPct val="0"/>
                </a:spcBef>
                <a:defRPr/>
              </a:pPr>
              <a:t>12</a:t>
            </a:fld>
            <a:endParaRPr lang="it-IT" sz="1000" dirty="0">
              <a:cs typeface="Arial" pitchFamily="34" charset="0"/>
            </a:endParaRPr>
          </a:p>
        </p:txBody>
      </p:sp>
      <p:sp>
        <p:nvSpPr>
          <p:cNvPr id="19459" name="Rectangle 13"/>
          <p:cNvSpPr>
            <a:spLocks noChangeArrowheads="1"/>
          </p:cNvSpPr>
          <p:nvPr/>
        </p:nvSpPr>
        <p:spPr bwMode="auto">
          <a:xfrm>
            <a:off x="755650" y="850899"/>
            <a:ext cx="7654925" cy="2663826"/>
          </a:xfrm>
          <a:prstGeom prst="rect">
            <a:avLst/>
          </a:prstGeom>
          <a:noFill/>
          <a:ln w="9525">
            <a:noFill/>
            <a:miter lim="800000"/>
            <a:headEnd/>
            <a:tailEnd/>
          </a:ln>
        </p:spPr>
        <p:txBody>
          <a:bodyPr/>
          <a:lstStyle/>
          <a:p>
            <a:pPr>
              <a:lnSpc>
                <a:spcPct val="100000"/>
              </a:lnSpc>
            </a:pPr>
            <a:r>
              <a:rPr lang="it-IT" sz="1600" b="1" dirty="0" smtClean="0"/>
              <a:t>Consiglierebbe questo museo ad un amico</a:t>
            </a:r>
          </a:p>
          <a:p>
            <a:pPr>
              <a:lnSpc>
                <a:spcPct val="100000"/>
              </a:lnSpc>
            </a:pPr>
            <a:endParaRPr lang="it-IT" sz="200" b="1" dirty="0" smtClean="0"/>
          </a:p>
          <a:p>
            <a:pPr>
              <a:lnSpc>
                <a:spcPct val="100000"/>
              </a:lnSpc>
            </a:pPr>
            <a:r>
              <a:rPr lang="it-IT" sz="1400" dirty="0" smtClean="0"/>
              <a:t>La differenza tra la percentuale dei </a:t>
            </a:r>
            <a:r>
              <a:rPr lang="it-IT" sz="1400" dirty="0" smtClean="0">
                <a:solidFill>
                  <a:srgbClr val="00B050"/>
                </a:solidFill>
              </a:rPr>
              <a:t>promotori</a:t>
            </a:r>
            <a:r>
              <a:rPr lang="it-IT" sz="1400" dirty="0" smtClean="0"/>
              <a:t> - cioè di coloro che si ritengono molto soddisfatti e hanno dato la valutazione 9-10 – e i </a:t>
            </a:r>
            <a:r>
              <a:rPr lang="it-IT" sz="1400" dirty="0" smtClean="0">
                <a:solidFill>
                  <a:srgbClr val="FF0000"/>
                </a:solidFill>
              </a:rPr>
              <a:t>detrattori</a:t>
            </a:r>
            <a:r>
              <a:rPr lang="it-IT" sz="1400" dirty="0" smtClean="0"/>
              <a:t> - utenti meno soddisfatti con valutazione da 0 a 6, corrisponde a coloro che parleranno realmente bene del museo visitato.</a:t>
            </a:r>
          </a:p>
          <a:p>
            <a:pPr>
              <a:lnSpc>
                <a:spcPct val="100000"/>
              </a:lnSpc>
            </a:pPr>
            <a:r>
              <a:rPr lang="it-IT" sz="1400" dirty="0" smtClean="0"/>
              <a:t>In questo caso la percentuale di clienti che consiglierà il servizio di </a:t>
            </a:r>
            <a:r>
              <a:rPr lang="it-IT" sz="1400" b="1" i="1" dirty="0" smtClean="0"/>
              <a:t>eventi</a:t>
            </a:r>
            <a:r>
              <a:rPr lang="it-IT" sz="1400" b="1" dirty="0" smtClean="0"/>
              <a:t> </a:t>
            </a:r>
            <a:r>
              <a:rPr lang="it-IT" sz="1400" b="1" i="1" dirty="0" smtClean="0"/>
              <a:t>corporate</a:t>
            </a:r>
            <a:r>
              <a:rPr lang="it-IT" sz="1400" b="1" dirty="0" smtClean="0"/>
              <a:t> </a:t>
            </a:r>
            <a:r>
              <a:rPr lang="it-IT" sz="1400" dirty="0" smtClean="0"/>
              <a:t>è pari al </a:t>
            </a:r>
            <a:r>
              <a:rPr lang="it-IT" sz="1400" b="1" dirty="0" smtClean="0"/>
              <a:t>52%</a:t>
            </a:r>
            <a:r>
              <a:rPr lang="it-IT" sz="1400" dirty="0" smtClean="0"/>
              <a:t>. Il 48% sul campione </a:t>
            </a:r>
            <a:r>
              <a:rPr lang="it-IT" sz="1400" dirty="0"/>
              <a:t>totale rilascia una valutazione pari a 7 e 8, pertanto molto buona, seppure esclusa dal calcolo dei “promotori”. </a:t>
            </a:r>
            <a:r>
              <a:rPr lang="it-IT" sz="1400" dirty="0" smtClean="0"/>
              <a:t>Da evidenziare che nessuno dei clienti intervistati ha rilasciato valutazioni a 0 a 6.</a:t>
            </a:r>
            <a:endParaRPr lang="it-IT" sz="1400" dirty="0"/>
          </a:p>
        </p:txBody>
      </p:sp>
      <p:pic>
        <p:nvPicPr>
          <p:cNvPr id="19461" name="Immagine 7" descr="npsinfonet promoter score"/>
          <p:cNvPicPr>
            <a:picLocks noChangeAspect="1"/>
          </p:cNvPicPr>
          <p:nvPr/>
        </p:nvPicPr>
        <p:blipFill>
          <a:blip r:embed="rId2" cstate="print"/>
          <a:srcRect/>
          <a:stretch>
            <a:fillRect/>
          </a:stretch>
        </p:blipFill>
        <p:spPr bwMode="auto">
          <a:xfrm>
            <a:off x="660400" y="4076700"/>
            <a:ext cx="3538508" cy="1758950"/>
          </a:xfrm>
          <a:prstGeom prst="rect">
            <a:avLst/>
          </a:prstGeom>
          <a:noFill/>
          <a:ln w="9525">
            <a:noFill/>
            <a:miter lim="800000"/>
            <a:headEnd/>
            <a:tailEnd/>
          </a:ln>
        </p:spPr>
      </p:pic>
      <p:graphicFrame>
        <p:nvGraphicFramePr>
          <p:cNvPr id="10" name="Tabella 9"/>
          <p:cNvGraphicFramePr>
            <a:graphicFrameLocks noGrp="1"/>
          </p:cNvGraphicFramePr>
          <p:nvPr>
            <p:extLst>
              <p:ext uri="{D42A27DB-BD31-4B8C-83A1-F6EECF244321}">
                <p14:modId xmlns:p14="http://schemas.microsoft.com/office/powerpoint/2010/main" val="1826032878"/>
              </p:ext>
            </p:extLst>
          </p:nvPr>
        </p:nvGraphicFramePr>
        <p:xfrm>
          <a:off x="4198908" y="4242591"/>
          <a:ext cx="4373590" cy="1491458"/>
        </p:xfrm>
        <a:graphic>
          <a:graphicData uri="http://schemas.openxmlformats.org/drawingml/2006/table">
            <a:tbl>
              <a:tblPr/>
              <a:tblGrid>
                <a:gridCol w="397599"/>
                <a:gridCol w="397599"/>
                <a:gridCol w="397599"/>
                <a:gridCol w="397599"/>
                <a:gridCol w="397599"/>
                <a:gridCol w="397599"/>
                <a:gridCol w="397599"/>
                <a:gridCol w="397599"/>
                <a:gridCol w="368617"/>
                <a:gridCol w="426582"/>
                <a:gridCol w="397599"/>
              </a:tblGrid>
              <a:tr h="357061">
                <a:tc gridSpan="11">
                  <a:txBody>
                    <a:bodyPr/>
                    <a:lstStyle/>
                    <a:p>
                      <a:pPr algn="ctr" rtl="0" fontAlgn="ctr"/>
                      <a:r>
                        <a:rPr lang="it-IT" sz="900" b="1" i="0" u="none" strike="noStrike" dirty="0">
                          <a:solidFill>
                            <a:srgbClr val="000000"/>
                          </a:solidFill>
                          <a:latin typeface="Arial"/>
                        </a:rPr>
                        <a:t>NET PROMOTER </a:t>
                      </a:r>
                      <a:r>
                        <a:rPr lang="it-IT" sz="900" b="1" i="0" u="none" strike="noStrike" dirty="0" smtClean="0">
                          <a:solidFill>
                            <a:srgbClr val="000000"/>
                          </a:solidFill>
                          <a:latin typeface="Arial"/>
                        </a:rPr>
                        <a:t>SCORE</a:t>
                      </a:r>
                      <a:r>
                        <a:rPr lang="it-IT" sz="900" b="1" i="0" u="none" strike="noStrike" baseline="0" dirty="0" smtClean="0">
                          <a:solidFill>
                            <a:srgbClr val="000000"/>
                          </a:solidFill>
                          <a:latin typeface="Arial"/>
                        </a:rPr>
                        <a:t> </a:t>
                      </a:r>
                    </a:p>
                    <a:p>
                      <a:pPr algn="ctr" rtl="0" fontAlgn="ctr"/>
                      <a:r>
                        <a:rPr lang="it-IT" sz="900" b="1" i="1" u="none" strike="noStrike" dirty="0" smtClean="0">
                          <a:solidFill>
                            <a:srgbClr val="000000"/>
                          </a:solidFill>
                          <a:latin typeface="Arial"/>
                        </a:rPr>
                        <a:t>Ics Eventi corporate</a:t>
                      </a:r>
                      <a:r>
                        <a:rPr lang="it-IT" sz="900" b="1" i="1" u="none" strike="noStrike" baseline="0" dirty="0" smtClean="0">
                          <a:solidFill>
                            <a:srgbClr val="000000"/>
                          </a:solidFill>
                          <a:latin typeface="Arial"/>
                        </a:rPr>
                        <a:t> </a:t>
                      </a:r>
                      <a:r>
                        <a:rPr lang="it-IT" sz="900" b="1" i="0" u="none" strike="noStrike" dirty="0" smtClean="0">
                          <a:solidFill>
                            <a:srgbClr val="000000"/>
                          </a:solidFill>
                          <a:latin typeface="Arial"/>
                        </a:rPr>
                        <a:t>2019</a:t>
                      </a:r>
                      <a:endParaRPr lang="it-IT" sz="900" b="1"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89">
                <a:tc>
                  <a:txBody>
                    <a:bodyPr/>
                    <a:lstStyle/>
                    <a:p>
                      <a:pPr algn="ctr" rtl="0" fontAlgn="ctr"/>
                      <a:r>
                        <a:rPr lang="it-IT" sz="900" b="1" i="0" u="none" strike="noStrike" dirty="0">
                          <a:solidFill>
                            <a:srgbClr val="FF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dirty="0">
                          <a:solidFill>
                            <a:srgbClr val="FF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FF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FF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FF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FF00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FF00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dirty="0">
                          <a:solidFill>
                            <a:srgbClr val="FFC0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FFC0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dirty="0">
                          <a:solidFill>
                            <a:srgbClr val="00B05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00B05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102">
                <a:tc>
                  <a:txBody>
                    <a:bodyPr/>
                    <a:lstStyle/>
                    <a:p>
                      <a:pPr algn="ctr" rtl="0" fontAlgn="ctr"/>
                      <a:r>
                        <a:rPr lang="it-IT" sz="900" b="1" i="0" u="none" strike="noStrike" dirty="0">
                          <a:solidFill>
                            <a:srgbClr val="FF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900" b="1" i="0" u="none" strike="noStrike">
                          <a:solidFill>
                            <a:srgbClr val="FF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rtl="0" fontAlgn="ctr"/>
                      <a:r>
                        <a:rPr lang="it-IT" sz="900" b="1" i="0" u="none" strike="noStrike" dirty="0">
                          <a:solidFill>
                            <a:srgbClr val="FF0000"/>
                          </a:solidFill>
                          <a:effectLst/>
                          <a:latin typeface="Arial"/>
                        </a:rPr>
                        <a:t>0</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rtl="0" fontAlgn="ctr"/>
                      <a:r>
                        <a:rPr lang="it-IT" sz="900" b="1" i="0" u="none" strike="noStrike">
                          <a:solidFill>
                            <a:srgbClr val="FF0000"/>
                          </a:solidFill>
                          <a:effectLst/>
                          <a:latin typeface="Arial"/>
                        </a:rPr>
                        <a:t>0</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rtl="0" fontAlgn="ctr"/>
                      <a:r>
                        <a:rPr lang="it-IT" sz="900" b="1" i="0" u="none" strike="noStrike">
                          <a:solidFill>
                            <a:srgbClr val="FF0000"/>
                          </a:solidFill>
                          <a:effectLst/>
                          <a:latin typeface="Arial"/>
                        </a:rPr>
                        <a:t>0</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fontAlgn="ctr"/>
                      <a:r>
                        <a:rPr lang="it-IT" sz="900" b="1" i="0" u="none" strike="noStrike">
                          <a:solidFill>
                            <a:srgbClr val="FF0000"/>
                          </a:solidFill>
                          <a:effectLst/>
                          <a:latin typeface="Arial"/>
                        </a:rPr>
                        <a:t>0</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fontAlgn="ctr"/>
                      <a:r>
                        <a:rPr lang="it-IT" sz="900" b="1" i="0" u="none" strike="noStrike">
                          <a:solidFill>
                            <a:srgbClr val="FF0000"/>
                          </a:solidFill>
                          <a:effectLst/>
                          <a:latin typeface="Arial"/>
                        </a:rPr>
                        <a:t>0</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fontAlgn="ctr"/>
                      <a:r>
                        <a:rPr lang="it-IT" sz="900" b="1" i="0" u="none" strike="noStrike" dirty="0">
                          <a:solidFill>
                            <a:srgbClr val="FFC000"/>
                          </a:solidFill>
                          <a:effectLst/>
                          <a:latin typeface="Arial"/>
                        </a:rPr>
                        <a:t>5</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FFC000"/>
                          </a:solidFill>
                          <a:effectLst/>
                          <a:latin typeface="Arial"/>
                        </a:rPr>
                        <a:t>19</a:t>
                      </a: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ctr"/>
                      <a:r>
                        <a:rPr lang="it-IT" sz="900" b="1" i="0" u="none" strike="noStrike" dirty="0">
                          <a:solidFill>
                            <a:srgbClr val="00B050"/>
                          </a:solidFill>
                          <a:effectLst/>
                          <a:latin typeface="Arial"/>
                        </a:rPr>
                        <a:t>13</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B050"/>
                          </a:solidFill>
                          <a:effectLst/>
                          <a:latin typeface="Arial"/>
                        </a:rPr>
                        <a:t>13</a:t>
                      </a: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r>
              <a:tr h="215289">
                <a:tc>
                  <a:txBody>
                    <a:bodyPr/>
                    <a:lstStyle/>
                    <a:p>
                      <a:pPr algn="ctr" rtl="0" fontAlgn="t"/>
                      <a:r>
                        <a:rPr lang="it-IT" sz="900" b="1" i="0" u="none" strike="noStrike" dirty="0">
                          <a:solidFill>
                            <a:srgbClr val="FF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it-IT" sz="900" b="1" i="0" u="none" strike="noStrike" dirty="0">
                          <a:solidFill>
                            <a:srgbClr val="FF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tcPr>
                </a:tc>
                <a:tc>
                  <a:txBody>
                    <a:bodyPr/>
                    <a:lstStyle/>
                    <a:p>
                      <a:pPr algn="ctr" rtl="0" fontAlgn="t"/>
                      <a:r>
                        <a:rPr lang="it-IT" sz="900" b="1" i="0" u="none" strike="noStrike" dirty="0">
                          <a:solidFill>
                            <a:srgbClr val="FF0000"/>
                          </a:solidFill>
                          <a:effectLst/>
                          <a:latin typeface="Arial"/>
                        </a:rPr>
                        <a:t>0%</a:t>
                      </a:r>
                    </a:p>
                  </a:txBody>
                  <a:tcPr marL="9525" marR="9525" marT="9525" marB="0" anchor="ctr"/>
                </a:tc>
                <a:tc>
                  <a:txBody>
                    <a:bodyPr/>
                    <a:lstStyle/>
                    <a:p>
                      <a:pPr algn="ctr" rtl="0" fontAlgn="t"/>
                      <a:r>
                        <a:rPr lang="it-IT" sz="900" b="1" i="0" u="none" strike="noStrike">
                          <a:solidFill>
                            <a:srgbClr val="FF0000"/>
                          </a:solidFill>
                          <a:effectLst/>
                          <a:latin typeface="Arial"/>
                        </a:rPr>
                        <a:t>0%</a:t>
                      </a:r>
                    </a:p>
                  </a:txBody>
                  <a:tcPr marL="9525" marR="9525" marT="9525" marB="0" anchor="ctr"/>
                </a:tc>
                <a:tc>
                  <a:txBody>
                    <a:bodyPr/>
                    <a:lstStyle/>
                    <a:p>
                      <a:pPr algn="ctr" rtl="0" fontAlgn="t"/>
                      <a:r>
                        <a:rPr lang="it-IT" sz="900" b="1" i="0" u="none" strike="noStrike">
                          <a:solidFill>
                            <a:srgbClr val="FF0000"/>
                          </a:solidFill>
                          <a:effectLst/>
                          <a:latin typeface="Arial"/>
                        </a:rPr>
                        <a:t>0%</a:t>
                      </a:r>
                    </a:p>
                  </a:txBody>
                  <a:tcPr marL="9525" marR="9525" marT="9525" marB="0" anchor="ctr"/>
                </a:tc>
                <a:tc>
                  <a:txBody>
                    <a:bodyPr/>
                    <a:lstStyle/>
                    <a:p>
                      <a:pPr algn="ctr" rtl="0" fontAlgn="t"/>
                      <a:r>
                        <a:rPr lang="it-IT" sz="900" b="1" i="0" u="none" strike="noStrike">
                          <a:solidFill>
                            <a:srgbClr val="FF0000"/>
                          </a:solidFill>
                          <a:effectLst/>
                          <a:latin typeface="Arial"/>
                        </a:rPr>
                        <a:t>0%</a:t>
                      </a:r>
                    </a:p>
                  </a:txBody>
                  <a:tcPr marL="9525" marR="9525" marT="9525" marB="0" anchor="ctr"/>
                </a:tc>
                <a:tc>
                  <a:txBody>
                    <a:bodyPr/>
                    <a:lstStyle/>
                    <a:p>
                      <a:pPr algn="ctr" rtl="0" fontAlgn="t"/>
                      <a:r>
                        <a:rPr lang="it-IT" sz="900" b="1" i="0" u="none" strike="noStrike">
                          <a:solidFill>
                            <a:srgbClr val="FF0000"/>
                          </a:solidFill>
                          <a:effectLst/>
                          <a:latin typeface="Arial"/>
                        </a:rPr>
                        <a:t>0%</a:t>
                      </a:r>
                    </a:p>
                  </a:txBody>
                  <a:tcPr marL="9525" marR="9525" marT="9525" marB="0" anchor="ctr"/>
                </a:tc>
                <a:tc>
                  <a:txBody>
                    <a:bodyPr/>
                    <a:lstStyle/>
                    <a:p>
                      <a:pPr algn="ctr" rtl="0" fontAlgn="t"/>
                      <a:r>
                        <a:rPr lang="it-IT" sz="900" b="1" i="0" u="none" strike="noStrike" dirty="0">
                          <a:solidFill>
                            <a:srgbClr val="FFC000"/>
                          </a:solidFill>
                          <a:effectLst/>
                          <a:latin typeface="Arial"/>
                        </a:rPr>
                        <a:t>10%</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rtl="0" fontAlgn="t"/>
                      <a:r>
                        <a:rPr lang="it-IT" sz="900" b="1" i="0" u="none" strike="noStrike">
                          <a:solidFill>
                            <a:srgbClr val="FFC000"/>
                          </a:solidFill>
                          <a:effectLst/>
                          <a:latin typeface="Arial"/>
                        </a:rPr>
                        <a:t>38%</a:t>
                      </a:r>
                    </a:p>
                  </a:txBody>
                  <a:tcPr marL="9525" marR="9525" marT="9525" marB="0" anchor="ctr"/>
                </a:tc>
                <a:tc>
                  <a:txBody>
                    <a:bodyPr/>
                    <a:lstStyle/>
                    <a:p>
                      <a:pPr algn="ctr" rtl="0" fontAlgn="t"/>
                      <a:r>
                        <a:rPr lang="it-IT" sz="900" b="1" i="0" u="none" strike="noStrike" dirty="0">
                          <a:solidFill>
                            <a:srgbClr val="00B050"/>
                          </a:solidFill>
                          <a:effectLst/>
                          <a:latin typeface="Arial"/>
                        </a:rPr>
                        <a:t>26%</a:t>
                      </a:r>
                    </a:p>
                  </a:txBody>
                  <a:tcPr marL="9525" marR="9525" marT="9525" marB="0" anchor="ctr">
                    <a:lnT w="6350" cap="flat" cmpd="sng" algn="ctr">
                      <a:solidFill>
                        <a:srgbClr val="000000"/>
                      </a:solidFill>
                      <a:prstDash val="solid"/>
                      <a:round/>
                      <a:headEnd type="none" w="med" len="med"/>
                      <a:tailEnd type="none" w="med" len="med"/>
                    </a:lnT>
                  </a:tcPr>
                </a:tc>
                <a:tc>
                  <a:txBody>
                    <a:bodyPr/>
                    <a:lstStyle/>
                    <a:p>
                      <a:pPr algn="ctr" rtl="0" fontAlgn="t"/>
                      <a:r>
                        <a:rPr lang="it-IT" sz="900" b="1" i="0" u="none" strike="noStrike" dirty="0">
                          <a:solidFill>
                            <a:srgbClr val="00B050"/>
                          </a:solidFill>
                          <a:effectLst/>
                          <a:latin typeface="Arial"/>
                        </a:rPr>
                        <a:t>26%</a:t>
                      </a:r>
                    </a:p>
                  </a:txBody>
                  <a:tcPr marL="9525" marR="9525" marT="9525" marB="0" anchor="ctr"/>
                </a:tc>
              </a:tr>
              <a:tr h="295427">
                <a:tc gridSpan="7">
                  <a:txBody>
                    <a:bodyPr/>
                    <a:lstStyle/>
                    <a:p>
                      <a:pPr algn="ctr" rtl="0" fontAlgn="ctr"/>
                      <a:r>
                        <a:rPr lang="it-IT" sz="900" b="1" i="0" u="none" strike="noStrike" dirty="0">
                          <a:solidFill>
                            <a:srgbClr val="FF0000"/>
                          </a:solidFill>
                          <a:effectLst/>
                          <a:latin typeface="Arial"/>
                        </a:rPr>
                        <a:t>DETRATTORI =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rtl="0" fontAlgn="ctr"/>
                      <a:r>
                        <a:rPr lang="it-IT" sz="900" b="1" i="0" u="none" strike="noStrike" dirty="0">
                          <a:solidFill>
                            <a:srgbClr val="FFC000"/>
                          </a:solidFill>
                          <a:effectLst/>
                          <a:latin typeface="Arial"/>
                        </a:rPr>
                        <a:t>PASSIVI = 48%</a:t>
                      </a:r>
                    </a:p>
                  </a:txBody>
                  <a:tcPr marL="9525" marR="9525" marT="9525" marB="0" anchor="ctr">
                    <a:lnL w="6350" cap="flat" cmpd="sng" algn="ctr">
                      <a:solidFill>
                        <a:srgbClr val="000000"/>
                      </a:solidFill>
                      <a:prstDash val="solid"/>
                      <a:round/>
                      <a:headEnd type="none" w="med" len="med"/>
                      <a:tailEnd type="none" w="med" len="med"/>
                    </a:lnL>
                  </a:tcPr>
                </a:tc>
                <a:tc hMerge="1">
                  <a:txBody>
                    <a:bodyPr/>
                    <a:lstStyle/>
                    <a:p>
                      <a:endParaRPr lang="it-IT"/>
                    </a:p>
                  </a:txBody>
                  <a:tcPr/>
                </a:tc>
                <a:tc gridSpan="2">
                  <a:txBody>
                    <a:bodyPr/>
                    <a:lstStyle/>
                    <a:p>
                      <a:pPr algn="ctr" rtl="0" fontAlgn="ctr"/>
                      <a:r>
                        <a:rPr lang="it-IT" sz="900" b="1" i="0" u="none" strike="noStrike" dirty="0">
                          <a:solidFill>
                            <a:srgbClr val="00B050"/>
                          </a:solidFill>
                          <a:effectLst/>
                          <a:latin typeface="Arial"/>
                        </a:rPr>
                        <a:t>PROMOTORI = 52%</a:t>
                      </a:r>
                    </a:p>
                  </a:txBody>
                  <a:tcPr marL="9525" marR="9525" marT="9525" marB="0" anchor="ctr"/>
                </a:tc>
                <a:tc hMerge="1">
                  <a:txBody>
                    <a:bodyPr/>
                    <a:lstStyle/>
                    <a:p>
                      <a:endParaRPr lang="it-IT"/>
                    </a:p>
                  </a:txBody>
                  <a:tcPr/>
                </a:tc>
              </a:tr>
              <a:tr h="215290">
                <a:tc gridSpan="11">
                  <a:txBody>
                    <a:bodyPr/>
                    <a:lstStyle/>
                    <a:p>
                      <a:pPr algn="ctr" rtl="0" fontAlgn="ctr"/>
                      <a:r>
                        <a:rPr lang="it-IT" sz="900" b="1" i="0" u="none" strike="noStrike" dirty="0">
                          <a:solidFill>
                            <a:srgbClr val="000000"/>
                          </a:solidFill>
                          <a:effectLst/>
                          <a:latin typeface="Arial"/>
                        </a:rPr>
                        <a:t>52% -0% = </a:t>
                      </a:r>
                      <a:r>
                        <a:rPr lang="it-IT" sz="900" b="1" i="0" u="none" strike="noStrike" dirty="0">
                          <a:solidFill>
                            <a:srgbClr val="0070C0"/>
                          </a:solidFill>
                          <a:effectLst/>
                          <a:latin typeface="Arial"/>
                        </a:rPr>
                        <a:t>52%</a:t>
                      </a: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lnL w="6350" cap="flat" cmpd="sng" algn="ctr">
                      <a:solidFill>
                        <a:srgbClr val="000000"/>
                      </a:solidFill>
                      <a:prstDash val="solid"/>
                      <a:round/>
                      <a:headEnd type="none" w="med" len="med"/>
                      <a:tailEnd type="none" w="med" len="med"/>
                    </a:lnL>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pPr>
              <a:defRPr/>
            </a:pPr>
            <a:fld id="{5C39E9D9-EFAA-43D1-9423-8C22637F30EE}" type="slidenum">
              <a:rPr lang="it-IT"/>
              <a:pPr>
                <a:defRPr/>
              </a:pPr>
              <a:t>13</a:t>
            </a:fld>
            <a:endParaRPr lang="it-IT" dirty="0"/>
          </a:p>
        </p:txBody>
      </p:sp>
      <p:sp>
        <p:nvSpPr>
          <p:cNvPr id="30" name="Rectangle 3"/>
          <p:cNvSpPr>
            <a:spLocks noChangeArrowheads="1"/>
          </p:cNvSpPr>
          <p:nvPr/>
        </p:nvSpPr>
        <p:spPr bwMode="auto">
          <a:xfrm>
            <a:off x="742950" y="790576"/>
            <a:ext cx="7839075" cy="3171824"/>
          </a:xfrm>
          <a:prstGeom prst="rect">
            <a:avLst/>
          </a:prstGeom>
          <a:noFill/>
          <a:ln w="9525">
            <a:noFill/>
            <a:miter lim="800000"/>
            <a:headEnd/>
            <a:tailEnd/>
          </a:ln>
        </p:spPr>
        <p:txBody>
          <a:bodyPr/>
          <a:lstStyle/>
          <a:p>
            <a:pPr algn="l">
              <a:lnSpc>
                <a:spcPct val="100000"/>
              </a:lnSpc>
              <a:spcBef>
                <a:spcPts val="0"/>
              </a:spcBef>
            </a:pPr>
            <a:r>
              <a:rPr lang="it-IT" sz="1600" b="1" dirty="0" smtClean="0"/>
              <a:t>Analisi del target (1/2)</a:t>
            </a:r>
          </a:p>
          <a:p>
            <a:pPr lvl="0">
              <a:lnSpc>
                <a:spcPct val="100000"/>
              </a:lnSpc>
              <a:spcBef>
                <a:spcPts val="0"/>
              </a:spcBef>
            </a:pPr>
            <a:endParaRPr lang="it-IT" sz="1000" dirty="0" smtClean="0"/>
          </a:p>
          <a:p>
            <a:pPr>
              <a:lnSpc>
                <a:spcPct val="100000"/>
              </a:lnSpc>
              <a:spcBef>
                <a:spcPts val="0"/>
              </a:spcBef>
            </a:pPr>
            <a:r>
              <a:rPr lang="it-IT" sz="1400" dirty="0" smtClean="0"/>
              <a:t>Il 91% campione totale è costituito da </a:t>
            </a:r>
            <a:r>
              <a:rPr lang="it-IT" sz="1400" b="1" dirty="0" smtClean="0"/>
              <a:t>aziende private </a:t>
            </a:r>
            <a:r>
              <a:rPr lang="it-IT" sz="1400" dirty="0" smtClean="0"/>
              <a:t>(93% nel 2018). Il loro ambito di azione è prevalentemente </a:t>
            </a:r>
            <a:r>
              <a:rPr lang="it-IT" sz="1400" b="1" dirty="0" smtClean="0"/>
              <a:t>internazionale</a:t>
            </a:r>
            <a:r>
              <a:rPr lang="it-IT" sz="1400" dirty="0" smtClean="0"/>
              <a:t> (54%; lo </a:t>
            </a:r>
            <a:r>
              <a:rPr lang="it-IT" sz="1400" dirty="0"/>
              <a:t>scorso </a:t>
            </a:r>
            <a:r>
              <a:rPr lang="it-IT" sz="1400" dirty="0" smtClean="0"/>
              <a:t>anno la percentuale era pari al 53%), seguono le società che operano a livello </a:t>
            </a:r>
            <a:r>
              <a:rPr lang="it-IT" sz="1400" b="1" dirty="0" smtClean="0"/>
              <a:t>nazionale</a:t>
            </a:r>
            <a:r>
              <a:rPr lang="it-IT" sz="1400" dirty="0" smtClean="0"/>
              <a:t> (passano dal 42% al 44%), mentre solo il 2% lavora </a:t>
            </a:r>
            <a:r>
              <a:rPr lang="it-IT" sz="1400" b="1" dirty="0" smtClean="0"/>
              <a:t>localmente</a:t>
            </a:r>
            <a:r>
              <a:rPr lang="it-IT" sz="1400" dirty="0" smtClean="0"/>
              <a:t> (scende dal 5% emerso nell’indagine precedente).</a:t>
            </a:r>
            <a:endParaRPr lang="it-IT" sz="1000" dirty="0" smtClean="0"/>
          </a:p>
          <a:p>
            <a:pPr>
              <a:lnSpc>
                <a:spcPct val="100000"/>
              </a:lnSpc>
              <a:spcBef>
                <a:spcPts val="0"/>
              </a:spcBef>
            </a:pPr>
            <a:endParaRPr lang="it-IT" sz="1400" dirty="0"/>
          </a:p>
          <a:p>
            <a:pPr>
              <a:lnSpc>
                <a:spcPct val="100000"/>
              </a:lnSpc>
              <a:spcBef>
                <a:spcPts val="0"/>
              </a:spcBef>
            </a:pPr>
            <a:r>
              <a:rPr lang="it-IT" sz="1400" dirty="0" smtClean="0"/>
              <a:t>Rispetto alla tipologia di settore (</a:t>
            </a:r>
            <a:r>
              <a:rPr lang="it-IT" sz="1400" i="1" dirty="0" smtClean="0"/>
              <a:t>cfr</a:t>
            </a:r>
            <a:r>
              <a:rPr lang="it-IT" sz="1400" dirty="0" smtClean="0"/>
              <a:t>. grafico in basso a destra) prevalgono le società che si occupano di </a:t>
            </a:r>
            <a:r>
              <a:rPr lang="it-IT" sz="1400" b="1" dirty="0" smtClean="0"/>
              <a:t>congressi/eventi</a:t>
            </a:r>
            <a:r>
              <a:rPr lang="it-IT" sz="1400" dirty="0" smtClean="0"/>
              <a:t> (44%, in netto aumento dal 33% del 2018), seguono </a:t>
            </a:r>
            <a:r>
              <a:rPr lang="it-IT" sz="1400" b="1" dirty="0" smtClean="0"/>
              <a:t>comunicazione/pubblicità</a:t>
            </a:r>
            <a:r>
              <a:rPr lang="it-IT" sz="1400" dirty="0" smtClean="0"/>
              <a:t> (10%, stessa percentuale dello scorso anno), </a:t>
            </a:r>
            <a:r>
              <a:rPr lang="it-IT" sz="1400" b="1" dirty="0" smtClean="0"/>
              <a:t>editoria </a:t>
            </a:r>
            <a:r>
              <a:rPr lang="it-IT" sz="1400" dirty="0" smtClean="0"/>
              <a:t>(raddoppia da 4% a 8%) e </a:t>
            </a:r>
            <a:r>
              <a:rPr lang="it-IT" sz="1400" b="1" dirty="0" smtClean="0"/>
              <a:t>farmaceutica</a:t>
            </a:r>
            <a:r>
              <a:rPr lang="it-IT" sz="1400" dirty="0" smtClean="0"/>
              <a:t> (8%, in lieve aumento dal 5% dell’indagine precedente).</a:t>
            </a:r>
          </a:p>
          <a:p>
            <a:pPr>
              <a:lnSpc>
                <a:spcPct val="100000"/>
              </a:lnSpc>
              <a:spcBef>
                <a:spcPts val="0"/>
              </a:spcBef>
            </a:pPr>
            <a:endParaRPr lang="it-IT" sz="1400" dirty="0"/>
          </a:p>
          <a:p>
            <a:pPr>
              <a:lnSpc>
                <a:spcPct val="100000"/>
              </a:lnSpc>
              <a:spcBef>
                <a:spcPts val="0"/>
              </a:spcBef>
            </a:pPr>
            <a:endParaRPr lang="it-IT" sz="1400" dirty="0" smtClean="0"/>
          </a:p>
          <a:p>
            <a:pPr>
              <a:lnSpc>
                <a:spcPct val="100000"/>
              </a:lnSpc>
              <a:spcBef>
                <a:spcPts val="0"/>
              </a:spcBef>
            </a:pPr>
            <a:endParaRPr lang="it-IT" sz="1400" dirty="0" smtClean="0"/>
          </a:p>
        </p:txBody>
      </p:sp>
      <p:graphicFrame>
        <p:nvGraphicFramePr>
          <p:cNvPr id="4" name="Grafico 3"/>
          <p:cNvGraphicFramePr>
            <a:graphicFrameLocks/>
          </p:cNvGraphicFramePr>
          <p:nvPr>
            <p:extLst>
              <p:ext uri="{D42A27DB-BD31-4B8C-83A1-F6EECF244321}">
                <p14:modId xmlns:p14="http://schemas.microsoft.com/office/powerpoint/2010/main" val="2146895176"/>
              </p:ext>
            </p:extLst>
          </p:nvPr>
        </p:nvGraphicFramePr>
        <p:xfrm>
          <a:off x="316705" y="3590925"/>
          <a:ext cx="3674269" cy="3000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6"/>
          <p:cNvGraphicFramePr>
            <a:graphicFrameLocks/>
          </p:cNvGraphicFramePr>
          <p:nvPr>
            <p:extLst>
              <p:ext uri="{D42A27DB-BD31-4B8C-83A1-F6EECF244321}">
                <p14:modId xmlns:p14="http://schemas.microsoft.com/office/powerpoint/2010/main" val="2926164780"/>
              </p:ext>
            </p:extLst>
          </p:nvPr>
        </p:nvGraphicFramePr>
        <p:xfrm>
          <a:off x="3838575" y="3667125"/>
          <a:ext cx="4667250" cy="30861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numero diapositiva 4"/>
          <p:cNvSpPr>
            <a:spLocks noGrp="1"/>
          </p:cNvSpPr>
          <p:nvPr>
            <p:ph type="sldNum" sz="quarter" idx="10"/>
          </p:nvPr>
        </p:nvSpPr>
        <p:spPr/>
        <p:txBody>
          <a:bodyPr/>
          <a:lstStyle/>
          <a:p>
            <a:pPr>
              <a:defRPr/>
            </a:pPr>
            <a:fld id="{3A642EA9-75EA-49FE-8C9E-719B18B5C483}" type="slidenum">
              <a:rPr lang="it-IT"/>
              <a:pPr>
                <a:defRPr/>
              </a:pPr>
              <a:t>14</a:t>
            </a:fld>
            <a:endParaRPr lang="it-IT"/>
          </a:p>
        </p:txBody>
      </p:sp>
      <p:sp>
        <p:nvSpPr>
          <p:cNvPr id="10" name="Rectangle 5"/>
          <p:cNvSpPr>
            <a:spLocks noChangeArrowheads="1"/>
          </p:cNvSpPr>
          <p:nvPr/>
        </p:nvSpPr>
        <p:spPr bwMode="auto">
          <a:xfrm>
            <a:off x="744536" y="801688"/>
            <a:ext cx="7713663" cy="2693988"/>
          </a:xfrm>
          <a:prstGeom prst="rect">
            <a:avLst/>
          </a:prstGeom>
          <a:noFill/>
          <a:ln w="9525">
            <a:noFill/>
            <a:miter lim="800000"/>
            <a:headEnd/>
            <a:tailEnd/>
          </a:ln>
        </p:spPr>
        <p:txBody>
          <a:bodyPr/>
          <a:lstStyle/>
          <a:p>
            <a:pPr>
              <a:lnSpc>
                <a:spcPct val="100000"/>
              </a:lnSpc>
              <a:spcBef>
                <a:spcPct val="0"/>
              </a:spcBef>
            </a:pPr>
            <a:r>
              <a:rPr lang="it-IT" sz="1600" b="1" dirty="0" smtClean="0"/>
              <a:t>Analisi del target (2/2)</a:t>
            </a:r>
          </a:p>
          <a:p>
            <a:pPr>
              <a:lnSpc>
                <a:spcPct val="100000"/>
              </a:lnSpc>
              <a:spcBef>
                <a:spcPct val="0"/>
              </a:spcBef>
            </a:pPr>
            <a:endParaRPr lang="it-IT" sz="1000" dirty="0" smtClean="0"/>
          </a:p>
          <a:p>
            <a:pPr>
              <a:lnSpc>
                <a:spcPct val="100000"/>
              </a:lnSpc>
              <a:spcBef>
                <a:spcPct val="0"/>
              </a:spcBef>
            </a:pPr>
            <a:r>
              <a:rPr lang="it-IT" sz="1400" dirty="0"/>
              <a:t>Il 41% dei clienti intervistati dichiara di lavorare per una </a:t>
            </a:r>
            <a:r>
              <a:rPr lang="it-IT" sz="1400" b="1" dirty="0"/>
              <a:t>piccola impresa</a:t>
            </a:r>
            <a:r>
              <a:rPr lang="it-IT" sz="1400" dirty="0"/>
              <a:t> (</a:t>
            </a:r>
            <a:r>
              <a:rPr lang="it-IT" sz="1400" u="sng" dirty="0"/>
              <a:t>10-50 dipendenti</a:t>
            </a:r>
            <a:r>
              <a:rPr lang="it-IT" sz="1400" dirty="0"/>
              <a:t>), il 35% per una </a:t>
            </a:r>
            <a:r>
              <a:rPr lang="it-IT" sz="1400" b="1" dirty="0"/>
              <a:t>micro impresa </a:t>
            </a:r>
            <a:r>
              <a:rPr lang="it-IT" sz="1400" dirty="0"/>
              <a:t>(</a:t>
            </a:r>
            <a:r>
              <a:rPr lang="it-IT" sz="1400" u="sng" dirty="0"/>
              <a:t>meno di 10 dipendenti</a:t>
            </a:r>
            <a:r>
              <a:rPr lang="it-IT" sz="1400" dirty="0"/>
              <a:t>), il 14% per una </a:t>
            </a:r>
            <a:r>
              <a:rPr lang="it-IT" sz="1400" b="1" dirty="0"/>
              <a:t>grande impresa </a:t>
            </a:r>
            <a:r>
              <a:rPr lang="it-IT" sz="1400" dirty="0"/>
              <a:t>(</a:t>
            </a:r>
            <a:r>
              <a:rPr lang="it-IT" sz="1400" u="sng" dirty="0"/>
              <a:t>più di 250 dipendenti</a:t>
            </a:r>
            <a:r>
              <a:rPr lang="it-IT" sz="1400" dirty="0"/>
              <a:t>) e il restante 10% per una </a:t>
            </a:r>
            <a:r>
              <a:rPr lang="it-IT" sz="1400" b="1" dirty="0"/>
              <a:t>media impresa </a:t>
            </a:r>
            <a:r>
              <a:rPr lang="it-IT" sz="1400" dirty="0"/>
              <a:t>(</a:t>
            </a:r>
            <a:r>
              <a:rPr lang="it-IT" sz="1400" u="sng" dirty="0"/>
              <a:t>51-250 dipendenti</a:t>
            </a:r>
            <a:r>
              <a:rPr lang="it-IT" sz="1400" dirty="0"/>
              <a:t>). </a:t>
            </a:r>
          </a:p>
          <a:p>
            <a:pPr>
              <a:lnSpc>
                <a:spcPct val="100000"/>
              </a:lnSpc>
              <a:spcBef>
                <a:spcPct val="0"/>
              </a:spcBef>
            </a:pPr>
            <a:endParaRPr lang="it-IT" sz="1400" dirty="0" smtClean="0"/>
          </a:p>
          <a:p>
            <a:pPr>
              <a:lnSpc>
                <a:spcPct val="100000"/>
              </a:lnSpc>
              <a:spcBef>
                <a:spcPct val="0"/>
              </a:spcBef>
            </a:pPr>
            <a:r>
              <a:rPr lang="it-IT" sz="1400" dirty="0" smtClean="0"/>
              <a:t>Il 66% del campione intervistato è costituito da aziende con </a:t>
            </a:r>
            <a:r>
              <a:rPr lang="it-IT" sz="1400" b="1" dirty="0" smtClean="0"/>
              <a:t>sede a Roma </a:t>
            </a:r>
            <a:r>
              <a:rPr lang="it-IT" sz="1400" dirty="0" smtClean="0"/>
              <a:t>(64% </a:t>
            </a:r>
            <a:r>
              <a:rPr lang="it-IT" sz="1400" dirty="0"/>
              <a:t>n</a:t>
            </a:r>
            <a:r>
              <a:rPr lang="it-IT" sz="1400" dirty="0" smtClean="0"/>
              <a:t>ell’indagine precedente</a:t>
            </a:r>
            <a:r>
              <a:rPr lang="it-IT" sz="1400" dirty="0"/>
              <a:t>), il </a:t>
            </a:r>
            <a:r>
              <a:rPr lang="it-IT" sz="1400" dirty="0" smtClean="0"/>
              <a:t>34% </a:t>
            </a:r>
            <a:r>
              <a:rPr lang="it-IT" sz="1400" dirty="0"/>
              <a:t>giunge da </a:t>
            </a:r>
            <a:r>
              <a:rPr lang="it-IT" sz="1400" b="1" dirty="0"/>
              <a:t>altre province italiane </a:t>
            </a:r>
            <a:r>
              <a:rPr lang="it-IT" sz="1400" dirty="0" smtClean="0"/>
              <a:t>(36% lo scorso anno), mentre non ci sono società straniere. Anche quest’anno è </a:t>
            </a:r>
            <a:r>
              <a:rPr lang="it-IT" sz="1400" b="1" dirty="0" smtClean="0"/>
              <a:t>Milano</a:t>
            </a:r>
            <a:r>
              <a:rPr lang="it-IT" sz="1400" dirty="0" smtClean="0"/>
              <a:t> la provincia italiana che prevale col 24% sul totale (26% nell’indagine precedente), ma si rimanda al grafico sottostante a destra per ulteriori dettagli sulla provenienza.</a:t>
            </a:r>
            <a:endParaRPr lang="it-IT" sz="1400" dirty="0"/>
          </a:p>
        </p:txBody>
      </p:sp>
      <p:graphicFrame>
        <p:nvGraphicFramePr>
          <p:cNvPr id="8" name="Chart 16"/>
          <p:cNvGraphicFramePr>
            <a:graphicFrameLocks/>
          </p:cNvGraphicFramePr>
          <p:nvPr>
            <p:extLst>
              <p:ext uri="{D42A27DB-BD31-4B8C-83A1-F6EECF244321}">
                <p14:modId xmlns:p14="http://schemas.microsoft.com/office/powerpoint/2010/main" val="1180028967"/>
              </p:ext>
            </p:extLst>
          </p:nvPr>
        </p:nvGraphicFramePr>
        <p:xfrm>
          <a:off x="466726" y="3495676"/>
          <a:ext cx="3448049" cy="3043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1"/>
          <p:cNvGraphicFramePr>
            <a:graphicFrameLocks/>
          </p:cNvGraphicFramePr>
          <p:nvPr>
            <p:extLst>
              <p:ext uri="{D42A27DB-BD31-4B8C-83A1-F6EECF244321}">
                <p14:modId xmlns:p14="http://schemas.microsoft.com/office/powerpoint/2010/main" val="2553471726"/>
              </p:ext>
            </p:extLst>
          </p:nvPr>
        </p:nvGraphicFramePr>
        <p:xfrm>
          <a:off x="4048125" y="3495675"/>
          <a:ext cx="4581525" cy="3124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25818A74-0977-4733-AAB4-4AC46DFFB8C6}" type="slidenum">
              <a:rPr lang="it-IT" smtClean="0"/>
              <a:pPr>
                <a:defRPr/>
              </a:pPr>
              <a:t>15</a:t>
            </a:fld>
            <a:endParaRPr lang="it-IT"/>
          </a:p>
        </p:txBody>
      </p:sp>
      <p:sp>
        <p:nvSpPr>
          <p:cNvPr id="7" name="Text Box 6"/>
          <p:cNvSpPr txBox="1">
            <a:spLocks noChangeArrowheads="1"/>
          </p:cNvSpPr>
          <p:nvPr/>
        </p:nvSpPr>
        <p:spPr bwMode="auto">
          <a:xfrm>
            <a:off x="742951" y="800092"/>
            <a:ext cx="7677149" cy="2548390"/>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smtClean="0"/>
              <a:t>Analisi univariate per museo</a:t>
            </a:r>
          </a:p>
          <a:p>
            <a:pPr algn="l">
              <a:lnSpc>
                <a:spcPct val="100000"/>
              </a:lnSpc>
              <a:spcBef>
                <a:spcPct val="20000"/>
              </a:spcBef>
            </a:pPr>
            <a:endParaRPr lang="it-IT" sz="1000" dirty="0"/>
          </a:p>
          <a:p>
            <a:pPr>
              <a:lnSpc>
                <a:spcPct val="100000"/>
              </a:lnSpc>
              <a:spcBef>
                <a:spcPct val="20000"/>
              </a:spcBef>
            </a:pPr>
            <a:r>
              <a:rPr lang="it-IT" sz="1400" dirty="0" smtClean="0"/>
              <a:t>Si</a:t>
            </a:r>
            <a:r>
              <a:rPr lang="it-IT" sz="1000" dirty="0" smtClean="0"/>
              <a:t> </a:t>
            </a:r>
            <a:r>
              <a:rPr lang="it-IT" sz="1400" dirty="0" smtClean="0">
                <a:ea typeface="Arial Unicode MS" pitchFamily="34" charset="-128"/>
                <a:cs typeface="Arial Unicode MS" pitchFamily="34" charset="-128"/>
              </a:rPr>
              <a:t>rileva un livello medio di soddisfazione tendenzialmente più alto sugli eventi organizzati presso la </a:t>
            </a:r>
            <a:r>
              <a:rPr lang="it-IT" sz="1400" i="1" dirty="0" smtClean="0">
                <a:ea typeface="Arial Unicode MS" pitchFamily="34" charset="-128"/>
                <a:cs typeface="Arial Unicode MS" pitchFamily="34" charset="-128"/>
              </a:rPr>
              <a:t>Centrale Montemartini </a:t>
            </a:r>
            <a:r>
              <a:rPr lang="it-IT" sz="1400" dirty="0" smtClean="0">
                <a:ea typeface="Arial Unicode MS" pitchFamily="34" charset="-128"/>
                <a:cs typeface="Arial Unicode MS" pitchFamily="34" charset="-128"/>
              </a:rPr>
              <a:t>e il </a:t>
            </a:r>
            <a:r>
              <a:rPr lang="it-IT" sz="1400" i="1" dirty="0" smtClean="0">
                <a:ea typeface="Arial Unicode MS" pitchFamily="34" charset="-128"/>
                <a:cs typeface="Arial Unicode MS" pitchFamily="34" charset="-128"/>
              </a:rPr>
              <a:t>Museo di Roma</a:t>
            </a:r>
            <a:r>
              <a:rPr lang="it-IT" sz="1400" dirty="0" smtClean="0"/>
              <a:t>, anche se la soddisfazione degli ospiti e il giudizio generale risultano molto soddisfacenti per i clienti dei </a:t>
            </a:r>
            <a:r>
              <a:rPr lang="it-IT" sz="1400" i="1" dirty="0" smtClean="0"/>
              <a:t>Musei Capitolini</a:t>
            </a:r>
            <a:r>
              <a:rPr lang="it-IT" sz="1400" dirty="0"/>
              <a:t> (</a:t>
            </a:r>
            <a:r>
              <a:rPr lang="it-IT" sz="1400" dirty="0" smtClean="0"/>
              <a:t>nella comparazione dei dati va considerato il campione intervistato nei vari musei).</a:t>
            </a:r>
          </a:p>
          <a:p>
            <a:pPr>
              <a:lnSpc>
                <a:spcPct val="100000"/>
              </a:lnSpc>
              <a:spcBef>
                <a:spcPct val="20000"/>
              </a:spcBef>
            </a:pPr>
            <a:r>
              <a:rPr lang="it-IT" sz="1400" dirty="0" smtClean="0"/>
              <a:t>Risulta significativo che nel complesso, ad aver organizzato degli eventi presso il </a:t>
            </a:r>
            <a:r>
              <a:rPr lang="it-IT" sz="1400" i="1" dirty="0" smtClean="0"/>
              <a:t>Museo dell’Ara Pacis</a:t>
            </a:r>
            <a:r>
              <a:rPr lang="it-IT" sz="1400" dirty="0" smtClean="0"/>
              <a:t> e i </a:t>
            </a:r>
            <a:r>
              <a:rPr lang="it-IT" sz="1400" i="1" dirty="0" smtClean="0"/>
              <a:t>Musei Capitolini </a:t>
            </a:r>
            <a:r>
              <a:rPr lang="it-IT" sz="1400" dirty="0" smtClean="0"/>
              <a:t>siano state soprattutto le imprese private, che hanno dichiarato di avere un giudizio uguale alle proprie attese. Invece la </a:t>
            </a:r>
            <a:r>
              <a:rPr lang="it-IT" sz="1400" i="1" dirty="0" smtClean="0"/>
              <a:t>Centrale Montemartini </a:t>
            </a:r>
            <a:r>
              <a:rPr lang="it-IT" sz="1400" dirty="0" smtClean="0"/>
              <a:t>e il </a:t>
            </a:r>
            <a:r>
              <a:rPr lang="it-IT" sz="1400" i="1" dirty="0" smtClean="0"/>
              <a:t>Museo di Roma </a:t>
            </a:r>
            <a:r>
              <a:rPr lang="it-IT" sz="1400" dirty="0" smtClean="0"/>
              <a:t>sono stati scelti anche da alcune aziende pubbliche, il cui giudizio è stato superiore alle aspettative. </a:t>
            </a:r>
          </a:p>
        </p:txBody>
      </p:sp>
      <p:graphicFrame>
        <p:nvGraphicFramePr>
          <p:cNvPr id="6" name="Tabella 5"/>
          <p:cNvGraphicFramePr>
            <a:graphicFrameLocks noGrp="1"/>
          </p:cNvGraphicFramePr>
          <p:nvPr>
            <p:extLst>
              <p:ext uri="{D42A27DB-BD31-4B8C-83A1-F6EECF244321}">
                <p14:modId xmlns:p14="http://schemas.microsoft.com/office/powerpoint/2010/main" val="1986221430"/>
              </p:ext>
            </p:extLst>
          </p:nvPr>
        </p:nvGraphicFramePr>
        <p:xfrm>
          <a:off x="857251" y="3348480"/>
          <a:ext cx="7486650" cy="2771309"/>
        </p:xfrm>
        <a:graphic>
          <a:graphicData uri="http://schemas.openxmlformats.org/drawingml/2006/table">
            <a:tbl>
              <a:tblPr/>
              <a:tblGrid>
                <a:gridCol w="2357729"/>
                <a:gridCol w="1063192"/>
                <a:gridCol w="935216"/>
                <a:gridCol w="793514"/>
                <a:gridCol w="801275"/>
                <a:gridCol w="797395"/>
                <a:gridCol w="738329"/>
              </a:tblGrid>
              <a:tr h="479091">
                <a:tc>
                  <a:txBody>
                    <a:bodyPr/>
                    <a:lstStyle/>
                    <a:p>
                      <a:pPr algn="ctr" fontAlgn="b"/>
                      <a:r>
                        <a:rPr lang="it-IT" sz="1000" b="1" i="0" u="none" strike="noStrike" dirty="0" smtClean="0">
                          <a:solidFill>
                            <a:schemeClr val="bg1"/>
                          </a:solidFill>
                          <a:effectLst/>
                          <a:latin typeface="Arial"/>
                        </a:rPr>
                        <a:t>Indagine customer satisfaction </a:t>
                      </a:r>
                    </a:p>
                    <a:p>
                      <a:pPr algn="ctr" fontAlgn="b"/>
                      <a:r>
                        <a:rPr lang="it-IT" sz="1000" b="1" i="0" u="none" strike="noStrike" dirty="0" smtClean="0">
                          <a:solidFill>
                            <a:schemeClr val="bg1"/>
                          </a:solidFill>
                          <a:effectLst/>
                          <a:latin typeface="Arial"/>
                        </a:rPr>
                        <a:t>Eventi</a:t>
                      </a:r>
                      <a:r>
                        <a:rPr lang="it-IT" sz="1000" b="1" i="0" u="none" strike="noStrike" baseline="0" dirty="0" smtClean="0">
                          <a:solidFill>
                            <a:schemeClr val="bg1"/>
                          </a:solidFill>
                          <a:effectLst/>
                          <a:latin typeface="Arial"/>
                        </a:rPr>
                        <a:t> corporate </a:t>
                      </a:r>
                      <a:r>
                        <a:rPr lang="it-IT" sz="1000" b="1" i="0" u="none" strike="noStrike" dirty="0" smtClean="0">
                          <a:solidFill>
                            <a:schemeClr val="bg1"/>
                          </a:solidFill>
                          <a:effectLst/>
                          <a:latin typeface="Arial"/>
                        </a:rPr>
                        <a:t>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Museo dell'Ara </a:t>
                      </a:r>
                      <a:r>
                        <a:rPr lang="it-IT" sz="1000" b="1" i="0" u="none" strike="noStrike" dirty="0" err="1">
                          <a:solidFill>
                            <a:schemeClr val="bg1"/>
                          </a:solidFill>
                          <a:effectLst/>
                          <a:latin typeface="Arial"/>
                        </a:rPr>
                        <a:t>Pacis</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Centrale </a:t>
                      </a:r>
                      <a:r>
                        <a:rPr lang="it-IT" sz="1000" b="1" i="0" u="none" strike="noStrike" dirty="0" err="1">
                          <a:solidFill>
                            <a:schemeClr val="bg1"/>
                          </a:solidFill>
                          <a:effectLst/>
                          <a:latin typeface="Arial"/>
                        </a:rPr>
                        <a:t>Montemartini</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Musei Capitolini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Museo di </a:t>
                      </a:r>
                      <a:endParaRPr lang="it-IT" sz="1000" b="1" i="0" u="none" strike="noStrike" dirty="0" smtClean="0">
                        <a:solidFill>
                          <a:schemeClr val="bg1"/>
                        </a:solidFill>
                        <a:effectLst/>
                        <a:latin typeface="Arial"/>
                      </a:endParaRPr>
                    </a:p>
                    <a:p>
                      <a:pPr algn="ctr" fontAlgn="ctr"/>
                      <a:r>
                        <a:rPr lang="it-IT" sz="1000" b="1" i="0" u="none" strike="noStrike" dirty="0" smtClean="0">
                          <a:solidFill>
                            <a:schemeClr val="bg1"/>
                          </a:solidFill>
                          <a:effectLst/>
                          <a:latin typeface="Arial"/>
                        </a:rPr>
                        <a:t>Roma</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Mercati di </a:t>
                      </a:r>
                      <a:r>
                        <a:rPr lang="it-IT" sz="1000" b="1" i="0" u="none" strike="noStrike" dirty="0" smtClean="0">
                          <a:solidFill>
                            <a:schemeClr val="bg1"/>
                          </a:solidFill>
                          <a:effectLst/>
                          <a:latin typeface="Arial"/>
                        </a:rPr>
                        <a:t>Traiano*</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Casino </a:t>
                      </a:r>
                      <a:r>
                        <a:rPr lang="it-IT" sz="1000" b="1" i="0" u="none" strike="noStrike" dirty="0" smtClean="0">
                          <a:solidFill>
                            <a:schemeClr val="bg1"/>
                          </a:solidFill>
                          <a:effectLst/>
                          <a:latin typeface="Arial"/>
                        </a:rPr>
                        <a:t>Nobile*</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r>
              <a:tr h="254309">
                <a:tc>
                  <a:txBody>
                    <a:bodyPr/>
                    <a:lstStyle/>
                    <a:p>
                      <a:pPr algn="l" fontAlgn="ctr"/>
                      <a:r>
                        <a:rPr lang="it-IT" sz="1000" b="1" i="0" u="none" strike="noStrike" dirty="0">
                          <a:solidFill>
                            <a:schemeClr val="bg1"/>
                          </a:solidFill>
                          <a:effectLst/>
                          <a:latin typeface="Arial"/>
                        </a:rPr>
                        <a:t>Staff organizzativo - Disponibilità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5363"/>
                    </a:solidFill>
                  </a:tcPr>
                </a:tc>
                <a:tc>
                  <a:txBody>
                    <a:bodyPr/>
                    <a:lstStyle/>
                    <a:p>
                      <a:pPr algn="ctr" fontAlgn="ctr"/>
                      <a:r>
                        <a:rPr lang="it-IT" sz="1000" b="0" i="0" u="none" strike="noStrike" dirty="0">
                          <a:solidFill>
                            <a:srgbClr val="000000"/>
                          </a:solidFill>
                          <a:effectLst/>
                          <a:latin typeface="Arial"/>
                        </a:rPr>
                        <a:t>2,76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560">
                <a:tc>
                  <a:txBody>
                    <a:bodyPr/>
                    <a:lstStyle/>
                    <a:p>
                      <a:pPr algn="l" fontAlgn="ctr"/>
                      <a:r>
                        <a:rPr lang="it-IT" sz="1000" b="1" i="0" u="none" strike="noStrike" dirty="0">
                          <a:solidFill>
                            <a:schemeClr val="bg1"/>
                          </a:solidFill>
                          <a:effectLst/>
                          <a:latin typeface="Arial"/>
                        </a:rPr>
                        <a:t>Staff organizzativo - Problem solving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5363"/>
                    </a:solidFill>
                  </a:tcPr>
                </a:tc>
                <a:tc>
                  <a:txBody>
                    <a:bodyPr/>
                    <a:lstStyle/>
                    <a:p>
                      <a:pPr algn="ctr" fontAlgn="ctr"/>
                      <a:r>
                        <a:rPr lang="it-IT" sz="1000" b="0" i="0" u="none" strike="noStrike" dirty="0">
                          <a:solidFill>
                            <a:srgbClr val="000000"/>
                          </a:solidFill>
                          <a:effectLst/>
                          <a:latin typeface="Arial"/>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498">
                <a:tc>
                  <a:txBody>
                    <a:bodyPr/>
                    <a:lstStyle/>
                    <a:p>
                      <a:pPr algn="l" fontAlgn="ctr"/>
                      <a:r>
                        <a:rPr lang="it-IT" sz="1000" b="1" i="0" u="none" strike="noStrike" dirty="0">
                          <a:solidFill>
                            <a:schemeClr val="bg1"/>
                          </a:solidFill>
                          <a:effectLst/>
                          <a:latin typeface="Arial"/>
                        </a:rPr>
                        <a:t>Qualità supporti audiovisivi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5363"/>
                    </a:solidFill>
                  </a:tcPr>
                </a:tc>
                <a:tc>
                  <a:txBody>
                    <a:bodyPr/>
                    <a:lstStyle/>
                    <a:p>
                      <a:pPr algn="ctr" fontAlgn="ctr"/>
                      <a:r>
                        <a:rPr lang="it-IT" sz="1000" b="0" i="0" u="none" strike="noStrike" dirty="0">
                          <a:solidFill>
                            <a:srgbClr val="000000"/>
                          </a:solidFill>
                          <a:effectLst/>
                          <a:latin typeface="Arial"/>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err="1" smtClean="0">
                          <a:solidFill>
                            <a:srgbClr val="000000"/>
                          </a:solidFill>
                          <a:effectLst/>
                          <a:latin typeface="Arial"/>
                        </a:rPr>
                        <a:t>n.u</a:t>
                      </a:r>
                      <a:r>
                        <a:rPr lang="it-IT" sz="1000" b="0" i="0" u="none" strike="noStrike" dirty="0" smtClean="0">
                          <a:solidFill>
                            <a:srgbClr val="000000"/>
                          </a:solidFill>
                          <a:effectLst/>
                          <a:latin typeface="Arial"/>
                        </a:rPr>
                        <a:t>.**</a:t>
                      </a:r>
                      <a:endParaRPr lang="it-IT" sz="1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err="1" smtClean="0">
                          <a:solidFill>
                            <a:srgbClr val="000000"/>
                          </a:solidFill>
                          <a:effectLst/>
                          <a:latin typeface="Arial"/>
                        </a:rPr>
                        <a:t>n.u</a:t>
                      </a:r>
                      <a:r>
                        <a:rPr lang="it-IT" sz="1000" b="0" i="0" u="none" strike="noStrike" dirty="0" smtClean="0">
                          <a:solidFill>
                            <a:srgbClr val="000000"/>
                          </a:solidFill>
                          <a:effectLst/>
                          <a:latin typeface="Arial"/>
                        </a:rPr>
                        <a:t>.**</a:t>
                      </a:r>
                      <a:endParaRPr lang="it-IT" sz="1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err="1" smtClean="0">
                          <a:solidFill>
                            <a:srgbClr val="000000"/>
                          </a:solidFill>
                          <a:effectLst/>
                          <a:latin typeface="Arial"/>
                        </a:rPr>
                        <a:t>n.u</a:t>
                      </a:r>
                      <a:r>
                        <a:rPr lang="it-IT" sz="1000" b="0" i="0" u="none" strike="noStrike" dirty="0" smtClean="0">
                          <a:solidFill>
                            <a:srgbClr val="000000"/>
                          </a:solidFill>
                          <a:effectLst/>
                          <a:latin typeface="Arial"/>
                        </a:rPr>
                        <a:t>.**</a:t>
                      </a:r>
                      <a:endParaRPr lang="it-IT" sz="1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err="1" smtClean="0">
                          <a:solidFill>
                            <a:srgbClr val="000000"/>
                          </a:solidFill>
                          <a:effectLst/>
                          <a:latin typeface="Arial"/>
                        </a:rPr>
                        <a:t>n.u</a:t>
                      </a:r>
                      <a:r>
                        <a:rPr lang="it-IT" sz="1000" b="0" i="0" u="none" strike="noStrike" dirty="0" smtClean="0">
                          <a:solidFill>
                            <a:srgbClr val="000000"/>
                          </a:solidFill>
                          <a:effectLst/>
                          <a:latin typeface="Arial"/>
                        </a:rPr>
                        <a:t>.**</a:t>
                      </a:r>
                      <a:endParaRPr lang="it-IT" sz="10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498">
                <a:tc>
                  <a:txBody>
                    <a:bodyPr/>
                    <a:lstStyle/>
                    <a:p>
                      <a:pPr algn="l" fontAlgn="ctr"/>
                      <a:r>
                        <a:rPr lang="it-IT" sz="1000" b="1" i="0" u="none" strike="noStrike" dirty="0">
                          <a:solidFill>
                            <a:schemeClr val="bg1"/>
                          </a:solidFill>
                          <a:effectLst/>
                          <a:latin typeface="Arial"/>
                        </a:rPr>
                        <a:t>Visita didattica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5363"/>
                    </a:solidFill>
                  </a:tcPr>
                </a:tc>
                <a:tc>
                  <a:txBody>
                    <a:bodyPr/>
                    <a:lstStyle/>
                    <a:p>
                      <a:pPr algn="ctr" fontAlgn="ctr"/>
                      <a:r>
                        <a:rPr lang="it-IT" sz="1000" b="0" i="0" u="none" strike="noStrike" dirty="0">
                          <a:solidFill>
                            <a:srgbClr val="000000"/>
                          </a:solidFill>
                          <a:effectLst/>
                          <a:latin typeface="Arial"/>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498">
                <a:tc>
                  <a:txBody>
                    <a:bodyPr/>
                    <a:lstStyle/>
                    <a:p>
                      <a:pPr algn="l" fontAlgn="ctr"/>
                      <a:r>
                        <a:rPr lang="it-IT" sz="1000" b="1" i="0" u="none" strike="noStrike" dirty="0">
                          <a:solidFill>
                            <a:schemeClr val="bg1"/>
                          </a:solidFill>
                          <a:effectLst/>
                          <a:latin typeface="Arial"/>
                        </a:rPr>
                        <a:t>Catering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5363"/>
                    </a:solidFill>
                  </a:tcPr>
                </a:tc>
                <a:tc>
                  <a:txBody>
                    <a:bodyPr/>
                    <a:lstStyle/>
                    <a:p>
                      <a:pPr algn="ctr" fontAlgn="ctr"/>
                      <a:r>
                        <a:rPr lang="it-IT" sz="1000" b="0" i="0" u="none" strike="noStrike" dirty="0">
                          <a:solidFill>
                            <a:srgbClr val="000000"/>
                          </a:solidFill>
                          <a:effectLst/>
                          <a:latin typeface="Arial"/>
                        </a:rPr>
                        <a:t>2,96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498">
                <a:tc>
                  <a:txBody>
                    <a:bodyPr/>
                    <a:lstStyle/>
                    <a:p>
                      <a:pPr algn="l" fontAlgn="ctr"/>
                      <a:r>
                        <a:rPr lang="it-IT" sz="1000" b="1" i="0" u="none" strike="noStrike" dirty="0">
                          <a:solidFill>
                            <a:schemeClr val="bg1"/>
                          </a:solidFill>
                          <a:effectLst/>
                          <a:latin typeface="Arial"/>
                        </a:rPr>
                        <a:t>Pulizia degli spazi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5363"/>
                    </a:solidFill>
                  </a:tcPr>
                </a:tc>
                <a:tc>
                  <a:txBody>
                    <a:bodyPr/>
                    <a:lstStyle/>
                    <a:p>
                      <a:pPr algn="ctr" fontAlgn="ctr"/>
                      <a:r>
                        <a:rPr lang="it-IT" sz="1000" b="0" i="0" u="none" strike="noStrike" dirty="0">
                          <a:solidFill>
                            <a:srgbClr val="000000"/>
                          </a:solidFill>
                          <a:effectLst/>
                          <a:latin typeface="Arial"/>
                        </a:rPr>
                        <a:t>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498">
                <a:tc>
                  <a:txBody>
                    <a:bodyPr/>
                    <a:lstStyle/>
                    <a:p>
                      <a:pPr algn="l" fontAlgn="ctr"/>
                      <a:r>
                        <a:rPr lang="it-IT" sz="1000" b="1" i="0" u="none" strike="noStrike" dirty="0">
                          <a:solidFill>
                            <a:schemeClr val="bg1"/>
                          </a:solidFill>
                          <a:effectLst/>
                          <a:latin typeface="Arial"/>
                        </a:rPr>
                        <a:t>Soddisfazione ospiti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25363"/>
                    </a:solidFill>
                  </a:tcPr>
                </a:tc>
                <a:tc>
                  <a:txBody>
                    <a:bodyPr/>
                    <a:lstStyle/>
                    <a:p>
                      <a:pPr algn="ctr" fontAlgn="ctr"/>
                      <a:r>
                        <a:rPr lang="it-IT" sz="1000" b="0" i="0" u="none" strike="noStrike" dirty="0">
                          <a:solidFill>
                            <a:srgbClr val="000000"/>
                          </a:solidFill>
                          <a:effectLst/>
                          <a:latin typeface="Arial"/>
                        </a:rPr>
                        <a:t>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073">
                <a:tc>
                  <a:txBody>
                    <a:bodyPr/>
                    <a:lstStyle/>
                    <a:p>
                      <a:pPr algn="l" fontAlgn="ctr"/>
                      <a:r>
                        <a:rPr lang="it-IT" sz="1000" b="1" i="0" u="none" strike="noStrike" dirty="0">
                          <a:solidFill>
                            <a:schemeClr val="bg1"/>
                          </a:solidFill>
                          <a:effectLst/>
                          <a:latin typeface="Arial"/>
                        </a:rPr>
                        <a:t>Giudizio </a:t>
                      </a:r>
                      <a:r>
                        <a:rPr lang="it-IT" sz="1000" b="1" i="0" u="none" strike="noStrike" dirty="0" smtClean="0">
                          <a:solidFill>
                            <a:schemeClr val="bg1"/>
                          </a:solidFill>
                          <a:effectLst/>
                          <a:latin typeface="Arial"/>
                        </a:rPr>
                        <a:t>complessivo (media)</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2,88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2,86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a:solidFill>
                            <a:schemeClr val="bg1"/>
                          </a:solidFill>
                          <a:effectLst/>
                          <a:latin typeface="Arial"/>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r>
              <a:tr h="225786">
                <a:tc>
                  <a:txBody>
                    <a:bodyPr/>
                    <a:lstStyle/>
                    <a:p>
                      <a:pPr algn="l" fontAlgn="ctr"/>
                      <a:r>
                        <a:rPr lang="it-IT" sz="1000" b="1" i="0" u="none" strike="noStrike" dirty="0" smtClean="0">
                          <a:solidFill>
                            <a:schemeClr val="bg1"/>
                          </a:solidFill>
                          <a:effectLst/>
                          <a:latin typeface="Arial"/>
                        </a:rPr>
                        <a:t>Totale eventi</a:t>
                      </a:r>
                      <a:r>
                        <a:rPr lang="it-IT" sz="1000" b="1" i="0" u="none" strike="noStrike" baseline="0" dirty="0" smtClean="0">
                          <a:solidFill>
                            <a:schemeClr val="bg1"/>
                          </a:solidFill>
                          <a:effectLst/>
                          <a:latin typeface="Arial"/>
                        </a:rPr>
                        <a:t> (n.)</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smtClean="0">
                          <a:solidFill>
                            <a:schemeClr val="bg1"/>
                          </a:solidFill>
                          <a:effectLst/>
                          <a:latin typeface="Arial"/>
                        </a:rPr>
                        <a:t>33</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smtClean="0">
                          <a:solidFill>
                            <a:schemeClr val="bg1"/>
                          </a:solidFill>
                          <a:effectLst/>
                          <a:latin typeface="Arial"/>
                        </a:rPr>
                        <a:t>7</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smtClean="0">
                          <a:solidFill>
                            <a:schemeClr val="bg1"/>
                          </a:solidFill>
                          <a:effectLst/>
                          <a:latin typeface="Arial"/>
                        </a:rPr>
                        <a:t>5</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smtClean="0">
                          <a:solidFill>
                            <a:schemeClr val="bg1"/>
                          </a:solidFill>
                          <a:effectLst/>
                          <a:latin typeface="Arial"/>
                        </a:rPr>
                        <a:t>3</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smtClean="0">
                          <a:solidFill>
                            <a:schemeClr val="bg1"/>
                          </a:solidFill>
                          <a:effectLst/>
                          <a:latin typeface="Arial"/>
                        </a:rPr>
                        <a:t>1</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fontAlgn="ctr"/>
                      <a:r>
                        <a:rPr lang="it-IT" sz="1000" b="1" i="0" u="none" strike="noStrike" dirty="0" smtClean="0">
                          <a:solidFill>
                            <a:schemeClr val="bg1"/>
                          </a:solidFill>
                          <a:effectLst/>
                          <a:latin typeface="Arial"/>
                        </a:rPr>
                        <a:t>1</a:t>
                      </a:r>
                      <a:endParaRPr lang="it-IT" sz="1000" b="1" i="0" u="none" strike="noStrike" dirty="0">
                        <a:solidFill>
                          <a:schemeClr val="bg1"/>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r>
            </a:tbl>
          </a:graphicData>
        </a:graphic>
      </p:graphicFrame>
      <p:sp>
        <p:nvSpPr>
          <p:cNvPr id="8" name="CasellaDiTesto 7"/>
          <p:cNvSpPr txBox="1">
            <a:spLocks noChangeArrowheads="1"/>
          </p:cNvSpPr>
          <p:nvPr/>
        </p:nvSpPr>
        <p:spPr bwMode="auto">
          <a:xfrm>
            <a:off x="742952" y="6124425"/>
            <a:ext cx="7677148" cy="584775"/>
          </a:xfrm>
          <a:prstGeom prst="rect">
            <a:avLst/>
          </a:prstGeom>
          <a:noFill/>
          <a:ln w="9525">
            <a:noFill/>
            <a:miter lim="800000"/>
            <a:headEnd/>
            <a:tailEnd/>
          </a:ln>
        </p:spPr>
        <p:txBody>
          <a:bodyPr wrap="square">
            <a:spAutoFit/>
          </a:bodyPr>
          <a:lstStyle/>
          <a:p>
            <a:pPr>
              <a:lnSpc>
                <a:spcPct val="90000"/>
              </a:lnSpc>
            </a:pPr>
            <a:r>
              <a:rPr lang="it-IT" sz="1000" i="1" dirty="0" smtClean="0"/>
              <a:t>*Il campione di clienti intervistati è esiguo per alcuni musei (ad es. Mercati di Traiano e Casino Nobile), pertanto i giudizi medi sono da considerare indicativi, ma non attendibili a livello statistico.</a:t>
            </a:r>
          </a:p>
          <a:p>
            <a:pPr>
              <a:lnSpc>
                <a:spcPct val="90000"/>
              </a:lnSpc>
            </a:pPr>
            <a:r>
              <a:rPr lang="it-IT" sz="1000" i="1" dirty="0" smtClean="0"/>
              <a:t>**</a:t>
            </a:r>
            <a:r>
              <a:rPr lang="it-IT" sz="1000" i="1" dirty="0" err="1" smtClean="0"/>
              <a:t>n.u</a:t>
            </a:r>
            <a:r>
              <a:rPr lang="it-IT" sz="1000" i="1" dirty="0" smtClean="0"/>
              <a:t>.= servizio non utilizzato.</a:t>
            </a:r>
            <a:endParaRPr lang="it-IT" sz="1000" i="1" dirty="0"/>
          </a:p>
        </p:txBody>
      </p:sp>
    </p:spTree>
    <p:extLst>
      <p:ext uri="{BB962C8B-B14F-4D97-AF65-F5344CB8AC3E}">
        <p14:creationId xmlns:p14="http://schemas.microsoft.com/office/powerpoint/2010/main" val="1928524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A552FAA0-B221-49B3-88D3-062573F8C6C5}" type="slidenum">
              <a:rPr lang="it-IT" smtClean="0"/>
              <a:pPr>
                <a:defRPr/>
              </a:pPr>
              <a:t>16</a:t>
            </a:fld>
            <a:endParaRPr lang="it-IT"/>
          </a:p>
        </p:txBody>
      </p:sp>
      <p:sp>
        <p:nvSpPr>
          <p:cNvPr id="20483" name="Rettangolo 5"/>
          <p:cNvSpPr>
            <a:spLocks noChangeArrowheads="1"/>
          </p:cNvSpPr>
          <p:nvPr/>
        </p:nvSpPr>
        <p:spPr bwMode="auto">
          <a:xfrm>
            <a:off x="733423" y="852485"/>
            <a:ext cx="7620001" cy="658642"/>
          </a:xfrm>
          <a:prstGeom prst="rect">
            <a:avLst/>
          </a:prstGeom>
          <a:noFill/>
          <a:ln w="9525">
            <a:noFill/>
            <a:miter lim="800000"/>
            <a:headEnd/>
            <a:tailEnd/>
          </a:ln>
        </p:spPr>
        <p:txBody>
          <a:bodyPr wrap="square">
            <a:spAutoFit/>
          </a:bodyPr>
          <a:lstStyle/>
          <a:p>
            <a:r>
              <a:rPr lang="it-IT" sz="1600" b="1" dirty="0"/>
              <a:t>Correlazione 1/2</a:t>
            </a:r>
          </a:p>
          <a:p>
            <a:pPr>
              <a:lnSpc>
                <a:spcPct val="100000"/>
              </a:lnSpc>
              <a:spcBef>
                <a:spcPct val="0"/>
              </a:spcBef>
            </a:pPr>
            <a:endParaRPr lang="it-IT" sz="1000" dirty="0"/>
          </a:p>
          <a:p>
            <a:pPr>
              <a:lnSpc>
                <a:spcPct val="100000"/>
              </a:lnSpc>
              <a:spcBef>
                <a:spcPct val="0"/>
              </a:spcBef>
            </a:pPr>
            <a:r>
              <a:rPr lang="it-IT" sz="1400" dirty="0" smtClean="0"/>
              <a:t>Tutti i coefficienti risultati più significativi sono evidenziati col doppio asterisco.</a:t>
            </a:r>
          </a:p>
        </p:txBody>
      </p:sp>
      <p:sp>
        <p:nvSpPr>
          <p:cNvPr id="6" name="CasellaDiTesto 4"/>
          <p:cNvSpPr txBox="1">
            <a:spLocks noChangeArrowheads="1"/>
          </p:cNvSpPr>
          <p:nvPr/>
        </p:nvSpPr>
        <p:spPr bwMode="auto">
          <a:xfrm>
            <a:off x="752475" y="6019796"/>
            <a:ext cx="7600950" cy="584775"/>
          </a:xfrm>
          <a:prstGeom prst="rect">
            <a:avLst/>
          </a:prstGeom>
          <a:noFill/>
          <a:ln w="9525">
            <a:noFill/>
            <a:miter lim="800000"/>
            <a:headEnd/>
            <a:tailEnd/>
          </a:ln>
        </p:spPr>
        <p:txBody>
          <a:bodyPr wrap="square">
            <a:spAutoFit/>
          </a:bodyPr>
          <a:lstStyle/>
          <a:p>
            <a:pPr algn="just"/>
            <a:r>
              <a:rPr lang="it-IT" sz="1000" i="1" dirty="0" smtClean="0"/>
              <a:t>*** </a:t>
            </a:r>
            <a:r>
              <a:rPr lang="it-IT" sz="1000" i="1" dirty="0"/>
              <a:t>L’analisi della correlazione viene definita non direttamente nel questionario, ma in maniera indiretta mediante elaborazione statistica. Viene effettuata al fine di acquisire delle informazioni più analitiche sull’andamento delle distribuzioni di risposta e stabilisce l’incidenza dei singoli indicatori (il coefficiente è compreso tra un valore di “+1”= maggiore correlazione/incidenza positiva e “-1”= maggiore correlazione/incidenza negativa), ossia il peso di  ciascuna variabile </a:t>
            </a:r>
          </a:p>
        </p:txBody>
      </p:sp>
      <p:graphicFrame>
        <p:nvGraphicFramePr>
          <p:cNvPr id="9" name="Tabella 8"/>
          <p:cNvGraphicFramePr>
            <a:graphicFrameLocks noGrp="1"/>
          </p:cNvGraphicFramePr>
          <p:nvPr>
            <p:extLst>
              <p:ext uri="{D42A27DB-BD31-4B8C-83A1-F6EECF244321}">
                <p14:modId xmlns:p14="http://schemas.microsoft.com/office/powerpoint/2010/main" val="1270664674"/>
              </p:ext>
            </p:extLst>
          </p:nvPr>
        </p:nvGraphicFramePr>
        <p:xfrm>
          <a:off x="857248" y="1558748"/>
          <a:ext cx="7477126" cy="4356779"/>
        </p:xfrm>
        <a:graphic>
          <a:graphicData uri="http://schemas.openxmlformats.org/drawingml/2006/table">
            <a:tbl>
              <a:tblPr/>
              <a:tblGrid>
                <a:gridCol w="2333627"/>
                <a:gridCol w="695325"/>
                <a:gridCol w="628650"/>
                <a:gridCol w="647700"/>
                <a:gridCol w="647700"/>
                <a:gridCol w="566792"/>
                <a:gridCol w="652444"/>
                <a:gridCol w="652444"/>
                <a:gridCol w="652444"/>
              </a:tblGrid>
              <a:tr h="1451152">
                <a:tc>
                  <a:txBody>
                    <a:bodyPr/>
                    <a:lstStyle/>
                    <a:p>
                      <a:pPr algn="ctr" fontAlgn="ctr"/>
                      <a:r>
                        <a:rPr lang="it-IT" sz="1100" b="1" i="1" u="none" strike="noStrike" dirty="0" smtClean="0">
                          <a:solidFill>
                            <a:srgbClr val="000000"/>
                          </a:solidFill>
                          <a:latin typeface="Arial" pitchFamily="34" charset="0"/>
                          <a:cs typeface="Arial" pitchFamily="34" charset="0"/>
                        </a:rPr>
                        <a:t>Eventi corporate</a:t>
                      </a:r>
                    </a:p>
                    <a:p>
                      <a:pPr algn="ctr" fontAlgn="ctr"/>
                      <a:r>
                        <a:rPr lang="it-IT" sz="1100" b="1" i="0" u="none" strike="noStrike" dirty="0" smtClean="0">
                          <a:solidFill>
                            <a:srgbClr val="000000"/>
                          </a:solidFill>
                          <a:latin typeface="Arial" pitchFamily="34" charset="0"/>
                          <a:cs typeface="Arial" pitchFamily="34" charset="0"/>
                        </a:rPr>
                        <a:t>2019***</a:t>
                      </a:r>
                      <a:endParaRPr lang="it-IT" sz="11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Staff organizzativo - Disponibilità</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Staff organizzativo - Problem solving</a:t>
                      </a:r>
                    </a:p>
                  </a:txBody>
                  <a:tcPr marL="9525" marR="9525" marT="9525"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Qualità supporti audiovisivi</a:t>
                      </a:r>
                    </a:p>
                  </a:txBody>
                  <a:tcPr marL="9525" marR="9525" marT="9525" marB="0" vert="vert27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Visita didattica</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Catering</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Pulizia degli spazi</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Soddisfazione ospiti</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Giudizio complessivo</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460">
                <a:tc>
                  <a:txBody>
                    <a:bodyPr/>
                    <a:lstStyle/>
                    <a:p>
                      <a:pPr algn="l" fontAlgn="t"/>
                      <a:r>
                        <a:rPr lang="it-IT" sz="1100" b="0" i="0" u="none" strike="noStrike">
                          <a:solidFill>
                            <a:srgbClr val="000000"/>
                          </a:solidFill>
                          <a:effectLst/>
                          <a:latin typeface="Arial"/>
                        </a:rPr>
                        <a:t>Staff organizzativo - Disponibilità</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,864</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,501</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,333</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,500</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60">
                <a:tc>
                  <a:txBody>
                    <a:bodyPr/>
                    <a:lstStyle/>
                    <a:p>
                      <a:pPr algn="l" fontAlgn="t"/>
                      <a:r>
                        <a:rPr lang="it-IT" sz="1100" b="0" i="0" u="none" strike="noStrike" dirty="0">
                          <a:solidFill>
                            <a:srgbClr val="000000"/>
                          </a:solidFill>
                          <a:effectLst/>
                          <a:latin typeface="Arial"/>
                        </a:rPr>
                        <a:t>Staff organizzativo - Problem solving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,864</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,517</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,423</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,576</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407">
                <a:tc>
                  <a:txBody>
                    <a:bodyPr/>
                    <a:lstStyle/>
                    <a:p>
                      <a:pPr algn="l" fontAlgn="t"/>
                      <a:r>
                        <a:rPr lang="it-IT" sz="1100" b="0" i="0" u="none" strike="noStrike">
                          <a:solidFill>
                            <a:srgbClr val="000000"/>
                          </a:solidFill>
                          <a:effectLst/>
                          <a:latin typeface="Arial"/>
                        </a:rPr>
                        <a:t>Qualità supporti audiovisivi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0,055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rgbClr val="000000"/>
                          </a:solidFill>
                          <a:effectLst/>
                          <a:latin typeface="Arial"/>
                        </a:rPr>
                        <a:t>-</a:t>
                      </a:r>
                      <a:endParaRPr lang="it-IT" sz="11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rgbClr val="000000"/>
                          </a:solidFill>
                          <a:effectLst/>
                          <a:latin typeface="Arial"/>
                        </a:rPr>
                        <a:t>-</a:t>
                      </a:r>
                      <a:r>
                        <a:rPr lang="it-IT" sz="11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60">
                <a:tc>
                  <a:txBody>
                    <a:bodyPr/>
                    <a:lstStyle/>
                    <a:p>
                      <a:pPr algn="l" fontAlgn="t"/>
                      <a:r>
                        <a:rPr lang="it-IT" sz="1100" b="0" i="0" u="none" strike="noStrike">
                          <a:solidFill>
                            <a:srgbClr val="000000"/>
                          </a:solidFill>
                          <a:effectLst/>
                          <a:latin typeface="Arial"/>
                        </a:rPr>
                        <a:t>Visita didattica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rgbClr val="000000"/>
                          </a:solidFill>
                          <a:effectLst/>
                          <a:latin typeface="Arial"/>
                        </a:rPr>
                        <a:t>-</a:t>
                      </a:r>
                      <a:endParaRPr lang="it-IT" sz="11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60">
                <a:tc>
                  <a:txBody>
                    <a:bodyPr/>
                    <a:lstStyle/>
                    <a:p>
                      <a:pPr algn="l" fontAlgn="t"/>
                      <a:r>
                        <a:rPr lang="it-IT" sz="1100" b="0" i="0" u="none" strike="noStrike">
                          <a:solidFill>
                            <a:srgbClr val="000000"/>
                          </a:solidFill>
                          <a:effectLst/>
                          <a:latin typeface="Arial"/>
                        </a:rPr>
                        <a:t>Catering</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0,116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smtClean="0">
                          <a:solidFill>
                            <a:srgbClr val="000000"/>
                          </a:solidFill>
                          <a:effectLst/>
                          <a:latin typeface="Arial"/>
                        </a:rPr>
                        <a:t>-</a:t>
                      </a:r>
                      <a:endParaRPr lang="it-IT" sz="11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60">
                <a:tc>
                  <a:txBody>
                    <a:bodyPr/>
                    <a:lstStyle/>
                    <a:p>
                      <a:pPr algn="l" fontAlgn="t"/>
                      <a:r>
                        <a:rPr lang="it-IT" sz="1100" b="0" i="0" u="none" strike="noStrike">
                          <a:solidFill>
                            <a:srgbClr val="000000"/>
                          </a:solidFill>
                          <a:effectLst/>
                          <a:latin typeface="Arial"/>
                        </a:rPr>
                        <a:t>Pulizia degli spazi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,501</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,517</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,515</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,515</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60">
                <a:tc>
                  <a:txBody>
                    <a:bodyPr/>
                    <a:lstStyle/>
                    <a:p>
                      <a:pPr algn="l" fontAlgn="t"/>
                      <a:r>
                        <a:rPr lang="it-IT" sz="1100" b="0" i="0" u="none" strike="noStrike">
                          <a:solidFill>
                            <a:srgbClr val="000000"/>
                          </a:solidFill>
                          <a:effectLst/>
                          <a:latin typeface="Arial"/>
                        </a:rPr>
                        <a:t>Soddisfazione ospiti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,333</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,423</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,515</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,778</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460">
                <a:tc>
                  <a:txBody>
                    <a:bodyPr/>
                    <a:lstStyle/>
                    <a:p>
                      <a:pPr algn="l" fontAlgn="t"/>
                      <a:r>
                        <a:rPr lang="it-IT" sz="1100" b="0" i="0" u="none" strike="noStrike">
                          <a:solidFill>
                            <a:srgbClr val="000000"/>
                          </a:solidFill>
                          <a:effectLst/>
                          <a:latin typeface="Arial"/>
                        </a:rPr>
                        <a:t>Giudizio complessivo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,500</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,576</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,515</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,778</a:t>
                      </a:r>
                      <a:r>
                        <a:rPr lang="it-IT" sz="1100" b="0" i="0" u="none" strike="noStrike" baseline="30000">
                          <a:solidFill>
                            <a:srgbClr val="000000"/>
                          </a:solidFill>
                          <a:effectLst/>
                          <a:latin typeface="Arial"/>
                        </a:rPr>
                        <a:t>**</a:t>
                      </a:r>
                      <a:endParaRPr lang="it-IT" sz="1100" b="0"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egnaposto numero diapositiva 3"/>
          <p:cNvSpPr>
            <a:spLocks noGrp="1"/>
          </p:cNvSpPr>
          <p:nvPr>
            <p:ph type="sldNum" sz="quarter" idx="10"/>
          </p:nvPr>
        </p:nvSpPr>
        <p:spPr/>
        <p:txBody>
          <a:bodyPr/>
          <a:lstStyle/>
          <a:p>
            <a:pPr>
              <a:defRPr/>
            </a:pPr>
            <a:fld id="{9EE40A4A-4D3B-4CF6-B1E1-4877D6F232FE}" type="slidenum">
              <a:rPr lang="it-IT"/>
              <a:pPr>
                <a:defRPr/>
              </a:pPr>
              <a:t>17</a:t>
            </a:fld>
            <a:endParaRPr lang="it-IT"/>
          </a:p>
        </p:txBody>
      </p:sp>
      <p:sp>
        <p:nvSpPr>
          <p:cNvPr id="21507" name="Rectangle 3"/>
          <p:cNvSpPr>
            <a:spLocks noGrp="1" noChangeArrowheads="1"/>
          </p:cNvSpPr>
          <p:nvPr>
            <p:ph type="body" idx="1"/>
          </p:nvPr>
        </p:nvSpPr>
        <p:spPr bwMode="auto">
          <a:xfrm>
            <a:off x="735011" y="857250"/>
            <a:ext cx="4170363" cy="546735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r>
              <a:rPr lang="it-IT" sz="1600" b="1" dirty="0" smtClean="0">
                <a:latin typeface="Arial" pitchFamily="34" charset="0"/>
              </a:rPr>
              <a:t>Correlazione 2/</a:t>
            </a:r>
            <a:r>
              <a:rPr lang="it-IT" sz="1600" b="1" dirty="0" err="1" smtClean="0">
                <a:latin typeface="Arial" pitchFamily="34" charset="0"/>
              </a:rPr>
              <a:t>2</a:t>
            </a:r>
            <a:endParaRPr lang="it-IT" sz="1600" b="1" dirty="0" smtClean="0">
              <a:latin typeface="Arial" pitchFamily="34" charset="0"/>
            </a:endParaRPr>
          </a:p>
          <a:p>
            <a:pPr marL="0" indent="0" eaLnBrk="1" hangingPunct="1">
              <a:spcBef>
                <a:spcPct val="0"/>
              </a:spcBef>
              <a:buFontTx/>
              <a:buNone/>
            </a:pPr>
            <a:endParaRPr lang="it-IT" sz="1000" dirty="0" smtClean="0">
              <a:latin typeface="Arial" pitchFamily="34" charset="0"/>
            </a:endParaRPr>
          </a:p>
          <a:p>
            <a:pPr marL="0" indent="0" algn="just" eaLnBrk="1" hangingPunct="1">
              <a:spcBef>
                <a:spcPct val="0"/>
              </a:spcBef>
              <a:buFontTx/>
              <a:buNone/>
            </a:pPr>
            <a:r>
              <a:rPr lang="it-IT" sz="1400" dirty="0" smtClean="0">
                <a:latin typeface="Arial" pitchFamily="34" charset="0"/>
              </a:rPr>
              <a:t>Per una visione più immediata e diretta è stata estrapolata dalla tabella della pagina precedente, la colonna laterale di sintesi relativa agli aspetti indagati che sono maggiormente correlati alla soddisfazione generale </a:t>
            </a:r>
            <a:r>
              <a:rPr lang="it-IT" sz="1400" dirty="0" smtClean="0">
                <a:latin typeface="Arial" charset="0"/>
              </a:rPr>
              <a:t>(cioè quelli che presentano il doppio o singolo asterisco).</a:t>
            </a:r>
          </a:p>
          <a:p>
            <a:pPr marL="0" indent="0" algn="just" eaLnBrk="1" hangingPunct="1">
              <a:spcBef>
                <a:spcPct val="0"/>
              </a:spcBef>
              <a:buNone/>
            </a:pPr>
            <a:endParaRPr lang="it-IT" sz="1400" dirty="0" smtClean="0">
              <a:latin typeface="Arial" charset="0"/>
            </a:endParaRPr>
          </a:p>
          <a:p>
            <a:pPr marL="0" indent="0" algn="just" eaLnBrk="1" hangingPunct="1">
              <a:spcBef>
                <a:spcPct val="0"/>
              </a:spcBef>
              <a:buNone/>
            </a:pPr>
            <a:r>
              <a:rPr lang="it-IT" sz="1400" dirty="0" smtClean="0">
                <a:latin typeface="Arial" charset="0"/>
              </a:rPr>
              <a:t>Dalla tabella laterale sono state escluse le variabili oggetto d’indagine che non sono risultate significative rispetto all’esperienza complessiva.</a:t>
            </a:r>
          </a:p>
          <a:p>
            <a:pPr marL="0" indent="0" algn="just" eaLnBrk="1" hangingPunct="1">
              <a:spcBef>
                <a:spcPct val="0"/>
              </a:spcBef>
              <a:buFontTx/>
              <a:buNone/>
            </a:pPr>
            <a:endParaRPr lang="it-IT" sz="1400" dirty="0" smtClean="0">
              <a:latin typeface="Arial" pitchFamily="34" charset="0"/>
            </a:endParaRPr>
          </a:p>
          <a:p>
            <a:pPr marL="0" indent="0" algn="just" eaLnBrk="1" hangingPunct="1">
              <a:spcBef>
                <a:spcPct val="0"/>
              </a:spcBef>
              <a:buNone/>
            </a:pPr>
            <a:r>
              <a:rPr lang="it-IT" sz="1400" dirty="0" smtClean="0">
                <a:latin typeface="Arial" pitchFamily="34" charset="0"/>
              </a:rPr>
              <a:t>Per gli </a:t>
            </a:r>
            <a:r>
              <a:rPr lang="it-IT" sz="1400" i="1" dirty="0">
                <a:latin typeface="Arial" pitchFamily="34" charset="0"/>
              </a:rPr>
              <a:t>e</a:t>
            </a:r>
            <a:r>
              <a:rPr lang="it-IT" sz="1400" i="1" dirty="0" smtClean="0">
                <a:latin typeface="Arial" pitchFamily="34" charset="0"/>
              </a:rPr>
              <a:t>venti corporate </a:t>
            </a:r>
            <a:r>
              <a:rPr lang="it-IT" sz="1400" dirty="0" smtClean="0">
                <a:latin typeface="Arial" pitchFamily="34" charset="0"/>
              </a:rPr>
              <a:t>la </a:t>
            </a:r>
            <a:r>
              <a:rPr lang="it-IT" sz="1400" b="1" dirty="0" smtClean="0">
                <a:latin typeface="Arial" pitchFamily="34" charset="0"/>
              </a:rPr>
              <a:t>soddisfazione degli ospiti</a:t>
            </a:r>
            <a:r>
              <a:rPr lang="it-IT" sz="1400" dirty="0" smtClean="0">
                <a:latin typeface="Arial" pitchFamily="34" charset="0"/>
              </a:rPr>
              <a:t> è l’aspetto più correlato al giudizio generale.</a:t>
            </a:r>
          </a:p>
          <a:p>
            <a:pPr marL="0" lvl="0" indent="0" algn="just" eaLnBrk="1" hangingPunct="1">
              <a:spcBef>
                <a:spcPct val="0"/>
              </a:spcBef>
              <a:buNone/>
            </a:pPr>
            <a:endParaRPr lang="it-IT" sz="1400" dirty="0" smtClean="0">
              <a:latin typeface="Arial" pitchFamily="34" charset="0"/>
            </a:endParaRPr>
          </a:p>
        </p:txBody>
      </p:sp>
      <p:graphicFrame>
        <p:nvGraphicFramePr>
          <p:cNvPr id="6" name="Tabella 5"/>
          <p:cNvGraphicFramePr>
            <a:graphicFrameLocks noGrp="1"/>
          </p:cNvGraphicFramePr>
          <p:nvPr>
            <p:extLst>
              <p:ext uri="{D42A27DB-BD31-4B8C-83A1-F6EECF244321}">
                <p14:modId xmlns:p14="http://schemas.microsoft.com/office/powerpoint/2010/main" val="3240376464"/>
              </p:ext>
            </p:extLst>
          </p:nvPr>
        </p:nvGraphicFramePr>
        <p:xfrm>
          <a:off x="5238751" y="1352552"/>
          <a:ext cx="2924174" cy="2647948"/>
        </p:xfrm>
        <a:graphic>
          <a:graphicData uri="http://schemas.openxmlformats.org/drawingml/2006/table">
            <a:tbl>
              <a:tblPr/>
              <a:tblGrid>
                <a:gridCol w="2323171"/>
                <a:gridCol w="601003"/>
              </a:tblGrid>
              <a:tr h="878175">
                <a:tc gridSpan="2">
                  <a:txBody>
                    <a:bodyPr/>
                    <a:lstStyle/>
                    <a:p>
                      <a:pPr algn="ctr" fontAlgn="t"/>
                      <a:r>
                        <a:rPr lang="it-IT" sz="1100" b="1" i="0" u="none" strike="noStrike" dirty="0" smtClean="0">
                          <a:solidFill>
                            <a:srgbClr val="000000"/>
                          </a:solidFill>
                          <a:latin typeface="Arial" pitchFamily="34" charset="0"/>
                          <a:cs typeface="Arial" pitchFamily="34" charset="0"/>
                        </a:rPr>
                        <a:t>Coefficiente </a:t>
                      </a:r>
                      <a:r>
                        <a:rPr lang="it-IT" sz="1100" b="1" i="0" u="none" strike="noStrike" dirty="0">
                          <a:solidFill>
                            <a:srgbClr val="000000"/>
                          </a:solidFill>
                          <a:latin typeface="Arial" pitchFamily="34" charset="0"/>
                          <a:cs typeface="Arial" pitchFamily="34" charset="0"/>
                        </a:rPr>
                        <a:t>di correlazione </a:t>
                      </a:r>
                      <a:endParaRPr lang="it-IT" sz="1100" b="1" i="0" u="none" strike="noStrike" dirty="0" smtClean="0">
                        <a:solidFill>
                          <a:srgbClr val="000000"/>
                        </a:solidFill>
                        <a:latin typeface="Arial" pitchFamily="34" charset="0"/>
                        <a:cs typeface="Arial" pitchFamily="34" charset="0"/>
                      </a:endParaRPr>
                    </a:p>
                    <a:p>
                      <a:pPr algn="ctr" fontAlgn="t"/>
                      <a:r>
                        <a:rPr lang="it-IT" sz="1100" b="1" i="1" u="none" strike="noStrike" dirty="0" smtClean="0">
                          <a:solidFill>
                            <a:srgbClr val="000000"/>
                          </a:solidFill>
                          <a:latin typeface="Arial" pitchFamily="34" charset="0"/>
                          <a:cs typeface="Arial" pitchFamily="34" charset="0"/>
                        </a:rPr>
                        <a:t>Rho </a:t>
                      </a:r>
                      <a:r>
                        <a:rPr lang="it-IT" sz="1100" b="1" i="1" u="none" strike="noStrike" dirty="0">
                          <a:solidFill>
                            <a:srgbClr val="000000"/>
                          </a:solidFill>
                          <a:latin typeface="Arial" pitchFamily="34" charset="0"/>
                          <a:cs typeface="Arial" pitchFamily="34" charset="0"/>
                        </a:rPr>
                        <a:t>di </a:t>
                      </a:r>
                      <a:r>
                        <a:rPr lang="it-IT" sz="1100" b="1" i="1" u="none" strike="noStrike" dirty="0" err="1">
                          <a:solidFill>
                            <a:srgbClr val="000000"/>
                          </a:solidFill>
                          <a:latin typeface="Arial" pitchFamily="34" charset="0"/>
                          <a:cs typeface="Arial" pitchFamily="34" charset="0"/>
                        </a:rPr>
                        <a:t>Spearman</a:t>
                      </a:r>
                      <a:r>
                        <a:rPr lang="it-IT" sz="1100" b="1" i="1" u="none" strike="noStrike" dirty="0">
                          <a:solidFill>
                            <a:srgbClr val="000000"/>
                          </a:solidFill>
                          <a:latin typeface="Arial" pitchFamily="34" charset="0"/>
                          <a:cs typeface="Arial" pitchFamily="34" charset="0"/>
                        </a:rPr>
                        <a:t> </a:t>
                      </a:r>
                      <a:endParaRPr lang="it-IT" sz="1100" b="1" i="1" u="none" strike="noStrike" dirty="0" smtClean="0">
                        <a:solidFill>
                          <a:srgbClr val="000000"/>
                        </a:solidFill>
                        <a:latin typeface="Arial" pitchFamily="34" charset="0"/>
                        <a:cs typeface="Arial" pitchFamily="34" charset="0"/>
                      </a:endParaRPr>
                    </a:p>
                    <a:p>
                      <a:pPr algn="ctr" fontAlgn="t"/>
                      <a:r>
                        <a:rPr lang="it-IT" sz="1100" b="1" i="0" u="none" strike="noStrike" dirty="0" smtClean="0">
                          <a:solidFill>
                            <a:srgbClr val="000000"/>
                          </a:solidFill>
                          <a:latin typeface="Arial" pitchFamily="34" charset="0"/>
                          <a:cs typeface="Arial" pitchFamily="34" charset="0"/>
                        </a:rPr>
                        <a:t>sull’esperienza</a:t>
                      </a:r>
                      <a:r>
                        <a:rPr lang="it-IT" sz="1100" b="1" i="0" u="none" strike="noStrike" baseline="0" dirty="0" smtClean="0">
                          <a:solidFill>
                            <a:srgbClr val="000000"/>
                          </a:solidFill>
                          <a:latin typeface="Arial" pitchFamily="34" charset="0"/>
                          <a:cs typeface="Arial" pitchFamily="34" charset="0"/>
                        </a:rPr>
                        <a:t> complessiva</a:t>
                      </a:r>
                    </a:p>
                    <a:p>
                      <a:pPr algn="ctr" fontAlgn="t"/>
                      <a:r>
                        <a:rPr lang="it-IT" sz="1100" b="1" i="1" u="none" strike="noStrike" dirty="0" smtClean="0">
                          <a:solidFill>
                            <a:srgbClr val="000000"/>
                          </a:solidFill>
                          <a:latin typeface="Arial" pitchFamily="34" charset="0"/>
                          <a:cs typeface="Arial" pitchFamily="34" charset="0"/>
                        </a:rPr>
                        <a:t>Eventi corporate </a:t>
                      </a:r>
                      <a:r>
                        <a:rPr lang="it-IT" sz="1100" b="1" i="0" u="none" strike="noStrike" dirty="0" smtClean="0">
                          <a:solidFill>
                            <a:srgbClr val="000000"/>
                          </a:solidFill>
                          <a:latin typeface="Arial" pitchFamily="34" charset="0"/>
                          <a:cs typeface="Arial" pitchFamily="34" charset="0"/>
                        </a:rPr>
                        <a:t>- 2019</a:t>
                      </a:r>
                    </a:p>
                  </a:txBody>
                  <a:tcPr marL="4806" marR="4806" marT="48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435299">
                <a:tc>
                  <a:txBody>
                    <a:bodyPr/>
                    <a:lstStyle/>
                    <a:p>
                      <a:pPr algn="l" fontAlgn="ctr"/>
                      <a:r>
                        <a:rPr lang="it-IT" sz="1100" b="0" i="0" u="none" strike="noStrike">
                          <a:solidFill>
                            <a:srgbClr val="000000"/>
                          </a:solidFill>
                          <a:effectLst/>
                          <a:latin typeface="Arial"/>
                        </a:rPr>
                        <a:t>Soddisfazione ospiti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299">
                <a:tc>
                  <a:txBody>
                    <a:bodyPr/>
                    <a:lstStyle/>
                    <a:p>
                      <a:pPr algn="l" fontAlgn="ctr"/>
                      <a:r>
                        <a:rPr lang="it-IT" sz="1100" b="0" i="0" u="none" strike="noStrike" dirty="0">
                          <a:solidFill>
                            <a:srgbClr val="000000"/>
                          </a:solidFill>
                          <a:effectLst/>
                          <a:latin typeface="Arial"/>
                        </a:rPr>
                        <a:t>Staff organizzativo - Problem solving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299">
                <a:tc>
                  <a:txBody>
                    <a:bodyPr/>
                    <a:lstStyle/>
                    <a:p>
                      <a:pPr algn="l" fontAlgn="ctr"/>
                      <a:r>
                        <a:rPr lang="it-IT" sz="1100" b="0" i="0" u="none" strike="noStrike">
                          <a:solidFill>
                            <a:srgbClr val="000000"/>
                          </a:solidFill>
                          <a:effectLst/>
                          <a:latin typeface="Arial"/>
                        </a:rPr>
                        <a:t>Pulizia degli spazi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876">
                <a:tc>
                  <a:txBody>
                    <a:bodyPr/>
                    <a:lstStyle/>
                    <a:p>
                      <a:pPr algn="l" fontAlgn="ctr"/>
                      <a:r>
                        <a:rPr lang="it-IT" sz="1100" b="0" i="0" u="none" strike="noStrike" dirty="0">
                          <a:solidFill>
                            <a:srgbClr val="000000"/>
                          </a:solidFill>
                          <a:effectLst/>
                          <a:latin typeface="Arial"/>
                        </a:rPr>
                        <a:t>Staff organizzativo - Disponibilità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4"/>
          <p:cNvGraphicFramePr>
            <a:graphicFrameLocks/>
          </p:cNvGraphicFramePr>
          <p:nvPr>
            <p:extLst>
              <p:ext uri="{D42A27DB-BD31-4B8C-83A1-F6EECF244321}">
                <p14:modId xmlns:p14="http://schemas.microsoft.com/office/powerpoint/2010/main" val="1654944158"/>
              </p:ext>
            </p:extLst>
          </p:nvPr>
        </p:nvGraphicFramePr>
        <p:xfrm>
          <a:off x="533401" y="2314575"/>
          <a:ext cx="7515224" cy="4207580"/>
        </p:xfrm>
        <a:graphic>
          <a:graphicData uri="http://schemas.openxmlformats.org/drawingml/2006/chart">
            <c:chart xmlns:c="http://schemas.openxmlformats.org/drawingml/2006/chart" xmlns:r="http://schemas.openxmlformats.org/officeDocument/2006/relationships" r:id="rId2"/>
          </a:graphicData>
        </a:graphic>
      </p:graphicFrame>
      <p:sp>
        <p:nvSpPr>
          <p:cNvPr id="11" name="Segnaposto numero diapositiva 3"/>
          <p:cNvSpPr>
            <a:spLocks noGrp="1"/>
          </p:cNvSpPr>
          <p:nvPr>
            <p:ph type="sldNum" sz="quarter" idx="10"/>
          </p:nvPr>
        </p:nvSpPr>
        <p:spPr/>
        <p:txBody>
          <a:bodyPr/>
          <a:lstStyle/>
          <a:p>
            <a:pPr>
              <a:defRPr/>
            </a:pPr>
            <a:fld id="{4EE49495-A6AA-4ECD-BAD9-C1170F110712}" type="slidenum">
              <a:rPr lang="it-IT"/>
              <a:pPr>
                <a:defRPr/>
              </a:pPr>
              <a:t>18</a:t>
            </a:fld>
            <a:endParaRPr lang="it-IT"/>
          </a:p>
        </p:txBody>
      </p:sp>
      <p:sp>
        <p:nvSpPr>
          <p:cNvPr id="22531" name="Rectangle 3"/>
          <p:cNvSpPr>
            <a:spLocks noGrp="1" noChangeArrowheads="1"/>
          </p:cNvSpPr>
          <p:nvPr>
            <p:ph type="body" idx="1"/>
          </p:nvPr>
        </p:nvSpPr>
        <p:spPr bwMode="auto">
          <a:xfrm>
            <a:off x="747712" y="825501"/>
            <a:ext cx="7720013" cy="1667578"/>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r>
              <a:rPr lang="it-IT" sz="1600" b="1" dirty="0" smtClean="0">
                <a:latin typeface="Arial" pitchFamily="34" charset="0"/>
              </a:rPr>
              <a:t>Mappa delle priorità (Regressione lineare)</a:t>
            </a:r>
          </a:p>
          <a:p>
            <a:pPr marL="0" indent="0" algn="just" eaLnBrk="1" hangingPunct="1">
              <a:spcBef>
                <a:spcPct val="0"/>
              </a:spcBef>
              <a:buFontTx/>
              <a:buNone/>
            </a:pPr>
            <a:endParaRPr lang="it-IT" sz="1000" dirty="0" smtClean="0">
              <a:latin typeface="Arial" pitchFamily="34" charset="0"/>
            </a:endParaRPr>
          </a:p>
          <a:p>
            <a:pPr marL="0" indent="0" algn="just" eaLnBrk="1" hangingPunct="1">
              <a:spcBef>
                <a:spcPct val="0"/>
              </a:spcBef>
              <a:buFontTx/>
              <a:buNone/>
            </a:pPr>
            <a:r>
              <a:rPr lang="it-IT" sz="1400" dirty="0" smtClean="0">
                <a:latin typeface="Arial" pitchFamily="34" charset="0"/>
              </a:rPr>
              <a:t>La </a:t>
            </a:r>
            <a:r>
              <a:rPr lang="it-IT" sz="1400" b="1" dirty="0" smtClean="0">
                <a:latin typeface="Arial" pitchFamily="34" charset="0"/>
              </a:rPr>
              <a:t>soddisfazione degli ospiti</a:t>
            </a:r>
            <a:r>
              <a:rPr lang="it-IT" sz="1400" dirty="0" smtClean="0">
                <a:latin typeface="Arial" pitchFamily="34" charset="0"/>
              </a:rPr>
              <a:t> è l’aspetto ritenuto in assoluto più importante e soddisfacente (quadrante in alto a destra), mentre la pulizia degli spazi è in una posizione </a:t>
            </a:r>
            <a:r>
              <a:rPr lang="it-IT" sz="1400" i="1" dirty="0" smtClean="0">
                <a:latin typeface="Arial" pitchFamily="34" charset="0"/>
              </a:rPr>
              <a:t>borderline</a:t>
            </a:r>
            <a:r>
              <a:rPr lang="it-IT" sz="1400" dirty="0" smtClean="0">
                <a:latin typeface="Arial" pitchFamily="34" charset="0"/>
              </a:rPr>
              <a:t>. </a:t>
            </a:r>
          </a:p>
          <a:p>
            <a:pPr marL="0" indent="0" algn="just" eaLnBrk="1" hangingPunct="1">
              <a:spcBef>
                <a:spcPct val="0"/>
              </a:spcBef>
              <a:buFontTx/>
              <a:buNone/>
            </a:pPr>
            <a:r>
              <a:rPr lang="it-IT" sz="1400" dirty="0" smtClean="0">
                <a:latin typeface="Arial" pitchFamily="34" charset="0"/>
              </a:rPr>
              <a:t>Nessuno degli aspetti</a:t>
            </a:r>
            <a:r>
              <a:rPr lang="it-IT" sz="1400" b="1" dirty="0" smtClean="0">
                <a:latin typeface="Arial" pitchFamily="34" charset="0"/>
              </a:rPr>
              <a:t> </a:t>
            </a:r>
            <a:r>
              <a:rPr lang="it-IT" sz="1400" dirty="0" smtClean="0">
                <a:latin typeface="Arial" pitchFamily="34" charset="0"/>
              </a:rPr>
              <a:t>emerge tra i possibili miglioramenti prioritari (quadrante in alto a sinistra).</a:t>
            </a:r>
          </a:p>
          <a:p>
            <a:pPr marL="0" indent="0" algn="just" eaLnBrk="1" hangingPunct="1">
              <a:spcBef>
                <a:spcPct val="0"/>
              </a:spcBef>
              <a:buFontTx/>
              <a:buNone/>
            </a:pPr>
            <a:r>
              <a:rPr lang="it-IT" sz="1400" dirty="0" smtClean="0">
                <a:latin typeface="Arial" pitchFamily="34" charset="0"/>
              </a:rPr>
              <a:t>Al di sotto dell’asse delle ascisse si collocano invece i servizi che risultano di minore impatto sull’esperienza complessiva, anche se sono ritenuti ottimi (quadrante in basso a destra). </a:t>
            </a:r>
          </a:p>
        </p:txBody>
      </p:sp>
      <p:sp>
        <p:nvSpPr>
          <p:cNvPr id="22532" name="Text Box 21"/>
          <p:cNvSpPr txBox="1">
            <a:spLocks noChangeArrowheads="1"/>
          </p:cNvSpPr>
          <p:nvPr/>
        </p:nvSpPr>
        <p:spPr bwMode="auto">
          <a:xfrm>
            <a:off x="7772400" y="5734193"/>
            <a:ext cx="1257300" cy="781752"/>
          </a:xfrm>
          <a:prstGeom prst="rect">
            <a:avLst/>
          </a:prstGeom>
          <a:solidFill>
            <a:schemeClr val="accent2"/>
          </a:solidFill>
          <a:ln w="9525" algn="ctr">
            <a:noFill/>
            <a:miter lim="800000"/>
            <a:headEnd/>
            <a:tailEnd/>
          </a:ln>
        </p:spPr>
        <p:txBody>
          <a:bodyPr wrap="square">
            <a:spAutoFit/>
          </a:bodyPr>
          <a:lstStyle/>
          <a:p>
            <a:r>
              <a:rPr lang="it-IT" sz="1000" b="1" dirty="0" smtClean="0">
                <a:solidFill>
                  <a:schemeClr val="bg1"/>
                </a:solidFill>
              </a:rPr>
              <a:t>CONTROLLO</a:t>
            </a:r>
            <a:endParaRPr lang="it-IT" sz="1000" b="1" dirty="0">
              <a:solidFill>
                <a:schemeClr val="bg1"/>
              </a:solidFill>
            </a:endParaRPr>
          </a:p>
          <a:p>
            <a:endParaRPr lang="it-IT" sz="200" b="1" dirty="0">
              <a:solidFill>
                <a:schemeClr val="bg1"/>
              </a:solidFill>
            </a:endParaRPr>
          </a:p>
          <a:p>
            <a:pPr algn="l"/>
            <a:r>
              <a:rPr lang="it-IT" sz="1000" b="1" dirty="0">
                <a:solidFill>
                  <a:schemeClr val="bg1"/>
                </a:solidFill>
              </a:rPr>
              <a:t>Scarso impatto ed elevata performance</a:t>
            </a:r>
          </a:p>
          <a:p>
            <a:pPr algn="l"/>
            <a:endParaRPr lang="it-IT" sz="400" b="1" dirty="0">
              <a:solidFill>
                <a:schemeClr val="bg1"/>
              </a:solidFill>
            </a:endParaRPr>
          </a:p>
        </p:txBody>
      </p:sp>
      <p:sp>
        <p:nvSpPr>
          <p:cNvPr id="22533" name="Text Box 22"/>
          <p:cNvSpPr txBox="1">
            <a:spLocks noChangeArrowheads="1"/>
          </p:cNvSpPr>
          <p:nvPr/>
        </p:nvSpPr>
        <p:spPr bwMode="auto">
          <a:xfrm>
            <a:off x="7691438" y="2509658"/>
            <a:ext cx="1300162" cy="781752"/>
          </a:xfrm>
          <a:prstGeom prst="rect">
            <a:avLst/>
          </a:prstGeom>
          <a:solidFill>
            <a:schemeClr val="hlink"/>
          </a:solidFill>
          <a:ln w="9525" algn="ctr">
            <a:solidFill>
              <a:schemeClr val="hlink"/>
            </a:solidFill>
            <a:miter lim="800000"/>
            <a:headEnd/>
            <a:tailEnd/>
          </a:ln>
        </p:spPr>
        <p:txBody>
          <a:bodyPr wrap="square">
            <a:spAutoFit/>
          </a:bodyPr>
          <a:lstStyle/>
          <a:p>
            <a:r>
              <a:rPr lang="it-IT" sz="1000" b="1" dirty="0" smtClean="0">
                <a:solidFill>
                  <a:schemeClr val="accent2"/>
                </a:solidFill>
              </a:rPr>
              <a:t>MANTENIMENTO</a:t>
            </a:r>
          </a:p>
          <a:p>
            <a:endParaRPr lang="it-IT" sz="600" b="1" dirty="0">
              <a:solidFill>
                <a:schemeClr val="accent2"/>
              </a:solidFill>
            </a:endParaRPr>
          </a:p>
          <a:p>
            <a:pPr algn="l"/>
            <a:r>
              <a:rPr lang="it-IT" sz="1000" b="1" dirty="0">
                <a:solidFill>
                  <a:schemeClr val="accent2"/>
                </a:solidFill>
              </a:rPr>
              <a:t>Elevato impatto ed elevata performance</a:t>
            </a:r>
          </a:p>
        </p:txBody>
      </p:sp>
      <p:sp>
        <p:nvSpPr>
          <p:cNvPr id="22535" name="Text Box 24"/>
          <p:cNvSpPr txBox="1">
            <a:spLocks noChangeArrowheads="1"/>
          </p:cNvSpPr>
          <p:nvPr/>
        </p:nvSpPr>
        <p:spPr bwMode="auto">
          <a:xfrm>
            <a:off x="160337" y="2521654"/>
            <a:ext cx="1241425" cy="798512"/>
          </a:xfrm>
          <a:prstGeom prst="rect">
            <a:avLst/>
          </a:prstGeom>
          <a:solidFill>
            <a:srgbClr val="FF0000"/>
          </a:solidFill>
          <a:ln w="9525" algn="ctr">
            <a:noFill/>
            <a:miter lim="800000"/>
            <a:headEnd/>
            <a:tailEnd/>
          </a:ln>
        </p:spPr>
        <p:txBody>
          <a:bodyPr wrap="square">
            <a:spAutoFit/>
          </a:bodyPr>
          <a:lstStyle/>
          <a:p>
            <a:pPr algn="l"/>
            <a:r>
              <a:rPr lang="it-IT" sz="1000" b="1" dirty="0"/>
              <a:t>MIGLIORAMENTI PRIORITARI</a:t>
            </a:r>
          </a:p>
          <a:p>
            <a:pPr algn="l"/>
            <a:r>
              <a:rPr lang="it-IT" sz="1000" b="1" dirty="0"/>
              <a:t>Elevato impatto e scarsa performance</a:t>
            </a:r>
          </a:p>
        </p:txBody>
      </p:sp>
      <p:sp>
        <p:nvSpPr>
          <p:cNvPr id="12" name="CasellaDiTesto 11"/>
          <p:cNvSpPr txBox="1">
            <a:spLocks noChangeArrowheads="1"/>
          </p:cNvSpPr>
          <p:nvPr/>
        </p:nvSpPr>
        <p:spPr bwMode="auto">
          <a:xfrm>
            <a:off x="758825" y="6515945"/>
            <a:ext cx="7861300" cy="227755"/>
          </a:xfrm>
          <a:prstGeom prst="rect">
            <a:avLst/>
          </a:prstGeom>
          <a:noFill/>
          <a:ln w="9525">
            <a:noFill/>
            <a:miter lim="800000"/>
            <a:headEnd/>
            <a:tailEnd/>
          </a:ln>
        </p:spPr>
        <p:txBody>
          <a:bodyPr>
            <a:spAutoFit/>
          </a:bodyPr>
          <a:lstStyle/>
          <a:p>
            <a:pPr algn="ctr"/>
            <a:r>
              <a:rPr lang="it-IT" sz="1100" i="1" dirty="0"/>
              <a:t>* Questa analisi definisce, indirettamente attraverso la regressione lineare, l’importanza degli aspetti indagati.</a:t>
            </a:r>
          </a:p>
        </p:txBody>
      </p:sp>
      <p:sp>
        <p:nvSpPr>
          <p:cNvPr id="18" name="Text Box 23"/>
          <p:cNvSpPr txBox="1">
            <a:spLocks noChangeArrowheads="1"/>
          </p:cNvSpPr>
          <p:nvPr/>
        </p:nvSpPr>
        <p:spPr bwMode="auto">
          <a:xfrm>
            <a:off x="180975" y="5702540"/>
            <a:ext cx="1276350" cy="813405"/>
          </a:xfrm>
          <a:prstGeom prst="rect">
            <a:avLst/>
          </a:prstGeom>
          <a:solidFill>
            <a:srgbClr val="FFFF00"/>
          </a:solidFill>
          <a:ln w="9525" algn="ctr">
            <a:solidFill>
              <a:srgbClr val="FFFF00"/>
            </a:solidFill>
            <a:miter lim="800000"/>
            <a:headEnd/>
            <a:tailEnd/>
          </a:ln>
        </p:spPr>
        <p:txBody>
          <a:bodyPr wrap="square">
            <a:spAutoFit/>
          </a:bodyPr>
          <a:lstStyle/>
          <a:p>
            <a:r>
              <a:rPr lang="it-IT" sz="1000" b="1" dirty="0">
                <a:solidFill>
                  <a:schemeClr val="accent2"/>
                </a:solidFill>
              </a:rPr>
              <a:t>MIGLIORAMENTI </a:t>
            </a:r>
            <a:r>
              <a:rPr lang="it-IT" sz="1000" b="1" dirty="0" smtClean="0">
                <a:solidFill>
                  <a:schemeClr val="accent2"/>
                </a:solidFill>
              </a:rPr>
              <a:t>SECONDARI</a:t>
            </a:r>
            <a:endParaRPr lang="it-IT" sz="1000" b="1" dirty="0">
              <a:solidFill>
                <a:schemeClr val="accent2"/>
              </a:solidFill>
            </a:endParaRPr>
          </a:p>
          <a:p>
            <a:pPr algn="l"/>
            <a:r>
              <a:rPr lang="it-IT" sz="1000" b="1" dirty="0">
                <a:solidFill>
                  <a:schemeClr val="accent2"/>
                </a:solidFill>
              </a:rPr>
              <a:t>Scarso impatto e debole performance </a:t>
            </a:r>
          </a:p>
        </p:txBody>
      </p:sp>
      <p:sp>
        <p:nvSpPr>
          <p:cNvPr id="16" name="Text Box 30"/>
          <p:cNvSpPr txBox="1">
            <a:spLocks noChangeArrowheads="1"/>
          </p:cNvSpPr>
          <p:nvPr/>
        </p:nvSpPr>
        <p:spPr bwMode="auto">
          <a:xfrm>
            <a:off x="4488656" y="2519183"/>
            <a:ext cx="325438" cy="240066"/>
          </a:xfrm>
          <a:prstGeom prst="rect">
            <a:avLst/>
          </a:prstGeom>
          <a:noFill/>
          <a:ln w="9525" algn="ctr">
            <a:noFill/>
            <a:miter lim="800000"/>
            <a:headEnd/>
            <a:tailEnd/>
          </a:ln>
        </p:spPr>
        <p:txBody>
          <a:bodyPr wrap="square">
            <a:spAutoFit/>
          </a:bodyPr>
          <a:lstStyle/>
          <a:p>
            <a:r>
              <a:rPr lang="it-IT" b="1" i="1" dirty="0">
                <a:solidFill>
                  <a:schemeClr val="accent2"/>
                </a:solidFill>
              </a:rPr>
              <a:t>Y</a:t>
            </a:r>
          </a:p>
        </p:txBody>
      </p:sp>
      <p:sp>
        <p:nvSpPr>
          <p:cNvPr id="17" name="Text Box 31"/>
          <p:cNvSpPr txBox="1">
            <a:spLocks noChangeArrowheads="1"/>
          </p:cNvSpPr>
          <p:nvPr/>
        </p:nvSpPr>
        <p:spPr bwMode="auto">
          <a:xfrm flipH="1">
            <a:off x="7562850" y="4021574"/>
            <a:ext cx="295276" cy="249591"/>
          </a:xfrm>
          <a:prstGeom prst="rect">
            <a:avLst/>
          </a:prstGeom>
          <a:noFill/>
          <a:ln w="9525" algn="ctr">
            <a:noFill/>
            <a:miter lim="800000"/>
            <a:headEnd/>
            <a:tailEnd/>
          </a:ln>
        </p:spPr>
        <p:txBody>
          <a:bodyPr wrap="square">
            <a:spAutoFit/>
          </a:bodyPr>
          <a:lstStyle/>
          <a:p>
            <a:r>
              <a:rPr lang="it-IT" b="1" i="1" dirty="0">
                <a:solidFill>
                  <a:schemeClr val="accent2"/>
                </a:solidFill>
              </a:rPr>
              <a:t>X</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EBDDD2C0-591F-4FD3-A97C-31A229DDE066}" type="slidenum">
              <a:rPr lang="it-IT" smtClean="0"/>
              <a:pPr>
                <a:defRPr/>
              </a:pPr>
              <a:t>19</a:t>
            </a:fld>
            <a:endParaRPr lang="it-IT"/>
          </a:p>
        </p:txBody>
      </p:sp>
      <p:sp>
        <p:nvSpPr>
          <p:cNvPr id="12" name="Segnaposto contenuto 2"/>
          <p:cNvSpPr>
            <a:spLocks noGrp="1"/>
          </p:cNvSpPr>
          <p:nvPr>
            <p:ph sz="half" idx="1"/>
          </p:nvPr>
        </p:nvSpPr>
        <p:spPr>
          <a:xfrm>
            <a:off x="741199" y="771916"/>
            <a:ext cx="7917026" cy="2542784"/>
          </a:xfrm>
        </p:spPr>
        <p:txBody>
          <a:bodyPr/>
          <a:lstStyle/>
          <a:p>
            <a:pPr marL="0" indent="0">
              <a:spcBef>
                <a:spcPts val="0"/>
              </a:spcBef>
              <a:buNone/>
            </a:pPr>
            <a:r>
              <a:rPr lang="it-IT" sz="1600" b="1" dirty="0" smtClean="0">
                <a:latin typeface="Arial" pitchFamily="34" charset="0"/>
                <a:cs typeface="Arial" pitchFamily="34" charset="0"/>
              </a:rPr>
              <a:t>Cluster Analysis</a:t>
            </a:r>
          </a:p>
          <a:p>
            <a:pPr marL="0" indent="0">
              <a:spcBef>
                <a:spcPts val="0"/>
              </a:spcBef>
              <a:buNone/>
            </a:pPr>
            <a:endParaRPr lang="it-IT" sz="1000" dirty="0" smtClean="0">
              <a:latin typeface="Arial" pitchFamily="34" charset="0"/>
              <a:cs typeface="Arial" pitchFamily="34" charset="0"/>
            </a:endParaRPr>
          </a:p>
          <a:p>
            <a:pPr marL="0" indent="0" algn="just">
              <a:spcBef>
                <a:spcPts val="0"/>
              </a:spcBef>
              <a:buNone/>
            </a:pPr>
            <a:r>
              <a:rPr lang="it-IT" sz="1400" dirty="0" smtClean="0">
                <a:latin typeface="Arial" pitchFamily="34" charset="0"/>
                <a:cs typeface="Arial" pitchFamily="34" charset="0"/>
              </a:rPr>
              <a:t>L'analisi dei cluster serve a definire gruppi di utenti con simili caratteristiche socio-demografiche e di soddisfazione sulle variabili quantitative oggetto d’indagine. </a:t>
            </a:r>
          </a:p>
          <a:p>
            <a:pPr marL="0" indent="0" algn="just">
              <a:spcBef>
                <a:spcPts val="0"/>
              </a:spcBef>
              <a:buNone/>
            </a:pPr>
            <a:r>
              <a:rPr lang="it-IT" sz="1400" dirty="0" smtClean="0">
                <a:latin typeface="Arial" pitchFamily="34" charset="0"/>
                <a:cs typeface="Arial" pitchFamily="34" charset="0"/>
              </a:rPr>
              <a:t>Sono risultati </a:t>
            </a:r>
            <a:r>
              <a:rPr lang="it-IT" sz="1400" u="sng" dirty="0" smtClean="0">
                <a:latin typeface="Arial" pitchFamily="34" charset="0"/>
                <a:cs typeface="Arial" pitchFamily="34" charset="0"/>
              </a:rPr>
              <a:t>2 cluster</a:t>
            </a:r>
            <a:r>
              <a:rPr lang="it-IT" sz="1400" dirty="0" smtClean="0">
                <a:latin typeface="Arial" pitchFamily="34" charset="0"/>
                <a:cs typeface="Arial" pitchFamily="34" charset="0"/>
              </a:rPr>
              <a:t>, la cui numerosità campionaria è più che sufficiente per garantire una lettura dei dati all’interno del cluster (n. 12 aziende per  il </a:t>
            </a:r>
            <a:r>
              <a:rPr lang="it-IT" sz="1400" i="1" dirty="0" smtClean="0">
                <a:latin typeface="Arial" pitchFamily="34" charset="0"/>
                <a:cs typeface="Arial" pitchFamily="34" charset="0"/>
              </a:rPr>
              <a:t>Cluster  1 </a:t>
            </a:r>
            <a:r>
              <a:rPr lang="it-IT" sz="1400" dirty="0" smtClean="0">
                <a:latin typeface="Arial" pitchFamily="34" charset="0"/>
                <a:cs typeface="Arial" pitchFamily="34" charset="0"/>
              </a:rPr>
              <a:t>e n. 38 per il </a:t>
            </a:r>
            <a:r>
              <a:rPr lang="it-IT" sz="1400" i="1" dirty="0" smtClean="0">
                <a:latin typeface="Arial" pitchFamily="34" charset="0"/>
                <a:cs typeface="Arial" pitchFamily="34" charset="0"/>
              </a:rPr>
              <a:t>Cluster 2</a:t>
            </a:r>
            <a:r>
              <a:rPr lang="it-IT" sz="1400" dirty="0" smtClean="0">
                <a:latin typeface="Arial" pitchFamily="34" charset="0"/>
                <a:cs typeface="Arial" pitchFamily="34" charset="0"/>
              </a:rPr>
              <a:t>). </a:t>
            </a:r>
          </a:p>
          <a:p>
            <a:pPr marL="0" indent="0" algn="just">
              <a:spcBef>
                <a:spcPts val="0"/>
              </a:spcBef>
              <a:buNone/>
            </a:pPr>
            <a:r>
              <a:rPr lang="it-IT" sz="1400" dirty="0" smtClean="0">
                <a:latin typeface="Arial" pitchFamily="34" charset="0"/>
                <a:cs typeface="Arial" pitchFamily="34" charset="0"/>
              </a:rPr>
              <a:t>Nella descrizione dei cluster si deve tener conto che ci sono alcune differenze sul profilo socio-demografico e che nella 1° tipologia gli </a:t>
            </a:r>
            <a:r>
              <a:rPr lang="it-IT" sz="1400" b="1" i="1" dirty="0" smtClean="0">
                <a:latin typeface="Arial" pitchFamily="34" charset="0"/>
                <a:cs typeface="Arial" pitchFamily="34" charset="0"/>
              </a:rPr>
              <a:t>Abbastanza Soddisfatti</a:t>
            </a:r>
            <a:r>
              <a:rPr lang="it-IT" sz="1400" dirty="0" smtClean="0">
                <a:latin typeface="Arial" pitchFamily="34" charset="0"/>
                <a:cs typeface="Arial" pitchFamily="34" charset="0"/>
              </a:rPr>
              <a:t> </a:t>
            </a:r>
            <a:r>
              <a:rPr lang="it-IT" sz="1400" dirty="0">
                <a:latin typeface="Arial" pitchFamily="34" charset="0"/>
                <a:cs typeface="Arial" pitchFamily="34" charset="0"/>
              </a:rPr>
              <a:t>sono a un livello più basso di </a:t>
            </a:r>
            <a:r>
              <a:rPr lang="it-IT" sz="1400" dirty="0" smtClean="0">
                <a:latin typeface="Arial" pitchFamily="34" charset="0"/>
                <a:cs typeface="Arial" pitchFamily="34" charset="0"/>
              </a:rPr>
              <a:t>soddisfazione (ad eccezione della visita didattica e del servizio di catering), mentre la 2</a:t>
            </a:r>
            <a:r>
              <a:rPr lang="it-IT" sz="1400" dirty="0">
                <a:latin typeface="Arial" pitchFamily="34" charset="0"/>
                <a:cs typeface="Arial" pitchFamily="34" charset="0"/>
              </a:rPr>
              <a:t>° tipologia i </a:t>
            </a:r>
            <a:r>
              <a:rPr lang="it-IT" sz="1400" b="1" i="1" dirty="0" smtClean="0">
                <a:latin typeface="Arial" pitchFamily="34" charset="0"/>
                <a:cs typeface="Arial" pitchFamily="34" charset="0"/>
              </a:rPr>
              <a:t>Molto soddisfatti</a:t>
            </a:r>
            <a:r>
              <a:rPr lang="it-IT" sz="1400" dirty="0" smtClean="0">
                <a:latin typeface="Arial" pitchFamily="34" charset="0"/>
                <a:cs typeface="Arial" pitchFamily="34" charset="0"/>
              </a:rPr>
              <a:t> hanno un </a:t>
            </a:r>
            <a:r>
              <a:rPr lang="it-IT" sz="1400" dirty="0">
                <a:latin typeface="Arial" pitchFamily="34" charset="0"/>
                <a:cs typeface="Arial" pitchFamily="34" charset="0"/>
              </a:rPr>
              <a:t>giudizio complessivo molto buono sui vari aspetti </a:t>
            </a:r>
            <a:r>
              <a:rPr lang="it-IT" sz="1400" dirty="0" smtClean="0">
                <a:latin typeface="Arial" pitchFamily="34" charset="0"/>
                <a:cs typeface="Arial" pitchFamily="34" charset="0"/>
              </a:rPr>
              <a:t>indagati.</a:t>
            </a:r>
            <a:endParaRPr lang="it-IT" sz="1400" dirty="0">
              <a:latin typeface="Arial" pitchFamily="34" charset="0"/>
              <a:cs typeface="Arial" pitchFamily="34" charset="0"/>
            </a:endParaRPr>
          </a:p>
        </p:txBody>
      </p:sp>
      <p:graphicFrame>
        <p:nvGraphicFramePr>
          <p:cNvPr id="11" name="Tabella 10"/>
          <p:cNvGraphicFramePr>
            <a:graphicFrameLocks noGrp="1"/>
          </p:cNvGraphicFramePr>
          <p:nvPr>
            <p:extLst>
              <p:ext uri="{D42A27DB-BD31-4B8C-83A1-F6EECF244321}">
                <p14:modId xmlns:p14="http://schemas.microsoft.com/office/powerpoint/2010/main" val="1307390390"/>
              </p:ext>
            </p:extLst>
          </p:nvPr>
        </p:nvGraphicFramePr>
        <p:xfrm>
          <a:off x="866775" y="2962275"/>
          <a:ext cx="7658100" cy="1524000"/>
        </p:xfrm>
        <a:graphic>
          <a:graphicData uri="http://schemas.openxmlformats.org/drawingml/2006/table">
            <a:tbl>
              <a:tblPr/>
              <a:tblGrid>
                <a:gridCol w="7658100"/>
              </a:tblGrid>
              <a:tr h="777081">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it-IT" sz="1100" b="1" i="0" u="none" strike="noStrike" dirty="0" smtClean="0">
                          <a:solidFill>
                            <a:srgbClr val="376091"/>
                          </a:solidFill>
                          <a:latin typeface="Arial"/>
                        </a:rPr>
                        <a:t>Cluster</a:t>
                      </a:r>
                      <a:r>
                        <a:rPr lang="it-IT" sz="1100" b="1" i="0" u="none" strike="noStrike" baseline="0" dirty="0" smtClean="0">
                          <a:solidFill>
                            <a:srgbClr val="376091"/>
                          </a:solidFill>
                          <a:latin typeface="Arial"/>
                        </a:rPr>
                        <a:t> </a:t>
                      </a:r>
                      <a:r>
                        <a:rPr lang="it-IT" sz="1100" b="1" i="0" u="none" strike="noStrike" dirty="0" smtClean="0">
                          <a:solidFill>
                            <a:srgbClr val="376091"/>
                          </a:solidFill>
                          <a:latin typeface="Arial"/>
                        </a:rPr>
                        <a:t>1 –</a:t>
                      </a:r>
                      <a:r>
                        <a:rPr lang="it-IT" sz="1100" b="1" i="0" u="none" strike="noStrike" baseline="0" dirty="0" smtClean="0">
                          <a:solidFill>
                            <a:srgbClr val="376091"/>
                          </a:solidFill>
                          <a:latin typeface="Arial"/>
                        </a:rPr>
                        <a:t> </a:t>
                      </a:r>
                      <a:r>
                        <a:rPr lang="it-IT" sz="1100" b="1" i="1" u="sng" strike="noStrike" baseline="0" dirty="0" smtClean="0">
                          <a:solidFill>
                            <a:srgbClr val="376091"/>
                          </a:solidFill>
                          <a:latin typeface="Arial"/>
                        </a:rPr>
                        <a:t>Abbastanza </a:t>
                      </a:r>
                      <a:r>
                        <a:rPr lang="it-IT" sz="1100" b="1" i="1" u="sng" strike="noStrike" baseline="0" dirty="0" smtClean="0">
                          <a:solidFill>
                            <a:srgbClr val="336699"/>
                          </a:solidFill>
                          <a:latin typeface="Arial"/>
                        </a:rPr>
                        <a:t>soddisfat</a:t>
                      </a:r>
                      <a:r>
                        <a:rPr lang="it-IT" sz="1100" b="1" i="1" u="sng" strike="noStrike" dirty="0" smtClean="0">
                          <a:solidFill>
                            <a:srgbClr val="336699"/>
                          </a:solidFill>
                          <a:latin typeface="Arial"/>
                        </a:rPr>
                        <a:t>ti</a:t>
                      </a:r>
                      <a:r>
                        <a:rPr lang="it-IT" sz="1100" b="0" i="0" u="none" strike="noStrike" dirty="0" smtClean="0">
                          <a:solidFill>
                            <a:srgbClr val="336699"/>
                          </a:solidFill>
                          <a:latin typeface="Arial"/>
                        </a:rPr>
                        <a:t>:</a:t>
                      </a:r>
                      <a:r>
                        <a:rPr lang="it-IT" sz="1100" b="0" i="0" u="none" strike="noStrike" baseline="0" dirty="0" smtClean="0">
                          <a:solidFill>
                            <a:srgbClr val="336699"/>
                          </a:solidFill>
                          <a:latin typeface="Arial"/>
                        </a:rPr>
                        <a:t> in prevalenza piccole imprese (10-50 dipendenti), con sede fuori Roma</a:t>
                      </a:r>
                      <a:r>
                        <a:rPr kumimoji="0" lang="it-IT" sz="1100" b="0" i="0" u="none" strike="noStrike" kern="1200" cap="none" spc="0" normalizeH="0" baseline="0" noProof="0" dirty="0" smtClean="0">
                          <a:ln>
                            <a:noFill/>
                          </a:ln>
                          <a:solidFill>
                            <a:srgbClr val="336699"/>
                          </a:solidFill>
                          <a:effectLst/>
                          <a:uLnTx/>
                          <a:uFillTx/>
                          <a:latin typeface="Arial"/>
                          <a:ea typeface="+mn-ea"/>
                          <a:cs typeface="+mn-cs"/>
                        </a:rPr>
                        <a:t>, operano soprattutto nel settore della comunicazione, attive in ambito nazionale, alcuni nuovi clienti, </a:t>
                      </a:r>
                      <a:r>
                        <a:rPr lang="it-IT" sz="1100" b="0" i="0" u="none" strike="noStrike" baseline="0" dirty="0" smtClean="0">
                          <a:solidFill>
                            <a:srgbClr val="336699"/>
                          </a:solidFill>
                          <a:latin typeface="Arial"/>
                        </a:rPr>
                        <a:t>sono venuti a conoscenza del servizio tramite il passaparola e portale </a:t>
                      </a:r>
                      <a:r>
                        <a:rPr lang="it-IT" sz="1100" b="0" i="1" u="none" strike="noStrike" baseline="0" dirty="0" err="1" smtClean="0">
                          <a:solidFill>
                            <a:srgbClr val="336699"/>
                          </a:solidFill>
                          <a:latin typeface="Arial"/>
                        </a:rPr>
                        <a:t>MiC</a:t>
                      </a:r>
                      <a:r>
                        <a:rPr lang="it-IT" sz="1100" b="0" i="0" u="none" strike="noStrike" baseline="0" dirty="0" smtClean="0">
                          <a:solidFill>
                            <a:srgbClr val="336699"/>
                          </a:solidFill>
                          <a:latin typeface="Arial"/>
                        </a:rPr>
                        <a:t>, </a:t>
                      </a:r>
                      <a:r>
                        <a:rPr lang="it-IT" sz="1100" b="0" i="0" u="none" strike="noStrike" dirty="0" smtClean="0">
                          <a:solidFill>
                            <a:srgbClr val="336699"/>
                          </a:solidFill>
                          <a:latin typeface="Arial"/>
                        </a:rPr>
                        <a:t>hanno svolto</a:t>
                      </a:r>
                      <a:r>
                        <a:rPr lang="it-IT" sz="1100" b="0" i="0" u="none" strike="noStrike" baseline="0" dirty="0" smtClean="0">
                          <a:solidFill>
                            <a:srgbClr val="336699"/>
                          </a:solidFill>
                          <a:latin typeface="Arial"/>
                        </a:rPr>
                        <a:t> eventi in particolare presso il </a:t>
                      </a:r>
                      <a:r>
                        <a:rPr lang="it-IT" sz="1100" b="0" i="1" u="none" strike="noStrike" baseline="0" dirty="0" smtClean="0">
                          <a:solidFill>
                            <a:srgbClr val="336699"/>
                          </a:solidFill>
                          <a:latin typeface="Arial"/>
                        </a:rPr>
                        <a:t>Museo dell’Ara Pacis </a:t>
                      </a:r>
                      <a:r>
                        <a:rPr lang="it-IT" sz="1100" b="0" i="0" u="none" strike="noStrike" baseline="0" dirty="0" smtClean="0">
                          <a:solidFill>
                            <a:srgbClr val="336699"/>
                          </a:solidFill>
                          <a:latin typeface="Arial"/>
                        </a:rPr>
                        <a:t>e i </a:t>
                      </a:r>
                      <a:r>
                        <a:rPr lang="it-IT" sz="1100" b="0" i="1" u="none" strike="noStrike" baseline="0" dirty="0" smtClean="0">
                          <a:solidFill>
                            <a:srgbClr val="336699"/>
                          </a:solidFill>
                          <a:latin typeface="Arial"/>
                        </a:rPr>
                        <a:t>Musei Capitolini</a:t>
                      </a:r>
                      <a:r>
                        <a:rPr lang="it-IT" sz="1100" b="0" i="0" u="none" strike="noStrike" baseline="0" dirty="0" smtClean="0">
                          <a:solidFill>
                            <a:srgbClr val="336699"/>
                          </a:solidFill>
                          <a:latin typeface="Arial"/>
                        </a:rPr>
                        <a:t>, il loro giudizio è uguale alle </a:t>
                      </a:r>
                      <a:r>
                        <a:rPr lang="it-IT" sz="1100" b="0" i="0" u="none" strike="noStrike" dirty="0" smtClean="0">
                          <a:solidFill>
                            <a:srgbClr val="336699"/>
                          </a:solidFill>
                          <a:latin typeface="Arial"/>
                        </a:rPr>
                        <a:t>aspettative o ne sono privi.</a:t>
                      </a:r>
                    </a:p>
                  </a:txBody>
                  <a:tcPr marL="0" marR="0" marT="0" marB="0" anchor="ctr">
                    <a:lnL>
                      <a:noFill/>
                    </a:lnL>
                    <a:lnR>
                      <a:noFill/>
                    </a:lnR>
                    <a:lnT>
                      <a:noFill/>
                    </a:lnT>
                    <a:lnB>
                      <a:noFill/>
                    </a:lnB>
                    <a:solidFill>
                      <a:schemeClr val="bg1"/>
                    </a:solidFill>
                  </a:tcPr>
                </a:tc>
              </a:tr>
              <a:tr h="746919">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it-IT" sz="1100" b="1" i="0" u="none" strike="noStrike" dirty="0" smtClean="0">
                          <a:solidFill>
                            <a:srgbClr val="00B050"/>
                          </a:solidFill>
                          <a:latin typeface="Arial"/>
                        </a:rPr>
                        <a:t>Cluster</a:t>
                      </a:r>
                      <a:r>
                        <a:rPr lang="it-IT" sz="1100" b="1" i="0" u="none" strike="noStrike" baseline="0" dirty="0" smtClean="0">
                          <a:solidFill>
                            <a:srgbClr val="00B050"/>
                          </a:solidFill>
                          <a:latin typeface="Arial"/>
                        </a:rPr>
                        <a:t> </a:t>
                      </a:r>
                      <a:r>
                        <a:rPr lang="it-IT" sz="1100" b="1" i="0" u="none" strike="noStrike" dirty="0" smtClean="0">
                          <a:solidFill>
                            <a:srgbClr val="00B050"/>
                          </a:solidFill>
                          <a:latin typeface="Arial"/>
                        </a:rPr>
                        <a:t>2 – </a:t>
                      </a:r>
                      <a:r>
                        <a:rPr lang="it-IT" sz="1100" b="1" i="1" u="sng" strike="noStrike" dirty="0" smtClean="0">
                          <a:solidFill>
                            <a:srgbClr val="00B050"/>
                          </a:solidFill>
                          <a:latin typeface="Arial"/>
                        </a:rPr>
                        <a:t>Molto Soddisfatti</a:t>
                      </a:r>
                      <a:r>
                        <a:rPr lang="it-IT" sz="1100" b="0" i="0" u="none" strike="noStrike" dirty="0" smtClean="0">
                          <a:solidFill>
                            <a:srgbClr val="00B050"/>
                          </a:solidFill>
                          <a:latin typeface="Arial"/>
                        </a:rPr>
                        <a:t>:</a:t>
                      </a:r>
                      <a:r>
                        <a:rPr lang="it-IT" sz="1100" b="1" i="0" u="none" strike="noStrike" baseline="0" dirty="0" smtClean="0">
                          <a:solidFill>
                            <a:srgbClr val="00B050"/>
                          </a:solidFill>
                          <a:latin typeface="Arial"/>
                        </a:rPr>
                        <a:t> </a:t>
                      </a:r>
                      <a:r>
                        <a:rPr lang="it-IT" sz="1100" b="0" i="0" u="none" strike="noStrike" baseline="0" dirty="0" smtClean="0">
                          <a:solidFill>
                            <a:srgbClr val="00B050"/>
                          </a:solidFill>
                          <a:latin typeface="Arial"/>
                        </a:rPr>
                        <a:t>in prevalenza micro imprese (meno di 10 dipendenti) o grandi imprese (oltre 250 dipendenti), con sede a Roma, </a:t>
                      </a:r>
                      <a:r>
                        <a:rPr kumimoji="0" lang="it-IT" sz="1100" b="0" i="0" u="none" strike="noStrike" kern="1200" cap="none" spc="0" normalizeH="0" baseline="0" noProof="0" dirty="0" smtClean="0">
                          <a:ln>
                            <a:noFill/>
                          </a:ln>
                          <a:solidFill>
                            <a:srgbClr val="00B050"/>
                          </a:solidFill>
                          <a:effectLst/>
                          <a:uLnTx/>
                          <a:uFillTx/>
                          <a:latin typeface="Arial"/>
                          <a:ea typeface="+mn-ea"/>
                          <a:cs typeface="+mn-cs"/>
                        </a:rPr>
                        <a:t>operano soprattutto nel settore congressuale</a:t>
                      </a:r>
                      <a:r>
                        <a:rPr lang="it-IT" sz="1100" b="0" i="0" u="none" strike="noStrike" baseline="0" dirty="0" smtClean="0">
                          <a:solidFill>
                            <a:srgbClr val="00B050"/>
                          </a:solidFill>
                          <a:latin typeface="Arial"/>
                        </a:rPr>
                        <a:t>, attive in ambito internazionale, oltre la metà di essi sono clienti abituali, sono venuti a conoscenza </a:t>
                      </a:r>
                      <a:r>
                        <a:rPr kumimoji="0" lang="it-IT" sz="1100" b="0" i="0" u="none" strike="noStrike" kern="1200" cap="none" spc="0" normalizeH="0" baseline="0" noProof="0" dirty="0" smtClean="0">
                          <a:ln>
                            <a:noFill/>
                          </a:ln>
                          <a:solidFill>
                            <a:srgbClr val="00B050"/>
                          </a:solidFill>
                          <a:effectLst/>
                          <a:uLnTx/>
                          <a:uFillTx/>
                          <a:latin typeface="Arial"/>
                          <a:ea typeface="+mn-ea"/>
                          <a:cs typeface="+mn-cs"/>
                        </a:rPr>
                        <a:t>del servizio tramite il proprio lavoro, hanno svolto eventi presso la </a:t>
                      </a:r>
                      <a:r>
                        <a:rPr kumimoji="0" lang="it-IT" sz="1100" b="0" i="1" u="none" strike="noStrike" kern="1200" cap="none" spc="0" normalizeH="0" baseline="0" noProof="0" dirty="0" smtClean="0">
                          <a:ln>
                            <a:noFill/>
                          </a:ln>
                          <a:solidFill>
                            <a:srgbClr val="00B050"/>
                          </a:solidFill>
                          <a:effectLst/>
                          <a:uLnTx/>
                          <a:uFillTx/>
                          <a:latin typeface="Arial"/>
                          <a:ea typeface="+mn-ea"/>
                          <a:cs typeface="+mn-cs"/>
                        </a:rPr>
                        <a:t>Centrale Montemartini </a:t>
                      </a:r>
                      <a:r>
                        <a:rPr kumimoji="0" lang="it-IT" sz="1100" b="0" i="0" u="none" strike="noStrike" kern="1200" cap="none" spc="0" normalizeH="0" baseline="0" noProof="0" dirty="0" smtClean="0">
                          <a:ln>
                            <a:noFill/>
                          </a:ln>
                          <a:solidFill>
                            <a:srgbClr val="00B050"/>
                          </a:solidFill>
                          <a:effectLst/>
                          <a:uLnTx/>
                          <a:uFillTx/>
                          <a:latin typeface="Arial"/>
                          <a:ea typeface="+mn-ea"/>
                          <a:cs typeface="+mn-cs"/>
                        </a:rPr>
                        <a:t>e il </a:t>
                      </a:r>
                      <a:r>
                        <a:rPr kumimoji="0" lang="it-IT" sz="1100" b="0" i="1" u="none" strike="noStrike" kern="1200" cap="none" spc="0" normalizeH="0" baseline="0" noProof="0" dirty="0" smtClean="0">
                          <a:ln>
                            <a:noFill/>
                          </a:ln>
                          <a:solidFill>
                            <a:srgbClr val="00B050"/>
                          </a:solidFill>
                          <a:effectLst/>
                          <a:uLnTx/>
                          <a:uFillTx/>
                          <a:latin typeface="Arial"/>
                          <a:ea typeface="+mn-ea"/>
                          <a:cs typeface="+mn-cs"/>
                        </a:rPr>
                        <a:t>Museo di Roma</a:t>
                      </a:r>
                      <a:r>
                        <a:rPr kumimoji="0" lang="it-IT" sz="1100" b="0" i="0" u="none" strike="noStrike" kern="1200" cap="none" spc="0" normalizeH="0" baseline="0" noProof="0" dirty="0" smtClean="0">
                          <a:ln>
                            <a:noFill/>
                          </a:ln>
                          <a:solidFill>
                            <a:srgbClr val="00B050"/>
                          </a:solidFill>
                          <a:effectLst/>
                          <a:uLnTx/>
                          <a:uFillTx/>
                          <a:latin typeface="Arial"/>
                          <a:ea typeface="+mn-ea"/>
                          <a:cs typeface="+mn-cs"/>
                        </a:rPr>
                        <a:t>, il loro giudizio è superiore alle aspettative.</a:t>
                      </a:r>
                    </a:p>
                  </a:txBody>
                  <a:tcPr marL="0" marR="0" marT="0" marB="0" anchor="ctr">
                    <a:lnL>
                      <a:noFill/>
                    </a:lnL>
                    <a:lnR>
                      <a:noFill/>
                    </a:lnR>
                    <a:lnT>
                      <a:noFill/>
                    </a:lnT>
                    <a:lnB>
                      <a:noFill/>
                    </a:lnB>
                    <a:solidFill>
                      <a:schemeClr val="bg1"/>
                    </a:solidFill>
                  </a:tcPr>
                </a:tc>
              </a:tr>
            </a:tbl>
          </a:graphicData>
        </a:graphic>
      </p:graphicFrame>
      <p:graphicFrame>
        <p:nvGraphicFramePr>
          <p:cNvPr id="8" name="Grafico 7"/>
          <p:cNvGraphicFramePr>
            <a:graphicFrameLocks/>
          </p:cNvGraphicFramePr>
          <p:nvPr>
            <p:extLst>
              <p:ext uri="{D42A27DB-BD31-4B8C-83A1-F6EECF244321}">
                <p14:modId xmlns:p14="http://schemas.microsoft.com/office/powerpoint/2010/main" val="1956655147"/>
              </p:ext>
            </p:extLst>
          </p:nvPr>
        </p:nvGraphicFramePr>
        <p:xfrm>
          <a:off x="726281" y="4500562"/>
          <a:ext cx="2757488" cy="2276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p:cNvGraphicFramePr>
            <a:graphicFrameLocks/>
          </p:cNvGraphicFramePr>
          <p:nvPr>
            <p:extLst>
              <p:ext uri="{D42A27DB-BD31-4B8C-83A1-F6EECF244321}">
                <p14:modId xmlns:p14="http://schemas.microsoft.com/office/powerpoint/2010/main" val="2492702570"/>
              </p:ext>
            </p:extLst>
          </p:nvPr>
        </p:nvGraphicFramePr>
        <p:xfrm>
          <a:off x="2905125" y="4410075"/>
          <a:ext cx="5762625" cy="24479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0"/>
          </p:nvPr>
        </p:nvSpPr>
        <p:spPr/>
        <p:txBody>
          <a:bodyPr/>
          <a:lstStyle/>
          <a:p>
            <a:pPr>
              <a:defRPr/>
            </a:pPr>
            <a:fld id="{D641EFBC-D1BC-49DB-ACE2-06EB5F9881C7}" type="slidenum">
              <a:rPr lang="it-IT"/>
              <a:pPr>
                <a:defRPr/>
              </a:pPr>
              <a:t>2</a:t>
            </a:fld>
            <a:endParaRPr lang="it-IT" dirty="0"/>
          </a:p>
        </p:txBody>
      </p:sp>
      <p:sp>
        <p:nvSpPr>
          <p:cNvPr id="3075" name="Rectangle 3"/>
          <p:cNvSpPr>
            <a:spLocks noGrp="1" noChangeArrowheads="1"/>
          </p:cNvSpPr>
          <p:nvPr>
            <p:ph type="body" idx="1"/>
          </p:nvPr>
        </p:nvSpPr>
        <p:spPr bwMode="auto">
          <a:xfrm>
            <a:off x="760414" y="841375"/>
            <a:ext cx="7383462" cy="537845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it-IT" sz="1600" b="1" dirty="0" smtClean="0">
                <a:solidFill>
                  <a:schemeClr val="tx2"/>
                </a:solidFill>
                <a:latin typeface="Arial" pitchFamily="34" charset="0"/>
              </a:rPr>
              <a:t>Indice</a:t>
            </a:r>
          </a:p>
          <a:p>
            <a:pPr marL="0" indent="0" eaLnBrk="1" hangingPunct="1">
              <a:spcBef>
                <a:spcPct val="0"/>
              </a:spcBef>
              <a:buFontTx/>
              <a:buNone/>
            </a:pPr>
            <a:endParaRPr lang="it-IT" sz="1000" dirty="0" smtClean="0">
              <a:solidFill>
                <a:schemeClr val="tx2"/>
              </a:solidFill>
              <a:latin typeface="Arial" pitchFamily="34" charset="0"/>
            </a:endParaRPr>
          </a:p>
          <a:p>
            <a:pPr marL="0" indent="0" eaLnBrk="1" hangingPunct="1">
              <a:lnSpc>
                <a:spcPct val="90000"/>
              </a:lnSpc>
              <a:spcBef>
                <a:spcPct val="30000"/>
              </a:spcBef>
              <a:buFontTx/>
              <a:buNone/>
            </a:pPr>
            <a:r>
              <a:rPr lang="it-IT" sz="1400" dirty="0" smtClean="0">
                <a:latin typeface="Arial" pitchFamily="34" charset="0"/>
              </a:rPr>
              <a:t>Il documento si articola nei seguenti capitoli:</a:t>
            </a:r>
          </a:p>
          <a:p>
            <a:pPr marL="0" indent="0" eaLnBrk="1" hangingPunct="1">
              <a:spcBef>
                <a:spcPct val="30000"/>
              </a:spcBef>
              <a:buFontTx/>
              <a:buNone/>
            </a:pPr>
            <a:endParaRPr lang="it-IT" sz="1000" dirty="0" smtClean="0">
              <a:latin typeface="Arial" pitchFamily="34" charset="0"/>
            </a:endParaRPr>
          </a:p>
          <a:p>
            <a:pPr marL="809625" lvl="2" indent="-266700" eaLnBrk="1" hangingPunct="1">
              <a:lnSpc>
                <a:spcPct val="110000"/>
              </a:lnSpc>
            </a:pPr>
            <a:r>
              <a:rPr lang="it-IT" sz="1400" dirty="0" smtClean="0">
                <a:latin typeface="Arial" pitchFamily="34" charset="0"/>
              </a:rPr>
              <a:t>Premessa e nota metodologica</a:t>
            </a:r>
            <a:endParaRPr lang="it-IT" sz="1400" i="1" dirty="0" smtClean="0">
              <a:latin typeface="Arial" pitchFamily="34" charset="0"/>
            </a:endParaRPr>
          </a:p>
          <a:p>
            <a:pPr marL="809625" lvl="2" indent="-266700" eaLnBrk="1" hangingPunct="1">
              <a:lnSpc>
                <a:spcPct val="110000"/>
              </a:lnSpc>
            </a:pPr>
            <a:r>
              <a:rPr lang="it-IT" sz="1400" dirty="0" smtClean="0">
                <a:latin typeface="Arial" pitchFamily="34" charset="0"/>
              </a:rPr>
              <a:t>Sintesi dei risultati</a:t>
            </a:r>
          </a:p>
          <a:p>
            <a:pPr marL="809625" lvl="2" indent="-266700" eaLnBrk="1" hangingPunct="1">
              <a:lnSpc>
                <a:spcPct val="110000"/>
              </a:lnSpc>
            </a:pPr>
            <a:r>
              <a:rPr lang="it-IT" sz="1400" dirty="0" smtClean="0">
                <a:latin typeface="Arial" pitchFamily="34" charset="0"/>
              </a:rPr>
              <a:t>Tabella riassuntiva</a:t>
            </a:r>
          </a:p>
          <a:p>
            <a:pPr marL="809625" lvl="2" indent="-266700" eaLnBrk="1" hangingPunct="1">
              <a:lnSpc>
                <a:spcPct val="110000"/>
              </a:lnSpc>
            </a:pPr>
            <a:r>
              <a:rPr lang="it-IT" sz="1400" dirty="0" smtClean="0">
                <a:latin typeface="Arial" pitchFamily="34" charset="0"/>
              </a:rPr>
              <a:t>Medie di soddisfazione – grafico di Pareto</a:t>
            </a:r>
          </a:p>
          <a:p>
            <a:pPr marL="809625" lvl="2" indent="-266700" eaLnBrk="1" hangingPunct="1">
              <a:lnSpc>
                <a:spcPct val="110000"/>
              </a:lnSpc>
            </a:pPr>
            <a:r>
              <a:rPr lang="it-IT" sz="1400" dirty="0" smtClean="0">
                <a:latin typeface="Arial" pitchFamily="34" charset="0"/>
              </a:rPr>
              <a:t>Analisi del trend 2018-2019</a:t>
            </a:r>
          </a:p>
          <a:p>
            <a:pPr marL="809625" lvl="2" indent="-266700" eaLnBrk="1" hangingPunct="1">
              <a:lnSpc>
                <a:spcPct val="110000"/>
              </a:lnSpc>
            </a:pPr>
            <a:r>
              <a:rPr lang="it-IT" sz="1400" dirty="0" smtClean="0">
                <a:latin typeface="Arial" pitchFamily="34" charset="0"/>
              </a:rPr>
              <a:t>Come è venuto a conoscenza del servizio</a:t>
            </a:r>
          </a:p>
          <a:p>
            <a:pPr marL="809625" lvl="2" indent="-266700" eaLnBrk="1" hangingPunct="1">
              <a:lnSpc>
                <a:spcPct val="110000"/>
              </a:lnSpc>
            </a:pPr>
            <a:r>
              <a:rPr lang="it-IT" sz="1400" dirty="0" smtClean="0">
                <a:latin typeface="Arial" pitchFamily="34" charset="0"/>
              </a:rPr>
              <a:t>Si è già rivolto al nostro servizio in passato</a:t>
            </a:r>
          </a:p>
          <a:p>
            <a:pPr marL="809625" lvl="2" indent="-266700" eaLnBrk="1" hangingPunct="1">
              <a:lnSpc>
                <a:spcPct val="110000"/>
              </a:lnSpc>
            </a:pPr>
            <a:r>
              <a:rPr lang="it-IT" sz="1400" dirty="0" smtClean="0">
                <a:latin typeface="Arial" pitchFamily="34" charset="0"/>
              </a:rPr>
              <a:t>Tipologia di servizio richiesto</a:t>
            </a:r>
          </a:p>
          <a:p>
            <a:pPr marL="809625" lvl="2" indent="-266700" eaLnBrk="1" hangingPunct="1">
              <a:lnSpc>
                <a:spcPct val="110000"/>
              </a:lnSpc>
            </a:pPr>
            <a:r>
              <a:rPr lang="it-IT" sz="1400" dirty="0" smtClean="0">
                <a:latin typeface="Arial" pitchFamily="34" charset="0"/>
              </a:rPr>
              <a:t>Giudizio rispetto alle aspettative</a:t>
            </a:r>
          </a:p>
          <a:p>
            <a:pPr marL="809625" lvl="2" indent="-266700" eaLnBrk="1" hangingPunct="1">
              <a:lnSpc>
                <a:spcPct val="110000"/>
              </a:lnSpc>
            </a:pPr>
            <a:r>
              <a:rPr lang="it-IT" sz="1400" dirty="0" smtClean="0">
                <a:latin typeface="Arial" pitchFamily="34" charset="0"/>
              </a:rPr>
              <a:t>Consiglierebbe questo servizio ad un amico/collega</a:t>
            </a:r>
          </a:p>
          <a:p>
            <a:pPr marL="809625" lvl="2" indent="-266700" eaLnBrk="1" hangingPunct="1">
              <a:lnSpc>
                <a:spcPct val="110000"/>
              </a:lnSpc>
            </a:pPr>
            <a:r>
              <a:rPr lang="it-IT" sz="1400" dirty="0" smtClean="0">
                <a:latin typeface="Arial" pitchFamily="34" charset="0"/>
              </a:rPr>
              <a:t>Analisi del target</a:t>
            </a:r>
          </a:p>
          <a:p>
            <a:pPr marL="809625" lvl="2" indent="-266700" eaLnBrk="1" hangingPunct="1">
              <a:lnSpc>
                <a:spcPct val="110000"/>
              </a:lnSpc>
            </a:pPr>
            <a:r>
              <a:rPr lang="it-IT" sz="1400" dirty="0">
                <a:solidFill>
                  <a:schemeClr val="tx2"/>
                </a:solidFill>
                <a:latin typeface="Arial" pitchFamily="34" charset="0"/>
              </a:rPr>
              <a:t>Analisi univariate per </a:t>
            </a:r>
            <a:r>
              <a:rPr lang="it-IT" sz="1400" dirty="0" smtClean="0">
                <a:solidFill>
                  <a:schemeClr val="tx2"/>
                </a:solidFill>
                <a:latin typeface="Arial" pitchFamily="34" charset="0"/>
              </a:rPr>
              <a:t>museo </a:t>
            </a:r>
            <a:endParaRPr lang="it-IT" sz="1400" dirty="0" smtClean="0">
              <a:latin typeface="Arial" pitchFamily="34" charset="0"/>
            </a:endParaRPr>
          </a:p>
          <a:p>
            <a:pPr marL="809625" lvl="2" indent="-266700" eaLnBrk="1" hangingPunct="1">
              <a:lnSpc>
                <a:spcPct val="110000"/>
              </a:lnSpc>
            </a:pPr>
            <a:r>
              <a:rPr lang="it-IT" sz="1400" dirty="0" smtClean="0">
                <a:latin typeface="Arial" pitchFamily="34" charset="0"/>
              </a:rPr>
              <a:t>Analisi bivariate (Correlazione e Mappa delle priorità)</a:t>
            </a:r>
          </a:p>
          <a:p>
            <a:pPr marL="809625" lvl="2" indent="-266700" eaLnBrk="1" hangingPunct="1">
              <a:lnSpc>
                <a:spcPct val="110000"/>
              </a:lnSpc>
            </a:pPr>
            <a:r>
              <a:rPr lang="it-IT" sz="1400" dirty="0" smtClean="0">
                <a:latin typeface="Arial" pitchFamily="34" charset="0"/>
              </a:rPr>
              <a:t>Analisi multivariate (Cluster Analysis e Fattoriale)</a:t>
            </a:r>
          </a:p>
          <a:p>
            <a:pPr marL="809625" lvl="2" indent="-266700" eaLnBrk="1" hangingPunct="1">
              <a:lnSpc>
                <a:spcPct val="110000"/>
              </a:lnSpc>
            </a:pPr>
            <a:r>
              <a:rPr lang="it-IT" sz="1400" dirty="0" smtClean="0">
                <a:latin typeface="Arial" pitchFamily="34" charset="0"/>
              </a:rPr>
              <a:t>Suggerimenti</a:t>
            </a:r>
          </a:p>
          <a:p>
            <a:pPr marL="809625" lvl="2" indent="-266700" eaLnBrk="1" hangingPunct="1">
              <a:lnSpc>
                <a:spcPct val="110000"/>
              </a:lnSpc>
            </a:pPr>
            <a:r>
              <a:rPr lang="it-IT" sz="1400" dirty="0" smtClean="0">
                <a:latin typeface="Arial" pitchFamily="34" charset="0"/>
              </a:rPr>
              <a:t>Allegato 1 - Questionario</a:t>
            </a:r>
          </a:p>
          <a:p>
            <a:pPr marL="809625" lvl="2" indent="-266700" eaLnBrk="1" hangingPunct="1"/>
            <a:endParaRPr lang="it-IT" sz="1400"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EBDDD2C0-591F-4FD3-A97C-31A229DDE066}" type="slidenum">
              <a:rPr lang="it-IT" smtClean="0"/>
              <a:pPr>
                <a:defRPr/>
              </a:pPr>
              <a:t>20</a:t>
            </a:fld>
            <a:endParaRPr lang="it-IT"/>
          </a:p>
        </p:txBody>
      </p:sp>
      <p:sp>
        <p:nvSpPr>
          <p:cNvPr id="11" name="Segnaposto contenuto 2"/>
          <p:cNvSpPr txBox="1">
            <a:spLocks/>
          </p:cNvSpPr>
          <p:nvPr/>
        </p:nvSpPr>
        <p:spPr>
          <a:xfrm>
            <a:off x="769693" y="800100"/>
            <a:ext cx="7669457" cy="5934075"/>
          </a:xfrm>
          <a:prstGeom prst="rect">
            <a:avLst/>
          </a:prstGeom>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it-IT" sz="1600" b="1" i="0" u="none" strike="noStrike" kern="0" cap="none" spc="0" normalizeH="0" baseline="0" noProof="0" dirty="0" smtClean="0">
                <a:ln>
                  <a:noFill/>
                </a:ln>
                <a:effectLst/>
                <a:uLnTx/>
                <a:uFillTx/>
                <a:latin typeface="Arial" pitchFamily="34" charset="0"/>
                <a:ea typeface="+mn-ea"/>
                <a:cs typeface="Arial" pitchFamily="34" charset="0"/>
              </a:rPr>
              <a:t>Analisi Fattoriale</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it-IT" sz="1000" b="0" i="0" u="none" strike="noStrike" kern="0" cap="none" spc="0" normalizeH="0" baseline="0" noProof="0" dirty="0" smtClean="0">
              <a:ln>
                <a:noFill/>
              </a:ln>
              <a:effectLst/>
              <a:uLnTx/>
              <a:uFillTx/>
              <a:latin typeface="Arial" pitchFamily="34" charset="0"/>
              <a:ea typeface="+mn-ea"/>
              <a:cs typeface="Arial" pitchFamily="34" charset="0"/>
            </a:endParaRPr>
          </a:p>
          <a:p>
            <a:pPr>
              <a:lnSpc>
                <a:spcPct val="100000"/>
              </a:lnSpc>
              <a:spcBef>
                <a:spcPts val="0"/>
              </a:spcBef>
            </a:pPr>
            <a:r>
              <a:rPr lang="it-IT" sz="1400" dirty="0" smtClean="0"/>
              <a:t>L'</a:t>
            </a:r>
            <a:r>
              <a:rPr lang="it-IT" sz="1400" b="1" dirty="0" smtClean="0"/>
              <a:t>analisi fattoriale</a:t>
            </a:r>
            <a:r>
              <a:rPr lang="it-IT" sz="1400" dirty="0" smtClean="0"/>
              <a:t> è una tecnica statistica che permette di ottenere </a:t>
            </a:r>
            <a:r>
              <a:rPr lang="it-IT" sz="1400" b="1" dirty="0" smtClean="0"/>
              <a:t>una riduzione della complessità del numero di variabili</a:t>
            </a:r>
            <a:r>
              <a:rPr lang="it-IT" sz="1400" dirty="0" smtClean="0"/>
              <a:t> </a:t>
            </a:r>
            <a:r>
              <a:rPr lang="it-IT" sz="1400" b="1" dirty="0" smtClean="0"/>
              <a:t>che spiegano un fenomeno</a:t>
            </a:r>
            <a:r>
              <a:rPr lang="it-IT" sz="1400" dirty="0" smtClean="0"/>
              <a:t>, aggregandole in delle macroaree (la qualità dei supporti audio-video è stata esclusa poiché non è risultata significativa per questo tipo di analisi</a:t>
            </a:r>
            <a:r>
              <a:rPr lang="it-IT" sz="1400" dirty="0"/>
              <a:t>). </a:t>
            </a:r>
            <a:endParaRPr lang="it-IT" sz="1400" dirty="0" smtClean="0"/>
          </a:p>
          <a:p>
            <a:pPr>
              <a:lnSpc>
                <a:spcPct val="100000"/>
              </a:lnSpc>
              <a:spcBef>
                <a:spcPts val="0"/>
              </a:spcBef>
            </a:pPr>
            <a:endParaRPr lang="it-IT" sz="1000" kern="0" dirty="0" smtClean="0">
              <a:latin typeface="Arial" pitchFamily="34" charset="0"/>
              <a:cs typeface="Arial" pitchFamily="34" charset="0"/>
            </a:endParaRPr>
          </a:p>
          <a:p>
            <a:pPr>
              <a:lnSpc>
                <a:spcPct val="100000"/>
              </a:lnSpc>
              <a:spcBef>
                <a:spcPts val="0"/>
              </a:spcBef>
            </a:pPr>
            <a:r>
              <a:rPr lang="it-IT" sz="1400" kern="0" dirty="0" smtClean="0">
                <a:latin typeface="Arial" pitchFamily="34" charset="0"/>
                <a:cs typeface="Arial" pitchFamily="34" charset="0"/>
              </a:rPr>
              <a:t>Sono stati identificati statisticamente i seguenti 2 </a:t>
            </a:r>
            <a:r>
              <a:rPr kumimoji="0" lang="it-IT" sz="1400" b="0" i="0" u="sng" strike="noStrike" kern="0" cap="none" spc="0" normalizeH="0" baseline="0" noProof="0" dirty="0" smtClean="0">
                <a:ln>
                  <a:noFill/>
                </a:ln>
                <a:solidFill>
                  <a:schemeClr val="tx1"/>
                </a:solidFill>
                <a:effectLst/>
                <a:uLnTx/>
                <a:uFillTx/>
                <a:latin typeface="Arial" pitchFamily="34" charset="0"/>
                <a:ea typeface="+mn-ea"/>
                <a:cs typeface="Arial" pitchFamily="34" charset="0"/>
              </a:rPr>
              <a:t>Fattori dei vari aspetti oggetto</a:t>
            </a:r>
            <a:r>
              <a:rPr kumimoji="0" lang="it-IT" sz="1400" b="0" i="0" u="sng" strike="noStrike" kern="0" cap="none" spc="0" normalizeH="0" noProof="0" dirty="0" smtClean="0">
                <a:ln>
                  <a:noFill/>
                </a:ln>
                <a:solidFill>
                  <a:schemeClr val="tx1"/>
                </a:solidFill>
                <a:effectLst/>
                <a:uLnTx/>
                <a:uFillTx/>
                <a:latin typeface="Arial" pitchFamily="34" charset="0"/>
                <a:ea typeface="+mn-ea"/>
                <a:cs typeface="Arial" pitchFamily="34" charset="0"/>
              </a:rPr>
              <a:t> dell’indagine</a:t>
            </a:r>
            <a:r>
              <a:rPr kumimoji="0" lang="it-IT" sz="1400" b="0" i="0" u="none" strike="noStrike" kern="0" cap="none" spc="0" normalizeH="0" noProof="0" dirty="0" smtClean="0">
                <a:ln>
                  <a:noFill/>
                </a:ln>
                <a:solidFill>
                  <a:schemeClr val="tx1"/>
                </a:solidFill>
                <a:effectLst/>
                <a:uLnTx/>
                <a:uFillTx/>
                <a:latin typeface="Arial" pitchFamily="34" charset="0"/>
                <a:ea typeface="+mn-ea"/>
                <a:cs typeface="Arial" pitchFamily="34" charset="0"/>
              </a:rPr>
              <a:t>:</a:t>
            </a:r>
          </a:p>
          <a:p>
            <a:pPr>
              <a:lnSpc>
                <a:spcPct val="100000"/>
              </a:lnSpc>
              <a:spcBef>
                <a:spcPts val="0"/>
              </a:spcBef>
            </a:pPr>
            <a:endParaRPr kumimoji="0" lang="it-IT" sz="14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4" name="Rettangolo 13"/>
          <p:cNvSpPr/>
          <p:nvPr/>
        </p:nvSpPr>
        <p:spPr>
          <a:xfrm>
            <a:off x="5203365" y="3844995"/>
            <a:ext cx="2080374" cy="698717"/>
          </a:xfrm>
          <a:prstGeom prst="rect">
            <a:avLst/>
          </a:prstGeom>
          <a:ln>
            <a:solidFill>
              <a:schemeClr val="tx1"/>
            </a:solidFill>
          </a:ln>
        </p:spPr>
        <p:txBody>
          <a:bodyPr wrap="square">
            <a:spAutoFit/>
          </a:bodyPr>
          <a:lstStyle/>
          <a:p>
            <a:pPr marL="176213" indent="-176213" algn="ctr">
              <a:lnSpc>
                <a:spcPct val="150000"/>
              </a:lnSpc>
              <a:spcBef>
                <a:spcPts val="0"/>
              </a:spcBef>
            </a:pPr>
            <a:r>
              <a:rPr lang="it-IT" sz="1400" dirty="0"/>
              <a:t>Catering</a:t>
            </a:r>
          </a:p>
          <a:p>
            <a:pPr marL="176213" indent="-176213" algn="ctr">
              <a:lnSpc>
                <a:spcPct val="150000"/>
              </a:lnSpc>
              <a:spcBef>
                <a:spcPts val="0"/>
              </a:spcBef>
            </a:pPr>
            <a:r>
              <a:rPr lang="it-IT" sz="1400" dirty="0"/>
              <a:t>Visita didattica</a:t>
            </a:r>
          </a:p>
        </p:txBody>
      </p:sp>
      <p:sp>
        <p:nvSpPr>
          <p:cNvPr id="16" name="Rettangolo 15"/>
          <p:cNvSpPr/>
          <p:nvPr/>
        </p:nvSpPr>
        <p:spPr>
          <a:xfrm>
            <a:off x="1170690" y="3160364"/>
            <a:ext cx="3156621" cy="1384995"/>
          </a:xfrm>
          <a:prstGeom prst="rect">
            <a:avLst/>
          </a:prstGeom>
          <a:ln>
            <a:solidFill>
              <a:schemeClr val="tx1"/>
            </a:solidFill>
          </a:ln>
        </p:spPr>
        <p:txBody>
          <a:bodyPr wrap="square">
            <a:spAutoFit/>
          </a:bodyPr>
          <a:lstStyle/>
          <a:p>
            <a:pPr marL="176213" indent="-176213" algn="ctr">
              <a:lnSpc>
                <a:spcPct val="150000"/>
              </a:lnSpc>
              <a:spcBef>
                <a:spcPts val="0"/>
              </a:spcBef>
            </a:pPr>
            <a:r>
              <a:rPr lang="it-IT" sz="1400" dirty="0"/>
              <a:t>Staff organizzativo - Disponibilità</a:t>
            </a:r>
          </a:p>
          <a:p>
            <a:pPr marL="176213" indent="-176213" algn="ctr">
              <a:lnSpc>
                <a:spcPct val="150000"/>
              </a:lnSpc>
              <a:spcBef>
                <a:spcPts val="0"/>
              </a:spcBef>
            </a:pPr>
            <a:r>
              <a:rPr lang="it-IT" sz="1400" dirty="0"/>
              <a:t>Staff organizzativo - Problem solving</a:t>
            </a:r>
          </a:p>
          <a:p>
            <a:pPr marL="176213" indent="-176213" algn="ctr">
              <a:lnSpc>
                <a:spcPct val="150000"/>
              </a:lnSpc>
              <a:spcBef>
                <a:spcPts val="0"/>
              </a:spcBef>
            </a:pPr>
            <a:r>
              <a:rPr lang="it-IT" sz="1400" dirty="0"/>
              <a:t>Pulizia degli spazi</a:t>
            </a:r>
          </a:p>
          <a:p>
            <a:pPr marL="176213" indent="-176213" algn="ctr">
              <a:lnSpc>
                <a:spcPct val="150000"/>
              </a:lnSpc>
              <a:spcBef>
                <a:spcPts val="0"/>
              </a:spcBef>
            </a:pPr>
            <a:r>
              <a:rPr lang="it-IT" sz="1400" dirty="0"/>
              <a:t>Soddisfazione ospiti</a:t>
            </a:r>
          </a:p>
        </p:txBody>
      </p:sp>
      <p:sp>
        <p:nvSpPr>
          <p:cNvPr id="19" name="Freccia in giù 18"/>
          <p:cNvSpPr/>
          <p:nvPr/>
        </p:nvSpPr>
        <p:spPr bwMode="auto">
          <a:xfrm>
            <a:off x="2329902" y="4562441"/>
            <a:ext cx="838200" cy="1009650"/>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p:txBody>
      </p:sp>
      <p:sp>
        <p:nvSpPr>
          <p:cNvPr id="20" name="Freccia in giù 19"/>
          <p:cNvSpPr/>
          <p:nvPr/>
        </p:nvSpPr>
        <p:spPr bwMode="auto">
          <a:xfrm>
            <a:off x="5824452" y="4562441"/>
            <a:ext cx="838200" cy="1009650"/>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charset="0"/>
            </a:endParaRPr>
          </a:p>
        </p:txBody>
      </p:sp>
      <p:sp>
        <p:nvSpPr>
          <p:cNvPr id="23" name="Rettangolo 22"/>
          <p:cNvSpPr/>
          <p:nvPr/>
        </p:nvSpPr>
        <p:spPr>
          <a:xfrm>
            <a:off x="2000239" y="5775863"/>
            <a:ext cx="1497526" cy="544765"/>
          </a:xfrm>
          <a:prstGeom prst="rect">
            <a:avLst/>
          </a:prstGeom>
        </p:spPr>
        <p:txBody>
          <a:bodyPr wrap="none">
            <a:spAutoFit/>
          </a:bodyPr>
          <a:lstStyle/>
          <a:p>
            <a:pPr algn="ctr"/>
            <a:r>
              <a:rPr lang="it-IT" sz="1400" b="1" kern="0" dirty="0" smtClean="0">
                <a:latin typeface="Arial" pitchFamily="34" charset="0"/>
                <a:cs typeface="Arial" pitchFamily="34" charset="0"/>
              </a:rPr>
              <a:t>Fattore 1</a:t>
            </a:r>
          </a:p>
          <a:p>
            <a:pPr algn="ctr"/>
            <a:r>
              <a:rPr lang="it-IT" sz="1400" b="1" kern="0" dirty="0" smtClean="0">
                <a:cs typeface="Arial" pitchFamily="34" charset="0"/>
              </a:rPr>
              <a:t>Organizzazione</a:t>
            </a:r>
            <a:endParaRPr lang="it-IT" sz="1400" b="1" dirty="0"/>
          </a:p>
        </p:txBody>
      </p:sp>
      <p:sp>
        <p:nvSpPr>
          <p:cNvPr id="24" name="Rettangolo 23"/>
          <p:cNvSpPr/>
          <p:nvPr/>
        </p:nvSpPr>
        <p:spPr>
          <a:xfrm>
            <a:off x="5415440" y="5775863"/>
            <a:ext cx="1656224" cy="544765"/>
          </a:xfrm>
          <a:prstGeom prst="rect">
            <a:avLst/>
          </a:prstGeom>
        </p:spPr>
        <p:txBody>
          <a:bodyPr wrap="none">
            <a:spAutoFit/>
          </a:bodyPr>
          <a:lstStyle/>
          <a:p>
            <a:pPr algn="ctr"/>
            <a:r>
              <a:rPr lang="it-IT" sz="1400" b="1" kern="0" dirty="0" smtClean="0">
                <a:latin typeface="Arial" pitchFamily="34" charset="0"/>
                <a:cs typeface="Arial" pitchFamily="34" charset="0"/>
              </a:rPr>
              <a:t>Fattore 2</a:t>
            </a:r>
          </a:p>
          <a:p>
            <a:pPr algn="ctr"/>
            <a:r>
              <a:rPr lang="it-IT" sz="1400" b="1" kern="0" dirty="0" smtClean="0">
                <a:cs typeface="Arial" pitchFamily="34" charset="0"/>
              </a:rPr>
              <a:t>Servizi aggiuntivi</a:t>
            </a:r>
            <a:endParaRPr lang="it-IT" sz="1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D4EF6186-9ED3-4664-B1F8-F2EB47551AE9}" type="slidenum">
              <a:rPr lang="it-IT" smtClean="0"/>
              <a:pPr>
                <a:defRPr/>
              </a:pPr>
              <a:t>21</a:t>
            </a:fld>
            <a:endParaRPr lang="it-IT"/>
          </a:p>
        </p:txBody>
      </p:sp>
      <p:sp>
        <p:nvSpPr>
          <p:cNvPr id="6" name="Titolo 1"/>
          <p:cNvSpPr>
            <a:spLocks noGrp="1"/>
          </p:cNvSpPr>
          <p:nvPr>
            <p:ph type="title"/>
          </p:nvPr>
        </p:nvSpPr>
        <p:spPr>
          <a:xfrm>
            <a:off x="736488" y="814589"/>
            <a:ext cx="7693137" cy="385561"/>
          </a:xfrm>
        </p:spPr>
        <p:txBody>
          <a:bodyPr/>
          <a:lstStyle/>
          <a:p>
            <a:pPr algn="l"/>
            <a:r>
              <a:rPr lang="it-IT" sz="1600" b="1" dirty="0" smtClean="0">
                <a:solidFill>
                  <a:schemeClr val="tx1"/>
                </a:solidFill>
                <a:latin typeface="Arial" pitchFamily="34" charset="0"/>
                <a:cs typeface="Arial" pitchFamily="34" charset="0"/>
              </a:rPr>
              <a:t>Analisi multivariate: Fattoriale e Cluster Analysis</a:t>
            </a:r>
            <a:endParaRPr lang="it-IT" sz="1600" b="1" dirty="0">
              <a:solidFill>
                <a:schemeClr val="tx1"/>
              </a:solidFill>
              <a:latin typeface="Arial" pitchFamily="34" charset="0"/>
              <a:cs typeface="Arial" pitchFamily="34" charset="0"/>
            </a:endParaRPr>
          </a:p>
        </p:txBody>
      </p:sp>
      <p:sp>
        <p:nvSpPr>
          <p:cNvPr id="9" name="CasellaDiTesto 8"/>
          <p:cNvSpPr txBox="1"/>
          <p:nvPr/>
        </p:nvSpPr>
        <p:spPr>
          <a:xfrm>
            <a:off x="733424" y="1171575"/>
            <a:ext cx="7743826" cy="954107"/>
          </a:xfrm>
          <a:prstGeom prst="rect">
            <a:avLst/>
          </a:prstGeom>
          <a:noFill/>
        </p:spPr>
        <p:txBody>
          <a:bodyPr wrap="square" rtlCol="0">
            <a:spAutoFit/>
          </a:bodyPr>
          <a:lstStyle/>
          <a:p>
            <a:pPr>
              <a:lnSpc>
                <a:spcPct val="100000"/>
              </a:lnSpc>
            </a:pPr>
            <a:r>
              <a:rPr lang="it-IT" sz="1400" dirty="0" smtClean="0"/>
              <a:t>Come si rileva dal grafico sottostante, rispetto alla media, il Cluster 2, ovvero quello dei “Molto soddisfatti”, mostra una maggiore soddisfazione su entrambi i fattori, mentre il Cluster 1 degli “Abbastanza Soddisfatti” rileva una maggiore dispersività di giudizi, in particolare sul Fattore 1 (“</a:t>
            </a:r>
            <a:r>
              <a:rPr lang="it-IT" sz="1400" i="1" dirty="0" smtClean="0"/>
              <a:t>Organizzazione”</a:t>
            </a:r>
            <a:r>
              <a:rPr lang="it-IT" sz="1400" dirty="0" smtClean="0"/>
              <a:t>).</a:t>
            </a:r>
          </a:p>
        </p:txBody>
      </p:sp>
      <p:sp>
        <p:nvSpPr>
          <p:cNvPr id="11" name="Ovale 10"/>
          <p:cNvSpPr/>
          <p:nvPr/>
        </p:nvSpPr>
        <p:spPr bwMode="auto">
          <a:xfrm>
            <a:off x="4610100" y="3381375"/>
            <a:ext cx="1209675" cy="210502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charset="0"/>
            </a:endParaRPr>
          </a:p>
        </p:txBody>
      </p:sp>
      <p:sp>
        <p:nvSpPr>
          <p:cNvPr id="19" name="Ovale 18"/>
          <p:cNvSpPr/>
          <p:nvPr/>
        </p:nvSpPr>
        <p:spPr bwMode="auto">
          <a:xfrm>
            <a:off x="4762500" y="3619500"/>
            <a:ext cx="1009650" cy="16192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charset="0"/>
            </a:endParaRPr>
          </a:p>
        </p:txBody>
      </p:sp>
      <p:sp>
        <p:nvSpPr>
          <p:cNvPr id="26" name="Ovale 25"/>
          <p:cNvSpPr/>
          <p:nvPr/>
        </p:nvSpPr>
        <p:spPr bwMode="auto">
          <a:xfrm>
            <a:off x="2305050" y="5591173"/>
            <a:ext cx="1400175" cy="33757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charset="0"/>
            </a:endParaRPr>
          </a:p>
        </p:txBody>
      </p:sp>
      <p:pic>
        <p:nvPicPr>
          <p:cNvPr id="10" name="Immagine 9"/>
          <p:cNvPicPr>
            <a:picLocks noChangeAspect="1"/>
          </p:cNvPicPr>
          <p:nvPr/>
        </p:nvPicPr>
        <p:blipFill>
          <a:blip r:embed="rId2"/>
          <a:stretch>
            <a:fillRect/>
          </a:stretch>
        </p:blipFill>
        <p:spPr>
          <a:xfrm>
            <a:off x="769144" y="2167093"/>
            <a:ext cx="7681912" cy="453358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6857FEEA-FFAF-4363-A121-B859D040D7A3}" type="slidenum">
              <a:rPr lang="it-IT"/>
              <a:pPr>
                <a:defRPr/>
              </a:pPr>
              <a:t>22</a:t>
            </a:fld>
            <a:endParaRPr lang="it-IT"/>
          </a:p>
        </p:txBody>
      </p:sp>
      <p:sp>
        <p:nvSpPr>
          <p:cNvPr id="23556" name="Rectangle 475"/>
          <p:cNvSpPr>
            <a:spLocks noChangeArrowheads="1"/>
          </p:cNvSpPr>
          <p:nvPr/>
        </p:nvSpPr>
        <p:spPr bwMode="auto">
          <a:xfrm>
            <a:off x="752474" y="781050"/>
            <a:ext cx="7686676" cy="5386090"/>
          </a:xfrm>
          <a:prstGeom prst="rect">
            <a:avLst/>
          </a:prstGeom>
          <a:noFill/>
          <a:ln w="9525" algn="ctr">
            <a:noFill/>
            <a:miter lim="800000"/>
            <a:headEnd/>
            <a:tailEnd/>
          </a:ln>
        </p:spPr>
        <p:txBody>
          <a:bodyPr wrap="square">
            <a:spAutoFit/>
          </a:bodyPr>
          <a:lstStyle/>
          <a:p>
            <a:pPr algn="l">
              <a:lnSpc>
                <a:spcPct val="100000"/>
              </a:lnSpc>
              <a:spcBef>
                <a:spcPct val="0"/>
              </a:spcBef>
            </a:pPr>
            <a:r>
              <a:rPr lang="it-IT" sz="1600" b="1" dirty="0" smtClean="0"/>
              <a:t>Suggerimenti (1/2)</a:t>
            </a:r>
            <a:r>
              <a:rPr lang="it-IT" sz="1600" b="1" dirty="0"/>
              <a:t/>
            </a:r>
            <a:br>
              <a:rPr lang="it-IT" sz="1600" b="1" dirty="0"/>
            </a:br>
            <a:endParaRPr lang="it-IT" sz="1000" dirty="0" smtClean="0"/>
          </a:p>
          <a:p>
            <a:pPr>
              <a:lnSpc>
                <a:spcPct val="100000"/>
              </a:lnSpc>
              <a:spcBef>
                <a:spcPct val="0"/>
              </a:spcBef>
            </a:pPr>
            <a:r>
              <a:rPr lang="it-IT" sz="1400" b="1" dirty="0" smtClean="0"/>
              <a:t>NIENTE </a:t>
            </a:r>
            <a:r>
              <a:rPr lang="it-IT" sz="1400" dirty="0"/>
              <a:t>da </a:t>
            </a:r>
            <a:r>
              <a:rPr lang="it-IT" sz="1400" dirty="0" smtClean="0"/>
              <a:t>migliorare. </a:t>
            </a:r>
            <a:r>
              <a:rPr lang="it-IT" sz="1400" b="1" dirty="0"/>
              <a:t>Totale </a:t>
            </a:r>
            <a:r>
              <a:rPr lang="it-IT" sz="1400" b="1" dirty="0" smtClean="0"/>
              <a:t>23</a:t>
            </a:r>
            <a:endParaRPr lang="it-IT" sz="1400" dirty="0" smtClean="0"/>
          </a:p>
          <a:p>
            <a:pPr>
              <a:lnSpc>
                <a:spcPct val="100000"/>
              </a:lnSpc>
              <a:spcBef>
                <a:spcPct val="0"/>
              </a:spcBef>
            </a:pPr>
            <a:endParaRPr lang="it-IT" sz="1400" dirty="0" smtClean="0">
              <a:solidFill>
                <a:srgbClr val="FF0000"/>
              </a:solidFill>
            </a:endParaRPr>
          </a:p>
          <a:p>
            <a:pPr>
              <a:lnSpc>
                <a:spcPct val="100000"/>
              </a:lnSpc>
              <a:spcBef>
                <a:spcPct val="0"/>
              </a:spcBef>
            </a:pPr>
            <a:r>
              <a:rPr lang="it-IT" sz="1400" b="1" dirty="0" smtClean="0"/>
              <a:t>ELOGI </a:t>
            </a:r>
            <a:r>
              <a:rPr lang="it-IT" sz="1400" dirty="0" smtClean="0"/>
              <a:t>per lo staff organizzativo (n. 2 </a:t>
            </a:r>
            <a:r>
              <a:rPr lang="it-IT" sz="1400" i="1" dirty="0" smtClean="0"/>
              <a:t>Museo dell’Ara Pacis </a:t>
            </a:r>
            <a:r>
              <a:rPr lang="it-IT" sz="1400" dirty="0" smtClean="0"/>
              <a:t>e n. 1 </a:t>
            </a:r>
            <a:r>
              <a:rPr lang="it-IT" sz="1400" i="1" dirty="0" smtClean="0"/>
              <a:t>Musei Capitolini</a:t>
            </a:r>
            <a:r>
              <a:rPr lang="it-IT" sz="1400" dirty="0" smtClean="0"/>
              <a:t>); la visita guidata (</a:t>
            </a:r>
            <a:r>
              <a:rPr lang="it-IT" sz="1400" i="1" dirty="0" smtClean="0"/>
              <a:t>Museo di Roma</a:t>
            </a:r>
            <a:r>
              <a:rPr lang="it-IT" sz="1400" dirty="0" smtClean="0"/>
              <a:t>) e il catering (</a:t>
            </a:r>
            <a:r>
              <a:rPr lang="it-IT" sz="1400" i="1" dirty="0" smtClean="0"/>
              <a:t>Museo di Roma</a:t>
            </a:r>
            <a:r>
              <a:rPr lang="it-IT" sz="1400" dirty="0" smtClean="0"/>
              <a:t>). </a:t>
            </a:r>
            <a:r>
              <a:rPr lang="it-IT" sz="1400" b="1" dirty="0" smtClean="0"/>
              <a:t>Totale 5</a:t>
            </a:r>
            <a:endParaRPr lang="it-IT" sz="1400" dirty="0" smtClean="0"/>
          </a:p>
          <a:p>
            <a:pPr>
              <a:lnSpc>
                <a:spcPct val="100000"/>
              </a:lnSpc>
              <a:spcBef>
                <a:spcPct val="0"/>
              </a:spcBef>
            </a:pPr>
            <a:r>
              <a:rPr lang="it-IT" sz="1400" dirty="0" smtClean="0"/>
              <a:t>____________________________________________________________________________</a:t>
            </a:r>
          </a:p>
          <a:p>
            <a:pPr>
              <a:lnSpc>
                <a:spcPct val="100000"/>
              </a:lnSpc>
              <a:spcBef>
                <a:spcPct val="0"/>
              </a:spcBef>
            </a:pPr>
            <a:endParaRPr lang="it-IT" sz="1400" b="1" dirty="0" smtClean="0"/>
          </a:p>
          <a:p>
            <a:pPr>
              <a:lnSpc>
                <a:spcPct val="100000"/>
              </a:lnSpc>
              <a:spcBef>
                <a:spcPct val="0"/>
              </a:spcBef>
            </a:pPr>
            <a:r>
              <a:rPr lang="it-IT" sz="1400" b="1" dirty="0" smtClean="0"/>
              <a:t>SPAZI </a:t>
            </a:r>
            <a:r>
              <a:rPr lang="it-IT" sz="1400" dirty="0" smtClean="0"/>
              <a:t>guardaroba poco curato (</a:t>
            </a:r>
            <a:r>
              <a:rPr lang="it-IT" sz="1400" i="1" dirty="0" smtClean="0"/>
              <a:t>Museo dell’Ara Pacis</a:t>
            </a:r>
            <a:r>
              <a:rPr lang="it-IT" sz="1400" dirty="0" smtClean="0"/>
              <a:t>), angusto (</a:t>
            </a:r>
            <a:r>
              <a:rPr lang="it-IT" sz="1400" i="1" dirty="0" smtClean="0"/>
              <a:t>Musei Capitolini</a:t>
            </a:r>
            <a:r>
              <a:rPr lang="it-IT" sz="1400" dirty="0" smtClean="0"/>
              <a:t>); l’Auditorium del </a:t>
            </a:r>
            <a:r>
              <a:rPr lang="it-IT" sz="1400" i="1" dirty="0" smtClean="0"/>
              <a:t>Museo dell’Ara Pacis </a:t>
            </a:r>
            <a:r>
              <a:rPr lang="it-IT" sz="1400" dirty="0" smtClean="0"/>
              <a:t>dovrebbe essere più </a:t>
            </a:r>
            <a:r>
              <a:rPr lang="it-IT" sz="1400" dirty="0"/>
              <a:t>attrezzato dal punto di vista </a:t>
            </a:r>
            <a:r>
              <a:rPr lang="it-IT" sz="1400" dirty="0" smtClean="0"/>
              <a:t>tecnologico</a:t>
            </a:r>
            <a:r>
              <a:rPr lang="it-IT" sz="1400" dirty="0"/>
              <a:t> </a:t>
            </a:r>
            <a:r>
              <a:rPr lang="it-IT" sz="1400" dirty="0" smtClean="0"/>
              <a:t>e con più posti </a:t>
            </a:r>
            <a:r>
              <a:rPr lang="it-IT" sz="1400" dirty="0"/>
              <a:t>a </a:t>
            </a:r>
            <a:r>
              <a:rPr lang="it-IT" sz="1400" dirty="0" smtClean="0"/>
              <a:t>sedere; migliorare l’illuminazione </a:t>
            </a:r>
            <a:r>
              <a:rPr lang="it-IT" sz="1400" dirty="0"/>
              <a:t>in </a:t>
            </a:r>
            <a:r>
              <a:rPr lang="it-IT" sz="1400" dirty="0" smtClean="0"/>
              <a:t>terrazza e gli arredi del </a:t>
            </a:r>
            <a:r>
              <a:rPr lang="it-IT" sz="1400" i="1" dirty="0" smtClean="0"/>
              <a:t>Museo dell’Ara Pacis</a:t>
            </a:r>
            <a:r>
              <a:rPr lang="it-IT" sz="1400" dirty="0" smtClean="0"/>
              <a:t>, non funziona l’aria condizionata alla </a:t>
            </a:r>
            <a:r>
              <a:rPr lang="it-IT" sz="1400" i="1" dirty="0" smtClean="0"/>
              <a:t>Centrale Montemartini</a:t>
            </a:r>
            <a:r>
              <a:rPr lang="it-IT" sz="1400" dirty="0" smtClean="0"/>
              <a:t>, è troppo bassa al </a:t>
            </a:r>
            <a:r>
              <a:rPr lang="it-IT" sz="1400" i="1" dirty="0" smtClean="0"/>
              <a:t>Museo dell’Ara Pacis</a:t>
            </a:r>
            <a:r>
              <a:rPr lang="it-IT" sz="1400" dirty="0" smtClean="0"/>
              <a:t>. </a:t>
            </a:r>
            <a:r>
              <a:rPr lang="it-IT" sz="1400" b="1" dirty="0" smtClean="0"/>
              <a:t>Totale 8</a:t>
            </a:r>
          </a:p>
          <a:p>
            <a:pPr>
              <a:lnSpc>
                <a:spcPct val="100000"/>
              </a:lnSpc>
              <a:spcBef>
                <a:spcPct val="0"/>
              </a:spcBef>
            </a:pPr>
            <a:endParaRPr lang="it-IT" sz="1400" dirty="0" smtClean="0"/>
          </a:p>
          <a:p>
            <a:pPr>
              <a:lnSpc>
                <a:spcPct val="100000"/>
              </a:lnSpc>
              <a:spcBef>
                <a:spcPct val="0"/>
              </a:spcBef>
            </a:pPr>
            <a:r>
              <a:rPr lang="it-IT" sz="1400" b="1" dirty="0"/>
              <a:t>ORGANIZZAZIONE </a:t>
            </a:r>
            <a:r>
              <a:rPr lang="it-IT" sz="1400" dirty="0"/>
              <a:t>evitare </a:t>
            </a:r>
            <a:r>
              <a:rPr lang="it-IT" sz="1400" dirty="0" smtClean="0"/>
              <a:t>i passaggi di consegne </a:t>
            </a:r>
            <a:r>
              <a:rPr lang="it-IT" sz="1400" dirty="0"/>
              <a:t>tra </a:t>
            </a:r>
            <a:r>
              <a:rPr lang="it-IT" sz="1400" dirty="0" smtClean="0"/>
              <a:t>colleghi, capacità di </a:t>
            </a:r>
            <a:r>
              <a:rPr lang="it-IT" sz="1400" i="1" dirty="0"/>
              <a:t>problem solving </a:t>
            </a:r>
            <a:r>
              <a:rPr lang="it-IT" sz="1400" dirty="0"/>
              <a:t>col cliente per </a:t>
            </a:r>
            <a:r>
              <a:rPr lang="it-IT" sz="1400" dirty="0" smtClean="0"/>
              <a:t>l’allestimento del palco</a:t>
            </a:r>
            <a:r>
              <a:rPr lang="it-IT" sz="1400" dirty="0"/>
              <a:t>, </a:t>
            </a:r>
            <a:r>
              <a:rPr lang="it-IT" sz="1400" dirty="0" smtClean="0"/>
              <a:t>maggiore </a:t>
            </a:r>
            <a:r>
              <a:rPr lang="it-IT" sz="1400" dirty="0"/>
              <a:t>disponibilità </a:t>
            </a:r>
            <a:r>
              <a:rPr lang="it-IT" sz="1400" dirty="0" smtClean="0"/>
              <a:t>sull’orario </a:t>
            </a:r>
            <a:r>
              <a:rPr lang="it-IT" sz="1400" dirty="0"/>
              <a:t>per </a:t>
            </a:r>
            <a:r>
              <a:rPr lang="it-IT" sz="1400" dirty="0" smtClean="0"/>
              <a:t>i sopralluoghi, più </a:t>
            </a:r>
            <a:r>
              <a:rPr lang="it-IT" sz="1400" dirty="0"/>
              <a:t>elasticità </a:t>
            </a:r>
            <a:r>
              <a:rPr lang="it-IT" sz="1400" dirty="0" smtClean="0"/>
              <a:t>riguardo i </a:t>
            </a:r>
            <a:r>
              <a:rPr lang="it-IT" sz="1400" dirty="0"/>
              <a:t>tempi di </a:t>
            </a:r>
            <a:r>
              <a:rPr lang="it-IT" sz="1400" dirty="0" smtClean="0"/>
              <a:t>allestimento, </a:t>
            </a:r>
            <a:r>
              <a:rPr lang="it-IT" sz="1400" dirty="0"/>
              <a:t>flessibilità a livello </a:t>
            </a:r>
            <a:r>
              <a:rPr lang="it-IT" sz="1400" dirty="0" smtClean="0"/>
              <a:t>operativo, più tolleranza sull’orario</a:t>
            </a:r>
            <a:r>
              <a:rPr lang="it-IT" sz="1400" dirty="0"/>
              <a:t>, </a:t>
            </a:r>
            <a:r>
              <a:rPr lang="it-IT" sz="1400" dirty="0" smtClean="0"/>
              <a:t>migliorare lo stoccaggio del materiale </a:t>
            </a:r>
            <a:r>
              <a:rPr lang="it-IT" sz="1400" dirty="0"/>
              <a:t>spedito nel magazzino del </a:t>
            </a:r>
            <a:r>
              <a:rPr lang="it-IT" sz="1400" dirty="0" smtClean="0"/>
              <a:t>museo, il tecnico </a:t>
            </a:r>
            <a:r>
              <a:rPr lang="it-IT" sz="1400" dirty="0"/>
              <a:t>regia </a:t>
            </a:r>
            <a:r>
              <a:rPr lang="it-IT" sz="1400" dirty="0" smtClean="0"/>
              <a:t>è stato meno </a:t>
            </a:r>
            <a:r>
              <a:rPr lang="it-IT" sz="1400" dirty="0"/>
              <a:t>collaborativo </a:t>
            </a:r>
            <a:r>
              <a:rPr lang="it-IT" sz="1400" dirty="0" smtClean="0"/>
              <a:t>rispetto all'anno scorso (</a:t>
            </a:r>
            <a:r>
              <a:rPr lang="it-IT" sz="1400" i="1" dirty="0" smtClean="0"/>
              <a:t>Museo dell’Ara Pacis). </a:t>
            </a:r>
            <a:r>
              <a:rPr lang="it-IT" sz="1400" b="1" dirty="0" smtClean="0"/>
              <a:t>Totale 8</a:t>
            </a:r>
          </a:p>
          <a:p>
            <a:pPr>
              <a:lnSpc>
                <a:spcPct val="100000"/>
              </a:lnSpc>
              <a:spcBef>
                <a:spcPct val="0"/>
              </a:spcBef>
            </a:pPr>
            <a:endParaRPr lang="it-IT" sz="1400" dirty="0" smtClean="0">
              <a:solidFill>
                <a:srgbClr val="FF0000"/>
              </a:solidFill>
            </a:endParaRPr>
          </a:p>
          <a:p>
            <a:pPr>
              <a:lnSpc>
                <a:spcPct val="100000"/>
              </a:lnSpc>
              <a:spcBef>
                <a:spcPct val="0"/>
              </a:spcBef>
            </a:pPr>
            <a:r>
              <a:rPr lang="it-IT" sz="1400" b="1" dirty="0"/>
              <a:t>SUPPORTI AUDIOVISIVI </a:t>
            </a:r>
            <a:r>
              <a:rPr lang="it-IT" sz="1400" dirty="0" smtClean="0"/>
              <a:t>migliorare la connessione internet, problemi </a:t>
            </a:r>
            <a:r>
              <a:rPr lang="it-IT" sz="1400" dirty="0"/>
              <a:t>audio con </a:t>
            </a:r>
            <a:r>
              <a:rPr lang="it-IT" sz="1400" dirty="0" smtClean="0"/>
              <a:t>i microfoni, strumentazione </a:t>
            </a:r>
            <a:r>
              <a:rPr lang="it-IT" sz="1400" dirty="0"/>
              <a:t>tecnologica da implementare, in Auditorium le </a:t>
            </a:r>
            <a:r>
              <a:rPr lang="it-IT" sz="1400" dirty="0" smtClean="0"/>
              <a:t>cuffie </a:t>
            </a:r>
            <a:r>
              <a:rPr lang="it-IT" sz="1400" dirty="0"/>
              <a:t>per </a:t>
            </a:r>
            <a:r>
              <a:rPr lang="it-IT" sz="1400" dirty="0" smtClean="0"/>
              <a:t>tradurre non funzionano, supporti </a:t>
            </a:r>
            <a:r>
              <a:rPr lang="it-IT" sz="1400" dirty="0"/>
              <a:t>video obsoleti, proiettore con </a:t>
            </a:r>
            <a:r>
              <a:rPr lang="it-IT" sz="1400" dirty="0" smtClean="0"/>
              <a:t>migliore </a:t>
            </a:r>
            <a:r>
              <a:rPr lang="it-IT" sz="1400" dirty="0"/>
              <a:t>definizione, </a:t>
            </a:r>
            <a:r>
              <a:rPr lang="it-IT" sz="1400" dirty="0" smtClean="0"/>
              <a:t>video non </a:t>
            </a:r>
            <a:r>
              <a:rPr lang="it-IT" sz="1400" dirty="0"/>
              <a:t>di alta </a:t>
            </a:r>
            <a:r>
              <a:rPr lang="it-IT" sz="1400" dirty="0" smtClean="0"/>
              <a:t>qualità (</a:t>
            </a:r>
            <a:r>
              <a:rPr lang="it-IT" sz="1400" i="1" dirty="0" smtClean="0"/>
              <a:t>Museo dell’Ara Pacis</a:t>
            </a:r>
            <a:r>
              <a:rPr lang="it-IT" sz="1400" dirty="0" smtClean="0"/>
              <a:t>). </a:t>
            </a:r>
            <a:r>
              <a:rPr lang="it-IT" sz="1400" b="1" dirty="0" smtClean="0"/>
              <a:t>Totale 7 </a:t>
            </a:r>
            <a:endParaRPr lang="it-IT" sz="1400" b="1" dirty="0"/>
          </a:p>
          <a:p>
            <a:pPr lvl="0">
              <a:lnSpc>
                <a:spcPct val="100000"/>
              </a:lnSpc>
              <a:spcBef>
                <a:spcPct val="0"/>
              </a:spcBef>
            </a:pPr>
            <a:endParaRPr lang="it-IT" sz="10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6857FEEA-FFAF-4363-A121-B859D040D7A3}" type="slidenum">
              <a:rPr lang="it-IT"/>
              <a:pPr>
                <a:defRPr/>
              </a:pPr>
              <a:t>23</a:t>
            </a:fld>
            <a:endParaRPr lang="it-IT"/>
          </a:p>
        </p:txBody>
      </p:sp>
      <p:sp>
        <p:nvSpPr>
          <p:cNvPr id="23556" name="Rectangle 475"/>
          <p:cNvSpPr>
            <a:spLocks noChangeArrowheads="1"/>
          </p:cNvSpPr>
          <p:nvPr/>
        </p:nvSpPr>
        <p:spPr bwMode="auto">
          <a:xfrm>
            <a:off x="752474" y="781050"/>
            <a:ext cx="7686676" cy="3802259"/>
          </a:xfrm>
          <a:prstGeom prst="rect">
            <a:avLst/>
          </a:prstGeom>
          <a:noFill/>
          <a:ln w="9525" algn="ctr">
            <a:noFill/>
            <a:miter lim="800000"/>
            <a:headEnd/>
            <a:tailEnd/>
          </a:ln>
        </p:spPr>
        <p:txBody>
          <a:bodyPr wrap="square">
            <a:spAutoFit/>
          </a:bodyPr>
          <a:lstStyle/>
          <a:p>
            <a:pPr algn="l">
              <a:lnSpc>
                <a:spcPct val="100000"/>
              </a:lnSpc>
              <a:spcBef>
                <a:spcPct val="0"/>
              </a:spcBef>
            </a:pPr>
            <a:r>
              <a:rPr lang="it-IT" sz="1600" b="1" dirty="0" smtClean="0"/>
              <a:t>Suggerimenti (2/2)</a:t>
            </a:r>
            <a:r>
              <a:rPr lang="it-IT" sz="1600" b="1" dirty="0"/>
              <a:t/>
            </a:r>
            <a:br>
              <a:rPr lang="it-IT" sz="1600" b="1" dirty="0"/>
            </a:br>
            <a:endParaRPr lang="it-IT" sz="1000" dirty="0" smtClean="0"/>
          </a:p>
          <a:p>
            <a:pPr lvl="0">
              <a:lnSpc>
                <a:spcPct val="90000"/>
              </a:lnSpc>
              <a:spcBef>
                <a:spcPct val="0"/>
              </a:spcBef>
            </a:pPr>
            <a:endParaRPr lang="it-IT" sz="1000" b="1" dirty="0" smtClean="0"/>
          </a:p>
          <a:p>
            <a:pPr lvl="0">
              <a:lnSpc>
                <a:spcPct val="100000"/>
              </a:lnSpc>
              <a:spcBef>
                <a:spcPct val="0"/>
              </a:spcBef>
            </a:pPr>
            <a:r>
              <a:rPr lang="it-IT" sz="1400" b="1" dirty="0"/>
              <a:t>COMUNICAZIONE</a:t>
            </a:r>
            <a:r>
              <a:rPr lang="it-IT" sz="1400" dirty="0"/>
              <a:t> maggiori informazioni sull'offerta dei </a:t>
            </a:r>
            <a:r>
              <a:rPr lang="it-IT" sz="1400" dirty="0" smtClean="0"/>
              <a:t>servizi, pubblicizzare </a:t>
            </a:r>
            <a:r>
              <a:rPr lang="it-IT" sz="1400" dirty="0"/>
              <a:t>di più </a:t>
            </a:r>
            <a:r>
              <a:rPr lang="it-IT" sz="1400" dirty="0" smtClean="0"/>
              <a:t>il museo come </a:t>
            </a:r>
            <a:r>
              <a:rPr lang="it-IT" sz="1400" dirty="0"/>
              <a:t>location per </a:t>
            </a:r>
            <a:r>
              <a:rPr lang="it-IT" sz="1400" dirty="0" smtClean="0"/>
              <a:t>eventi, aggiungere una scheda </a:t>
            </a:r>
            <a:r>
              <a:rPr lang="it-IT" sz="1400" dirty="0"/>
              <a:t>tecnica delle strumentazioni presenti (</a:t>
            </a:r>
            <a:r>
              <a:rPr lang="it-IT" sz="1400" i="1" dirty="0"/>
              <a:t>Museo dell’Ara Pacis</a:t>
            </a:r>
            <a:r>
              <a:rPr lang="it-IT" sz="1400" dirty="0" smtClean="0"/>
              <a:t>).  </a:t>
            </a:r>
            <a:r>
              <a:rPr lang="it-IT" sz="1400" b="1" dirty="0" smtClean="0"/>
              <a:t>Totale 3 </a:t>
            </a:r>
          </a:p>
          <a:p>
            <a:pPr lvl="0">
              <a:lnSpc>
                <a:spcPct val="100000"/>
              </a:lnSpc>
              <a:spcBef>
                <a:spcPct val="0"/>
              </a:spcBef>
            </a:pPr>
            <a:endParaRPr lang="it-IT" sz="1400" dirty="0" smtClean="0">
              <a:solidFill>
                <a:srgbClr val="FF0000"/>
              </a:solidFill>
            </a:endParaRPr>
          </a:p>
          <a:p>
            <a:pPr lvl="0">
              <a:lnSpc>
                <a:spcPct val="100000"/>
              </a:lnSpc>
              <a:spcBef>
                <a:spcPct val="0"/>
              </a:spcBef>
            </a:pPr>
            <a:r>
              <a:rPr lang="it-IT" sz="1400" b="1" dirty="0" smtClean="0"/>
              <a:t>PULIZIA </a:t>
            </a:r>
            <a:r>
              <a:rPr lang="it-IT" sz="1400" dirty="0" smtClean="0"/>
              <a:t>servizi igienici non </a:t>
            </a:r>
            <a:r>
              <a:rPr lang="it-IT" sz="1400" dirty="0"/>
              <a:t>puliti </a:t>
            </a:r>
            <a:r>
              <a:rPr lang="it-IT" sz="1400" dirty="0" smtClean="0"/>
              <a:t>(</a:t>
            </a:r>
            <a:r>
              <a:rPr lang="it-IT" sz="1400" i="1" dirty="0" smtClean="0"/>
              <a:t>Museo dell’Ara </a:t>
            </a:r>
            <a:r>
              <a:rPr lang="it-IT" sz="1400" i="1" dirty="0"/>
              <a:t>Pacis</a:t>
            </a:r>
            <a:r>
              <a:rPr lang="it-IT" sz="1400" dirty="0"/>
              <a:t>), antiquati </a:t>
            </a:r>
            <a:r>
              <a:rPr lang="it-IT" sz="1400" dirty="0" smtClean="0"/>
              <a:t>(</a:t>
            </a:r>
            <a:r>
              <a:rPr lang="it-IT" sz="1400" i="1" dirty="0" smtClean="0"/>
              <a:t>Musei Capitolini</a:t>
            </a:r>
            <a:r>
              <a:rPr lang="it-IT" sz="1400" dirty="0"/>
              <a:t>), la terrazza era </a:t>
            </a:r>
            <a:r>
              <a:rPr lang="it-IT" sz="1400" dirty="0" smtClean="0"/>
              <a:t>sporca (</a:t>
            </a:r>
            <a:r>
              <a:rPr lang="it-IT" sz="1400" i="1" dirty="0"/>
              <a:t>Museo dell’Ara </a:t>
            </a:r>
            <a:r>
              <a:rPr lang="it-IT" sz="1400" i="1" dirty="0" smtClean="0"/>
              <a:t>Pacis)</a:t>
            </a:r>
            <a:r>
              <a:rPr lang="it-IT" sz="1400" dirty="0" smtClean="0"/>
              <a:t>. </a:t>
            </a:r>
            <a:r>
              <a:rPr lang="it-IT" sz="1400" b="1" dirty="0"/>
              <a:t>Totale 3</a:t>
            </a:r>
            <a:endParaRPr lang="it-IT" sz="1400" b="1" dirty="0" smtClean="0"/>
          </a:p>
          <a:p>
            <a:pPr lvl="0">
              <a:lnSpc>
                <a:spcPct val="100000"/>
              </a:lnSpc>
              <a:spcBef>
                <a:spcPct val="0"/>
              </a:spcBef>
            </a:pPr>
            <a:endParaRPr lang="it-IT" sz="1400" b="1" dirty="0"/>
          </a:p>
          <a:p>
            <a:pPr lvl="0">
              <a:lnSpc>
                <a:spcPct val="100000"/>
              </a:lnSpc>
              <a:spcBef>
                <a:spcPct val="0"/>
              </a:spcBef>
            </a:pPr>
            <a:r>
              <a:rPr lang="it-IT" sz="1400" b="1" dirty="0"/>
              <a:t>CATERING </a:t>
            </a:r>
            <a:r>
              <a:rPr lang="it-IT" sz="1400" dirty="0"/>
              <a:t>servizio nella media, si potrebbe migliorare </a:t>
            </a:r>
            <a:r>
              <a:rPr lang="it-IT" sz="1400" dirty="0" smtClean="0"/>
              <a:t>(</a:t>
            </a:r>
            <a:r>
              <a:rPr lang="it-IT" sz="1400" i="1" dirty="0" smtClean="0"/>
              <a:t>Musei Capitolini</a:t>
            </a:r>
            <a:r>
              <a:rPr lang="it-IT" sz="1400" dirty="0"/>
              <a:t>) </a:t>
            </a:r>
            <a:r>
              <a:rPr lang="it-IT" sz="1400" dirty="0" smtClean="0"/>
              <a:t>tutto </a:t>
            </a:r>
            <a:r>
              <a:rPr lang="it-IT" sz="1400" dirty="0"/>
              <a:t>troppo contato, torte scongelate non sbrinate (</a:t>
            </a:r>
            <a:r>
              <a:rPr lang="it-IT" sz="1400" i="1" dirty="0"/>
              <a:t>Museo di Roma</a:t>
            </a:r>
            <a:r>
              <a:rPr lang="it-IT" sz="1400" dirty="0" smtClean="0"/>
              <a:t>). </a:t>
            </a:r>
            <a:r>
              <a:rPr lang="it-IT" sz="1400" b="1" dirty="0" smtClean="0"/>
              <a:t>Totale 2</a:t>
            </a:r>
          </a:p>
          <a:p>
            <a:pPr lvl="0">
              <a:lnSpc>
                <a:spcPct val="100000"/>
              </a:lnSpc>
              <a:spcBef>
                <a:spcPct val="0"/>
              </a:spcBef>
            </a:pPr>
            <a:endParaRPr lang="it-IT" sz="1400" b="1" dirty="0"/>
          </a:p>
          <a:p>
            <a:pPr lvl="0">
              <a:lnSpc>
                <a:spcPct val="100000"/>
              </a:lnSpc>
              <a:spcBef>
                <a:spcPct val="0"/>
              </a:spcBef>
            </a:pPr>
            <a:r>
              <a:rPr lang="it-IT" sz="1400" b="1" dirty="0"/>
              <a:t>VISITA GUIDATA</a:t>
            </a:r>
            <a:r>
              <a:rPr lang="it-IT" sz="1400" dirty="0"/>
              <a:t> guida un po' approssimativa (</a:t>
            </a:r>
            <a:r>
              <a:rPr lang="it-IT" sz="1400" i="1" dirty="0"/>
              <a:t>Museo dell'Ara Pacis</a:t>
            </a:r>
            <a:r>
              <a:rPr lang="it-IT" sz="1400" dirty="0" smtClean="0"/>
              <a:t>). </a:t>
            </a:r>
            <a:r>
              <a:rPr lang="it-IT" sz="1400" b="1" dirty="0" smtClean="0"/>
              <a:t>Totale 1</a:t>
            </a:r>
          </a:p>
          <a:p>
            <a:pPr lvl="0">
              <a:lnSpc>
                <a:spcPct val="90000"/>
              </a:lnSpc>
              <a:spcBef>
                <a:spcPct val="0"/>
              </a:spcBef>
            </a:pPr>
            <a:endParaRPr lang="it-IT" sz="1400" b="1" dirty="0" smtClean="0"/>
          </a:p>
          <a:p>
            <a:pPr lvl="0">
              <a:lnSpc>
                <a:spcPct val="92000"/>
              </a:lnSpc>
              <a:spcBef>
                <a:spcPct val="0"/>
              </a:spcBef>
            </a:pPr>
            <a:r>
              <a:rPr lang="it-IT" sz="1400" b="1" dirty="0" smtClean="0">
                <a:solidFill>
                  <a:srgbClr val="FF0000"/>
                </a:solidFill>
              </a:rPr>
              <a:t> </a:t>
            </a:r>
            <a:endParaRPr lang="it-IT" sz="1400" b="1" dirty="0">
              <a:solidFill>
                <a:srgbClr val="FF0000"/>
              </a:solidFill>
            </a:endParaRPr>
          </a:p>
          <a:p>
            <a:pPr algn="r">
              <a:lnSpc>
                <a:spcPct val="95000"/>
              </a:lnSpc>
              <a:spcBef>
                <a:spcPct val="0"/>
              </a:spcBef>
            </a:pPr>
            <a:r>
              <a:rPr lang="it-IT" sz="1400" b="1" i="1" dirty="0"/>
              <a:t>TOTALE </a:t>
            </a:r>
            <a:r>
              <a:rPr lang="it-IT" sz="1400" b="1" i="1" dirty="0" smtClean="0"/>
              <a:t>32 </a:t>
            </a:r>
            <a:r>
              <a:rPr lang="it-IT" sz="1400" b="1" i="1" dirty="0"/>
              <a:t>SUGGERIMENTI</a:t>
            </a:r>
          </a:p>
          <a:p>
            <a:pPr algn="r">
              <a:lnSpc>
                <a:spcPct val="95000"/>
              </a:lnSpc>
              <a:spcBef>
                <a:spcPct val="0"/>
              </a:spcBef>
            </a:pPr>
            <a:r>
              <a:rPr lang="it-IT" sz="1400" b="1" i="1" dirty="0" smtClean="0"/>
              <a:t>EVENTI </a:t>
            </a:r>
            <a:r>
              <a:rPr lang="it-IT" sz="1400" b="1" i="1" dirty="0" smtClean="0"/>
              <a:t>CORPORATE 2019</a:t>
            </a:r>
            <a:endParaRPr lang="it-IT" sz="1400" b="1" dirty="0"/>
          </a:p>
        </p:txBody>
      </p:sp>
    </p:spTree>
    <p:extLst>
      <p:ext uri="{BB962C8B-B14F-4D97-AF65-F5344CB8AC3E}">
        <p14:creationId xmlns:p14="http://schemas.microsoft.com/office/powerpoint/2010/main" val="1423598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87BC6374-0219-4C64-858B-69D432FA1EB8}" type="slidenum">
              <a:rPr lang="it-IT" smtClean="0"/>
              <a:pPr>
                <a:defRPr/>
              </a:pPr>
              <a:t>24</a:t>
            </a:fld>
            <a:endParaRPr lang="it-IT" dirty="0"/>
          </a:p>
        </p:txBody>
      </p:sp>
      <p:sp>
        <p:nvSpPr>
          <p:cNvPr id="6" name="CasellaDiTesto 5"/>
          <p:cNvSpPr txBox="1"/>
          <p:nvPr/>
        </p:nvSpPr>
        <p:spPr>
          <a:xfrm>
            <a:off x="749710" y="817921"/>
            <a:ext cx="1700980" cy="609398"/>
          </a:xfrm>
          <a:prstGeom prst="rect">
            <a:avLst/>
          </a:prstGeom>
          <a:noFill/>
        </p:spPr>
        <p:txBody>
          <a:bodyPr wrap="square" rtlCol="0">
            <a:spAutoFit/>
          </a:bodyPr>
          <a:lstStyle/>
          <a:p>
            <a:r>
              <a:rPr lang="it-IT" sz="1600" b="1" dirty="0" smtClean="0"/>
              <a:t>Allegato 1: </a:t>
            </a:r>
          </a:p>
          <a:p>
            <a:r>
              <a:rPr lang="it-IT" sz="1600" b="1" dirty="0" smtClean="0"/>
              <a:t>Questionario</a:t>
            </a:r>
          </a:p>
        </p:txBody>
      </p:sp>
      <p:graphicFrame>
        <p:nvGraphicFramePr>
          <p:cNvPr id="5" name="Oggetto 4"/>
          <p:cNvGraphicFramePr>
            <a:graphicFrameLocks noChangeAspect="1"/>
          </p:cNvGraphicFramePr>
          <p:nvPr>
            <p:extLst>
              <p:ext uri="{D42A27DB-BD31-4B8C-83A1-F6EECF244321}">
                <p14:modId xmlns:p14="http://schemas.microsoft.com/office/powerpoint/2010/main" val="833397895"/>
              </p:ext>
            </p:extLst>
          </p:nvPr>
        </p:nvGraphicFramePr>
        <p:xfrm>
          <a:off x="2609849" y="895350"/>
          <a:ext cx="4158371" cy="5819775"/>
        </p:xfrm>
        <a:graphic>
          <a:graphicData uri="http://schemas.openxmlformats.org/presentationml/2006/ole">
            <mc:AlternateContent xmlns:mc="http://schemas.openxmlformats.org/markup-compatibility/2006">
              <mc:Choice xmlns:v="urn:schemas-microsoft-com:vml" Requires="v">
                <p:oleObj spid="_x0000_s2168" name="Document" r:id="rId4" imgW="7272555" imgH="10234898" progId="Word.Document.8">
                  <p:embed/>
                </p:oleObj>
              </mc:Choice>
              <mc:Fallback>
                <p:oleObj name="Document" r:id="rId4" imgW="7272555" imgH="10234898" progId="Word.Document.8">
                  <p:embed/>
                  <p:pic>
                    <p:nvPicPr>
                      <p:cNvPr id="0" name=""/>
                      <p:cNvPicPr/>
                      <p:nvPr/>
                    </p:nvPicPr>
                    <p:blipFill>
                      <a:blip r:embed="rId5"/>
                      <a:stretch>
                        <a:fillRect/>
                      </a:stretch>
                    </p:blipFill>
                    <p:spPr>
                      <a:xfrm>
                        <a:off x="2609849" y="895350"/>
                        <a:ext cx="4158371" cy="5819775"/>
                      </a:xfrm>
                      <a:prstGeom prst="rect">
                        <a:avLst/>
                      </a:prstGeom>
                      <a:ln>
                        <a:solidFill>
                          <a:schemeClr val="tx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0"/>
          </p:nvPr>
        </p:nvSpPr>
        <p:spPr/>
        <p:txBody>
          <a:bodyPr/>
          <a:lstStyle/>
          <a:p>
            <a:pPr>
              <a:defRPr/>
            </a:pPr>
            <a:fld id="{A2E91398-9679-4A53-B62F-640C3974731B}" type="slidenum">
              <a:rPr lang="it-IT"/>
              <a:pPr>
                <a:defRPr/>
              </a:pPr>
              <a:t>3</a:t>
            </a:fld>
            <a:endParaRPr lang="it-IT"/>
          </a:p>
        </p:txBody>
      </p:sp>
      <p:sp>
        <p:nvSpPr>
          <p:cNvPr id="4099" name="Rectangle 4"/>
          <p:cNvSpPr>
            <a:spLocks noChangeArrowheads="1"/>
          </p:cNvSpPr>
          <p:nvPr/>
        </p:nvSpPr>
        <p:spPr bwMode="auto">
          <a:xfrm>
            <a:off x="747712" y="904875"/>
            <a:ext cx="7700963" cy="5657850"/>
          </a:xfrm>
          <a:prstGeom prst="rect">
            <a:avLst/>
          </a:prstGeom>
          <a:noFill/>
          <a:ln w="9525">
            <a:noFill/>
            <a:miter lim="800000"/>
            <a:headEnd/>
            <a:tailEnd/>
          </a:ln>
        </p:spPr>
        <p:txBody>
          <a:bodyPr/>
          <a:lstStyle/>
          <a:p>
            <a:pPr>
              <a:spcBef>
                <a:spcPct val="20000"/>
              </a:spcBef>
            </a:pPr>
            <a:r>
              <a:rPr lang="it-IT" sz="1600" b="1" dirty="0"/>
              <a:t>Premessa e nota metodologica</a:t>
            </a:r>
          </a:p>
          <a:p>
            <a:pPr>
              <a:lnSpc>
                <a:spcPct val="100000"/>
              </a:lnSpc>
              <a:spcBef>
                <a:spcPct val="0"/>
              </a:spcBef>
            </a:pPr>
            <a:endParaRPr lang="it-IT" sz="1000" dirty="0"/>
          </a:p>
          <a:p>
            <a:pPr>
              <a:lnSpc>
                <a:spcPct val="100000"/>
              </a:lnSpc>
              <a:spcBef>
                <a:spcPct val="0"/>
              </a:spcBef>
            </a:pPr>
            <a:r>
              <a:rPr lang="it-IT" sz="1400" dirty="0"/>
              <a:t>La presente indagine illustra i risultati ottenuti dall’elaborazione di </a:t>
            </a:r>
            <a:r>
              <a:rPr lang="it-IT" sz="1400" b="1" dirty="0" smtClean="0"/>
              <a:t>50 questionari </a:t>
            </a:r>
            <a:r>
              <a:rPr lang="it-IT" sz="1400" dirty="0" smtClean="0"/>
              <a:t>somministrati attraverso interviste telefoniche </a:t>
            </a:r>
            <a:r>
              <a:rPr lang="it-IT" sz="1400" b="1" dirty="0" smtClean="0"/>
              <a:t>dal 31 gennaio al 20 dicembre 2019</a:t>
            </a:r>
            <a:r>
              <a:rPr lang="it-IT" sz="1400" dirty="0" smtClean="0"/>
              <a:t> ai clienti degli </a:t>
            </a:r>
            <a:r>
              <a:rPr lang="it-IT" sz="1400" b="1" dirty="0" smtClean="0"/>
              <a:t>eventi corporate</a:t>
            </a:r>
            <a:r>
              <a:rPr lang="it-IT" sz="1400" dirty="0" smtClean="0"/>
              <a:t> organizzati presso il </a:t>
            </a:r>
            <a:r>
              <a:rPr lang="it-IT" sz="1400" b="1" dirty="0" smtClean="0"/>
              <a:t>Sistema Musei in Comune</a:t>
            </a:r>
            <a:r>
              <a:rPr lang="it-IT" sz="1400" dirty="0" smtClean="0"/>
              <a:t> (gli </a:t>
            </a:r>
            <a:r>
              <a:rPr lang="it-IT" sz="1400" dirty="0"/>
              <a:t>intervistati rappresentano </a:t>
            </a:r>
            <a:r>
              <a:rPr lang="it-IT" sz="1400" dirty="0" smtClean="0"/>
              <a:t>il 76% dei contatti ricevuti dall’ufficio competente, sulla base di chi ha rilasciato il consenso per il trattamento dei propri dati personali). </a:t>
            </a:r>
          </a:p>
          <a:p>
            <a:pPr>
              <a:lnSpc>
                <a:spcPct val="100000"/>
              </a:lnSpc>
              <a:spcBef>
                <a:spcPct val="0"/>
              </a:spcBef>
            </a:pPr>
            <a:endParaRPr lang="it-IT" sz="1400" dirty="0" smtClean="0"/>
          </a:p>
          <a:p>
            <a:pPr>
              <a:lnSpc>
                <a:spcPct val="100000"/>
              </a:lnSpc>
              <a:spcBef>
                <a:spcPct val="0"/>
              </a:spcBef>
            </a:pPr>
            <a:r>
              <a:rPr lang="it-IT" sz="1400" dirty="0" smtClean="0"/>
              <a:t>Questa </a:t>
            </a:r>
            <a:r>
              <a:rPr lang="it-IT" sz="1400" dirty="0"/>
              <a:t>numerosità appare adeguata e rappresentativa dell’universo di riferimento, giacché assicura, con </a:t>
            </a:r>
            <a:r>
              <a:rPr lang="it-IT" sz="1400" dirty="0" smtClean="0"/>
              <a:t>una soddisfazione media del 99%, </a:t>
            </a:r>
            <a:r>
              <a:rPr lang="it-IT" sz="1400" dirty="0"/>
              <a:t>un margine di errore di stima di </a:t>
            </a:r>
            <a:r>
              <a:rPr lang="it-IT" sz="1400" dirty="0" smtClean="0">
                <a:cs typeface="Arial" pitchFamily="34" charset="0"/>
              </a:rPr>
              <a:t>±2,79</a:t>
            </a:r>
            <a:r>
              <a:rPr lang="it-IT" sz="1400" dirty="0" smtClean="0"/>
              <a:t>%. </a:t>
            </a:r>
          </a:p>
          <a:p>
            <a:pPr>
              <a:lnSpc>
                <a:spcPct val="100000"/>
              </a:lnSpc>
              <a:spcBef>
                <a:spcPct val="0"/>
              </a:spcBef>
            </a:pPr>
            <a:endParaRPr lang="it-IT" sz="1400" dirty="0">
              <a:solidFill>
                <a:srgbClr val="FF0000"/>
              </a:solidFill>
            </a:endParaRPr>
          </a:p>
          <a:p>
            <a:pPr>
              <a:lnSpc>
                <a:spcPct val="100000"/>
              </a:lnSpc>
              <a:spcBef>
                <a:spcPct val="0"/>
              </a:spcBef>
            </a:pPr>
            <a:r>
              <a:rPr lang="it-IT" sz="1400" dirty="0" smtClean="0"/>
              <a:t>Per verificare la significatività delle variabili e dei possibili incroci restituiti nella presente indagine, in fase di analisi dei dati sono stati effettuati precedentemente dei test statistici (</a:t>
            </a:r>
            <a:r>
              <a:rPr lang="it-IT" sz="1400" i="1" dirty="0" smtClean="0"/>
              <a:t>Chi quadro, Anova e T test</a:t>
            </a:r>
            <a:r>
              <a:rPr lang="it-IT" sz="1400" dirty="0" smtClean="0"/>
              <a:t>).</a:t>
            </a:r>
          </a:p>
          <a:p>
            <a:pPr>
              <a:lnSpc>
                <a:spcPct val="100000"/>
              </a:lnSpc>
              <a:spcBef>
                <a:spcPct val="0"/>
              </a:spcBef>
            </a:pPr>
            <a:endParaRPr lang="it-IT" sz="1400" dirty="0"/>
          </a:p>
          <a:p>
            <a:pPr>
              <a:lnSpc>
                <a:spcPct val="100000"/>
              </a:lnSpc>
              <a:spcBef>
                <a:spcPct val="0"/>
              </a:spcBef>
            </a:pPr>
            <a:r>
              <a:rPr lang="it-IT" sz="1400" dirty="0">
                <a:cs typeface="Arial" pitchFamily="34" charset="0"/>
              </a:rPr>
              <a:t>Per estrapolare i valori è stata utilizzata la seguente scala di giudizio/valore:  </a:t>
            </a:r>
          </a:p>
          <a:p>
            <a:pPr>
              <a:lnSpc>
                <a:spcPct val="100000"/>
              </a:lnSpc>
              <a:spcBef>
                <a:spcPct val="0"/>
              </a:spcBef>
              <a:buFontTx/>
              <a:buChar char="•"/>
            </a:pPr>
            <a:r>
              <a:rPr lang="it-IT" sz="1400" dirty="0">
                <a:cs typeface="Arial" pitchFamily="34" charset="0"/>
              </a:rPr>
              <a:t> Molto soddisfatto = 3</a:t>
            </a:r>
          </a:p>
          <a:p>
            <a:pPr>
              <a:lnSpc>
                <a:spcPct val="100000"/>
              </a:lnSpc>
              <a:spcBef>
                <a:spcPct val="0"/>
              </a:spcBef>
              <a:buFontTx/>
              <a:buChar char="•"/>
            </a:pPr>
            <a:r>
              <a:rPr lang="it-IT" sz="1400" dirty="0">
                <a:cs typeface="Arial" pitchFamily="34" charset="0"/>
              </a:rPr>
              <a:t> Abbastanza soddisfatto = 2</a:t>
            </a:r>
          </a:p>
          <a:p>
            <a:pPr>
              <a:lnSpc>
                <a:spcPct val="100000"/>
              </a:lnSpc>
              <a:spcBef>
                <a:spcPct val="0"/>
              </a:spcBef>
              <a:buFontTx/>
              <a:buChar char="•"/>
            </a:pPr>
            <a:r>
              <a:rPr lang="it-IT" sz="1400" dirty="0">
                <a:cs typeface="Arial" pitchFamily="34" charset="0"/>
              </a:rPr>
              <a:t> Poco soddisfatto = 1</a:t>
            </a:r>
          </a:p>
          <a:p>
            <a:pPr>
              <a:lnSpc>
                <a:spcPct val="100000"/>
              </a:lnSpc>
              <a:spcBef>
                <a:spcPct val="0"/>
              </a:spcBef>
              <a:buFontTx/>
              <a:buChar char="•"/>
            </a:pPr>
            <a:r>
              <a:rPr lang="it-IT" sz="1400" dirty="0">
                <a:cs typeface="Arial" pitchFamily="34" charset="0"/>
              </a:rPr>
              <a:t> Per niente soddisfatto = </a:t>
            </a:r>
            <a:r>
              <a:rPr lang="it-IT" sz="1400" dirty="0" smtClean="0">
                <a:cs typeface="Arial" pitchFamily="34" charset="0"/>
              </a:rPr>
              <a:t>0</a:t>
            </a:r>
          </a:p>
          <a:p>
            <a:pPr>
              <a:lnSpc>
                <a:spcPct val="100000"/>
              </a:lnSpc>
              <a:spcBef>
                <a:spcPct val="0"/>
              </a:spcBef>
            </a:pPr>
            <a:endParaRPr lang="it-IT" sz="1400" dirty="0" smtClean="0">
              <a:cs typeface="Arial" pitchFamily="34" charset="0"/>
            </a:endParaRPr>
          </a:p>
          <a:p>
            <a:pPr>
              <a:lnSpc>
                <a:spcPct val="100000"/>
              </a:lnSpc>
              <a:spcBef>
                <a:spcPct val="0"/>
              </a:spcBef>
            </a:pPr>
            <a:r>
              <a:rPr lang="it-IT" sz="1400" dirty="0" smtClean="0">
                <a:cs typeface="Arial" pitchFamily="34" charset="0"/>
              </a:rPr>
              <a:t>Nel 2019, da Contratto di affidamento, la media minima standard rimane invariata a 2,20.</a:t>
            </a:r>
          </a:p>
          <a:p>
            <a:pPr>
              <a:lnSpc>
                <a:spcPct val="100000"/>
              </a:lnSpc>
              <a:spcBef>
                <a:spcPct val="0"/>
              </a:spcBef>
            </a:pPr>
            <a:endParaRPr lang="it-IT" sz="1400" dirty="0">
              <a:cs typeface="Arial" pitchFamily="34" charset="0"/>
            </a:endParaRPr>
          </a:p>
          <a:p>
            <a:pPr>
              <a:lnSpc>
                <a:spcPct val="100000"/>
              </a:lnSpc>
              <a:spcBef>
                <a:spcPct val="0"/>
              </a:spcBef>
              <a:buFontTx/>
              <a:buChar char="•"/>
            </a:pPr>
            <a:endParaRPr lang="it-IT" sz="1400" dirty="0">
              <a:cs typeface="Arial" pitchFamily="34" charset="0"/>
            </a:endParaRPr>
          </a:p>
          <a:p>
            <a:pPr>
              <a:lnSpc>
                <a:spcPct val="100000"/>
              </a:lnSpc>
              <a:spcBef>
                <a:spcPct val="0"/>
              </a:spcBef>
            </a:pPr>
            <a:r>
              <a:rPr lang="it-IT" sz="1400" dirty="0" smtClean="0"/>
              <a:t> </a:t>
            </a:r>
          </a:p>
          <a:p>
            <a:pPr>
              <a:lnSpc>
                <a:spcPct val="100000"/>
              </a:lnSpc>
              <a:spcBef>
                <a:spcPct val="0"/>
              </a:spcBef>
            </a:pPr>
            <a:endParaRPr lang="it-IT" sz="1400" dirty="0">
              <a:solidFill>
                <a:srgbClr val="FF0000"/>
              </a:solidFill>
            </a:endParaRPr>
          </a:p>
          <a:p>
            <a:pPr>
              <a:lnSpc>
                <a:spcPct val="100000"/>
              </a:lnSpc>
              <a:spcBef>
                <a:spcPct val="0"/>
              </a:spcBef>
            </a:pPr>
            <a:endParaRPr lang="it-IT" sz="1400"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egnaposto numero diapositiva 4"/>
          <p:cNvSpPr>
            <a:spLocks noGrp="1"/>
          </p:cNvSpPr>
          <p:nvPr>
            <p:ph type="sldNum" sz="quarter" idx="10"/>
          </p:nvPr>
        </p:nvSpPr>
        <p:spPr/>
        <p:txBody>
          <a:bodyPr/>
          <a:lstStyle/>
          <a:p>
            <a:pPr>
              <a:defRPr/>
            </a:pPr>
            <a:fld id="{43A306C5-AD19-48E1-8D29-97020B88EFB3}" type="slidenum">
              <a:rPr lang="it-IT"/>
              <a:pPr>
                <a:defRPr/>
              </a:pPr>
              <a:t>4</a:t>
            </a:fld>
            <a:endParaRPr lang="it-IT"/>
          </a:p>
        </p:txBody>
      </p:sp>
      <p:sp>
        <p:nvSpPr>
          <p:cNvPr id="5123" name="Rectangle 3"/>
          <p:cNvSpPr>
            <a:spLocks noGrp="1" noChangeArrowheads="1"/>
          </p:cNvSpPr>
          <p:nvPr>
            <p:ph type="body" sz="half" idx="1"/>
          </p:nvPr>
        </p:nvSpPr>
        <p:spPr bwMode="auto">
          <a:xfrm>
            <a:off x="743772" y="847725"/>
            <a:ext cx="7714427" cy="5810250"/>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lnSpc>
                <a:spcPct val="80000"/>
              </a:lnSpc>
              <a:buFontTx/>
              <a:buNone/>
            </a:pPr>
            <a:r>
              <a:rPr lang="it-IT" sz="1600" b="1" dirty="0" smtClean="0">
                <a:latin typeface="Arial" pitchFamily="34" charset="0"/>
              </a:rPr>
              <a:t>Sintesi dei risultati</a:t>
            </a:r>
          </a:p>
          <a:p>
            <a:pPr marL="0" indent="0" algn="just" eaLnBrk="1" hangingPunct="1">
              <a:spcBef>
                <a:spcPct val="0"/>
              </a:spcBef>
              <a:buFontTx/>
              <a:buNone/>
            </a:pPr>
            <a:endParaRPr lang="it-IT" sz="1000" dirty="0" smtClean="0">
              <a:latin typeface="Arial" pitchFamily="34" charset="0"/>
            </a:endParaRPr>
          </a:p>
          <a:p>
            <a:pPr marL="0" indent="0" algn="just" eaLnBrk="1" hangingPunct="1">
              <a:lnSpc>
                <a:spcPct val="98000"/>
              </a:lnSpc>
              <a:spcBef>
                <a:spcPct val="0"/>
              </a:spcBef>
              <a:buFontTx/>
              <a:buNone/>
            </a:pPr>
            <a:r>
              <a:rPr lang="it-IT" sz="1400" dirty="0" smtClean="0">
                <a:latin typeface="Arial" charset="0"/>
              </a:rPr>
              <a:t>Il livello di soddisfazione generale dei visitatori intervistati è ottimo, con una media di </a:t>
            </a:r>
            <a:r>
              <a:rPr lang="it-IT" sz="1400" b="1" dirty="0" smtClean="0">
                <a:latin typeface="Arial" charset="0"/>
              </a:rPr>
              <a:t>2,90 </a:t>
            </a:r>
            <a:r>
              <a:rPr lang="it-IT" sz="1400" dirty="0" smtClean="0">
                <a:latin typeface="Arial" charset="0"/>
              </a:rPr>
              <a:t>e una percentuale di molto/abbastanza soddisfatti pari a </a:t>
            </a:r>
            <a:r>
              <a:rPr lang="it-IT" sz="1400" b="1" dirty="0" smtClean="0">
                <a:latin typeface="Arial" charset="0"/>
              </a:rPr>
              <a:t>100%</a:t>
            </a:r>
            <a:r>
              <a:rPr lang="it-IT" sz="1400" dirty="0" smtClean="0">
                <a:latin typeface="Arial" charset="0"/>
              </a:rPr>
              <a:t>. </a:t>
            </a:r>
          </a:p>
          <a:p>
            <a:pPr marL="0" indent="0" algn="just" eaLnBrk="1" hangingPunct="1">
              <a:lnSpc>
                <a:spcPct val="98000"/>
              </a:lnSpc>
              <a:spcBef>
                <a:spcPct val="0"/>
              </a:spcBef>
              <a:buNone/>
            </a:pPr>
            <a:endParaRPr lang="it-IT" sz="1400" dirty="0" smtClean="0">
              <a:latin typeface="Arial" charset="0"/>
            </a:endParaRPr>
          </a:p>
          <a:p>
            <a:pPr marL="0" indent="0" algn="just" eaLnBrk="1" hangingPunct="1">
              <a:lnSpc>
                <a:spcPct val="98000"/>
              </a:lnSpc>
              <a:spcBef>
                <a:spcPct val="0"/>
              </a:spcBef>
              <a:buNone/>
            </a:pPr>
            <a:r>
              <a:rPr lang="it-IT" sz="1400" dirty="0" smtClean="0">
                <a:latin typeface="Arial" charset="0"/>
              </a:rPr>
              <a:t>Tra gli aspetti maggiormente graditi vi sono la </a:t>
            </a:r>
            <a:r>
              <a:rPr lang="it-IT" sz="1400" b="1" dirty="0" smtClean="0">
                <a:latin typeface="Arial" charset="0"/>
              </a:rPr>
              <a:t>visita didattica </a:t>
            </a:r>
            <a:r>
              <a:rPr lang="it-IT" sz="1400" dirty="0" smtClean="0">
                <a:latin typeface="Arial" charset="0"/>
              </a:rPr>
              <a:t>(2,96), il </a:t>
            </a:r>
            <a:r>
              <a:rPr lang="it-IT" sz="1400" b="1" dirty="0" smtClean="0">
                <a:latin typeface="Arial" charset="0"/>
              </a:rPr>
              <a:t>catering </a:t>
            </a:r>
            <a:r>
              <a:rPr lang="it-IT" sz="1400" dirty="0" smtClean="0">
                <a:latin typeface="Arial" charset="0"/>
              </a:rPr>
              <a:t>(2,92) e la </a:t>
            </a:r>
            <a:r>
              <a:rPr lang="it-IT" sz="1400" b="1" dirty="0" smtClean="0">
                <a:latin typeface="Arial" charset="0"/>
              </a:rPr>
              <a:t>soddisfazione degli ospiti </a:t>
            </a:r>
            <a:r>
              <a:rPr lang="it-IT" sz="1400" dirty="0" smtClean="0">
                <a:latin typeface="Arial" charset="0"/>
              </a:rPr>
              <a:t>(2,90). </a:t>
            </a:r>
            <a:r>
              <a:rPr lang="it-IT" sz="1400" dirty="0" smtClean="0">
                <a:latin typeface="Arial" pitchFamily="34" charset="0"/>
              </a:rPr>
              <a:t>Tutte le medie degli aspetti oggetto d’indagine sono nettamente superiori allo standard minimo di 2,20.</a:t>
            </a:r>
          </a:p>
          <a:p>
            <a:pPr marL="0" indent="0" algn="just" eaLnBrk="1" hangingPunct="1">
              <a:lnSpc>
                <a:spcPct val="98000"/>
              </a:lnSpc>
              <a:spcBef>
                <a:spcPct val="0"/>
              </a:spcBef>
              <a:buNone/>
            </a:pPr>
            <a:r>
              <a:rPr lang="it-IT" sz="1400" dirty="0" smtClean="0">
                <a:latin typeface="Arial" pitchFamily="34" charset="0"/>
              </a:rPr>
              <a:t> </a:t>
            </a:r>
          </a:p>
          <a:p>
            <a:pPr marL="0" indent="0" algn="just" eaLnBrk="1" hangingPunct="1">
              <a:lnSpc>
                <a:spcPct val="98000"/>
              </a:lnSpc>
              <a:spcBef>
                <a:spcPct val="0"/>
              </a:spcBef>
              <a:buNone/>
            </a:pPr>
            <a:r>
              <a:rPr lang="it-IT" sz="1400" dirty="0" smtClean="0">
                <a:latin typeface="Arial" pitchFamily="34" charset="0"/>
              </a:rPr>
              <a:t>La </a:t>
            </a:r>
            <a:r>
              <a:rPr lang="it-IT" sz="1400" b="1" dirty="0" smtClean="0">
                <a:latin typeface="Arial" pitchFamily="34" charset="0"/>
              </a:rPr>
              <a:t>soddisfazione degli ospiti </a:t>
            </a:r>
            <a:r>
              <a:rPr lang="it-IT" sz="1400" dirty="0" smtClean="0">
                <a:latin typeface="Arial" pitchFamily="34" charset="0"/>
              </a:rPr>
              <a:t>è la variabile ritenuta </a:t>
            </a:r>
            <a:r>
              <a:rPr lang="it-IT" sz="1400" dirty="0">
                <a:latin typeface="Arial" pitchFamily="34" charset="0"/>
              </a:rPr>
              <a:t>in assoluto più </a:t>
            </a:r>
            <a:r>
              <a:rPr lang="it-IT" sz="1400" dirty="0" smtClean="0">
                <a:latin typeface="Arial" pitchFamily="34" charset="0"/>
              </a:rPr>
              <a:t>importante e soddisfacente, ma anche quella più correlata al giudizio complessivo (</a:t>
            </a:r>
            <a:r>
              <a:rPr lang="it-IT" sz="1400" i="1" dirty="0">
                <a:latin typeface="Arial" pitchFamily="34" charset="0"/>
              </a:rPr>
              <a:t>cfr. </a:t>
            </a:r>
            <a:r>
              <a:rPr lang="it-IT" sz="1400" dirty="0">
                <a:latin typeface="Arial" pitchFamily="34" charset="0"/>
              </a:rPr>
              <a:t>pp. </a:t>
            </a:r>
            <a:r>
              <a:rPr lang="it-IT" sz="1400" dirty="0" smtClean="0">
                <a:latin typeface="Arial" pitchFamily="34" charset="0"/>
              </a:rPr>
              <a:t>15-17). </a:t>
            </a:r>
          </a:p>
          <a:p>
            <a:pPr marL="0" indent="0" algn="just" eaLnBrk="1" hangingPunct="1">
              <a:lnSpc>
                <a:spcPct val="98000"/>
              </a:lnSpc>
              <a:spcBef>
                <a:spcPct val="0"/>
              </a:spcBef>
              <a:buNone/>
            </a:pPr>
            <a:endParaRPr lang="it-IT" sz="1400" dirty="0" smtClean="0">
              <a:latin typeface="Arial" pitchFamily="34" charset="0"/>
            </a:endParaRPr>
          </a:p>
          <a:p>
            <a:pPr marL="0" indent="0" algn="just" eaLnBrk="1" hangingPunct="1">
              <a:lnSpc>
                <a:spcPct val="98000"/>
              </a:lnSpc>
              <a:spcBef>
                <a:spcPct val="0"/>
              </a:spcBef>
              <a:buNone/>
            </a:pPr>
            <a:r>
              <a:rPr lang="it-IT" sz="1400" dirty="0" smtClean="0">
                <a:latin typeface="Arial" pitchFamily="34" charset="0"/>
              </a:rPr>
              <a:t>Tra i suggerimenti rilasciati dagli intervistati emergono quelli relativi agli </a:t>
            </a:r>
            <a:r>
              <a:rPr lang="it-IT" sz="1400" b="1" dirty="0" smtClean="0">
                <a:latin typeface="Arial" pitchFamily="34" charset="0"/>
              </a:rPr>
              <a:t>spazi</a:t>
            </a:r>
            <a:r>
              <a:rPr lang="it-IT" sz="1400" dirty="0" smtClean="0">
                <a:latin typeface="Arial" pitchFamily="34" charset="0"/>
              </a:rPr>
              <a:t>, che potrebbero essere migliorati con l’aggiunta di attrezzature ed arredi più adeguati, ma anche con una maggiore attenzione all’illuminazione e </a:t>
            </a:r>
            <a:r>
              <a:rPr lang="it-IT" sz="1400" dirty="0">
                <a:latin typeface="Arial" pitchFamily="34" charset="0"/>
              </a:rPr>
              <a:t>alla temperatura </a:t>
            </a:r>
            <a:r>
              <a:rPr lang="it-IT" sz="1400" dirty="0" smtClean="0">
                <a:latin typeface="Arial" pitchFamily="34" charset="0"/>
              </a:rPr>
              <a:t>(n</a:t>
            </a:r>
            <a:r>
              <a:rPr lang="it-IT" sz="1400" dirty="0">
                <a:latin typeface="Arial" pitchFamily="34" charset="0"/>
              </a:rPr>
              <a:t>. 8 suggerimenti) .</a:t>
            </a:r>
            <a:endParaRPr lang="it-IT" sz="1400" dirty="0" smtClean="0">
              <a:latin typeface="Arial" pitchFamily="34" charset="0"/>
            </a:endParaRPr>
          </a:p>
          <a:p>
            <a:pPr marL="0" indent="0" algn="just" eaLnBrk="1" hangingPunct="1">
              <a:lnSpc>
                <a:spcPct val="98000"/>
              </a:lnSpc>
              <a:spcBef>
                <a:spcPct val="0"/>
              </a:spcBef>
              <a:buNone/>
            </a:pPr>
            <a:r>
              <a:rPr lang="it-IT" sz="1400" dirty="0" smtClean="0">
                <a:latin typeface="Arial" pitchFamily="34" charset="0"/>
              </a:rPr>
              <a:t>Invece l’</a:t>
            </a:r>
            <a:r>
              <a:rPr lang="it-IT" sz="1400" b="1" dirty="0" smtClean="0">
                <a:latin typeface="Arial" pitchFamily="34" charset="0"/>
              </a:rPr>
              <a:t>organizzazione</a:t>
            </a:r>
            <a:r>
              <a:rPr lang="it-IT" sz="1400" dirty="0" smtClean="0">
                <a:latin typeface="Arial" pitchFamily="34" charset="0"/>
              </a:rPr>
              <a:t> potrebbe essere più flessibile soprattutto sugli orari e tempi (n. 8 suggerimenti), mentre si richiede una maggiore </a:t>
            </a:r>
            <a:r>
              <a:rPr lang="it-IT" sz="1400" b="1" dirty="0" smtClean="0">
                <a:latin typeface="Arial" pitchFamily="34" charset="0"/>
              </a:rPr>
              <a:t>qualità dei supporti audio video </a:t>
            </a:r>
            <a:r>
              <a:rPr lang="it-IT" sz="1400" dirty="0" smtClean="0">
                <a:latin typeface="Arial" pitchFamily="34" charset="0"/>
              </a:rPr>
              <a:t>(n. 7 suggerimenti). </a:t>
            </a:r>
          </a:p>
          <a:p>
            <a:pPr marL="0" indent="0" algn="just" eaLnBrk="1" hangingPunct="1">
              <a:lnSpc>
                <a:spcPct val="98000"/>
              </a:lnSpc>
              <a:spcBef>
                <a:spcPct val="0"/>
              </a:spcBef>
              <a:buNone/>
            </a:pPr>
            <a:endParaRPr lang="it-IT" sz="1400" dirty="0" smtClean="0">
              <a:latin typeface="Arial" pitchFamily="34" charset="0"/>
            </a:endParaRPr>
          </a:p>
          <a:p>
            <a:pPr marL="0" indent="0" algn="just" eaLnBrk="1" hangingPunct="1">
              <a:lnSpc>
                <a:spcPct val="98000"/>
              </a:lnSpc>
              <a:spcBef>
                <a:spcPct val="0"/>
              </a:spcBef>
              <a:buNone/>
            </a:pPr>
            <a:r>
              <a:rPr lang="it-IT" sz="1400" dirty="0" smtClean="0">
                <a:latin typeface="Arial" pitchFamily="34" charset="0"/>
              </a:rPr>
              <a:t>Il </a:t>
            </a:r>
            <a:r>
              <a:rPr lang="it-IT" sz="1400" u="sng" dirty="0" smtClean="0">
                <a:latin typeface="Arial" pitchFamily="34" charset="0"/>
              </a:rPr>
              <a:t>profilo dei clienti</a:t>
            </a:r>
            <a:r>
              <a:rPr lang="it-IT" sz="1400" dirty="0" smtClean="0">
                <a:latin typeface="Arial" pitchFamily="34" charset="0"/>
              </a:rPr>
              <a:t> intervistati è costituito per 41% da </a:t>
            </a:r>
            <a:r>
              <a:rPr lang="it-IT" sz="1400" b="1" dirty="0" smtClean="0">
                <a:latin typeface="Arial" pitchFamily="34" charset="0"/>
              </a:rPr>
              <a:t>piccole imprese</a:t>
            </a:r>
            <a:r>
              <a:rPr lang="it-IT" sz="1400" dirty="0">
                <a:latin typeface="Arial" pitchFamily="34" charset="0"/>
              </a:rPr>
              <a:t> </a:t>
            </a:r>
            <a:r>
              <a:rPr lang="it-IT" sz="1400" dirty="0" smtClean="0">
                <a:latin typeface="Arial" pitchFamily="34" charset="0"/>
              </a:rPr>
              <a:t>(10-50 dipendenti), la maggior parte di esse sono </a:t>
            </a:r>
            <a:r>
              <a:rPr lang="it-IT" sz="1400" b="1" dirty="0" smtClean="0">
                <a:latin typeface="Arial" pitchFamily="34" charset="0"/>
              </a:rPr>
              <a:t>aziende</a:t>
            </a:r>
            <a:r>
              <a:rPr lang="it-IT" sz="1400" dirty="0" smtClean="0">
                <a:latin typeface="Arial" pitchFamily="34" charset="0"/>
              </a:rPr>
              <a:t> </a:t>
            </a:r>
            <a:r>
              <a:rPr lang="it-IT" sz="1400" b="1" dirty="0" smtClean="0">
                <a:latin typeface="Arial" pitchFamily="34" charset="0"/>
              </a:rPr>
              <a:t>private </a:t>
            </a:r>
            <a:r>
              <a:rPr lang="it-IT" sz="1400" dirty="0" smtClean="0">
                <a:latin typeface="Arial" pitchFamily="34" charset="0"/>
              </a:rPr>
              <a:t>(93% sul totale), che operano in ambito </a:t>
            </a:r>
            <a:r>
              <a:rPr lang="it-IT" sz="1400" b="1" dirty="0" smtClean="0">
                <a:latin typeface="Arial" pitchFamily="34" charset="0"/>
              </a:rPr>
              <a:t>internazionale</a:t>
            </a:r>
            <a:r>
              <a:rPr lang="it-IT" sz="1400" dirty="0" smtClean="0">
                <a:latin typeface="Arial" pitchFamily="34" charset="0"/>
              </a:rPr>
              <a:t> (54%), lavorano soprattutto nel </a:t>
            </a:r>
            <a:r>
              <a:rPr lang="it-IT" sz="1400" b="1" dirty="0" smtClean="0">
                <a:latin typeface="Arial" pitchFamily="34" charset="0"/>
              </a:rPr>
              <a:t>settore congressuale </a:t>
            </a:r>
            <a:r>
              <a:rPr lang="it-IT" sz="1400" dirty="0" smtClean="0">
                <a:latin typeface="Arial" pitchFamily="34" charset="0"/>
              </a:rPr>
              <a:t>e </a:t>
            </a:r>
            <a:r>
              <a:rPr lang="it-IT" sz="1400" b="1" dirty="0" smtClean="0">
                <a:latin typeface="Arial" pitchFamily="34" charset="0"/>
              </a:rPr>
              <a:t>organizzazione eventi </a:t>
            </a:r>
            <a:r>
              <a:rPr lang="it-IT" sz="1400" dirty="0" smtClean="0">
                <a:latin typeface="Arial" pitchFamily="34" charset="0"/>
              </a:rPr>
              <a:t>(44%), principalmente con </a:t>
            </a:r>
            <a:r>
              <a:rPr lang="it-IT" sz="1400" b="1" dirty="0" smtClean="0">
                <a:latin typeface="Arial" pitchFamily="34" charset="0"/>
              </a:rPr>
              <a:t>sede a Roma</a:t>
            </a:r>
            <a:r>
              <a:rPr lang="it-IT" sz="1400" dirty="0" smtClean="0">
                <a:latin typeface="Arial" pitchFamily="34" charset="0"/>
              </a:rPr>
              <a:t> (66% sul totale). </a:t>
            </a:r>
          </a:p>
          <a:p>
            <a:pPr marL="0" indent="0" algn="just" eaLnBrk="1" hangingPunct="1">
              <a:lnSpc>
                <a:spcPct val="98000"/>
              </a:lnSpc>
              <a:spcBef>
                <a:spcPct val="0"/>
              </a:spcBef>
              <a:buFontTx/>
              <a:buNone/>
            </a:pPr>
            <a:endParaRPr lang="it-IT" sz="1400" dirty="0" smtClean="0">
              <a:latin typeface="Arial" charset="0"/>
            </a:endParaRPr>
          </a:p>
          <a:p>
            <a:pPr marL="0" indent="0" algn="just" eaLnBrk="1" hangingPunct="1">
              <a:lnSpc>
                <a:spcPct val="98000"/>
              </a:lnSpc>
              <a:spcBef>
                <a:spcPct val="0"/>
              </a:spcBef>
              <a:buNone/>
            </a:pPr>
            <a:r>
              <a:rPr lang="it-IT" sz="1400" dirty="0" smtClean="0">
                <a:latin typeface="Arial" charset="0"/>
              </a:rPr>
              <a:t>Tra i </a:t>
            </a:r>
            <a:r>
              <a:rPr lang="it-IT" sz="1400" u="sng" dirty="0" smtClean="0">
                <a:latin typeface="Arial" charset="0"/>
              </a:rPr>
              <a:t>mezzi di comunicazione</a:t>
            </a:r>
            <a:r>
              <a:rPr lang="it-IT" sz="1400" dirty="0">
                <a:latin typeface="Arial" charset="0"/>
              </a:rPr>
              <a:t> </a:t>
            </a:r>
            <a:r>
              <a:rPr lang="it-IT" sz="1400" dirty="0" smtClean="0">
                <a:latin typeface="Arial" charset="0"/>
              </a:rPr>
              <a:t>il 52</a:t>
            </a:r>
            <a:r>
              <a:rPr lang="it-IT" sz="1400" dirty="0">
                <a:latin typeface="Arial" charset="0"/>
              </a:rPr>
              <a:t>% del campione intervistato afferma di essere venuto a conoscenza del servizio tramite il </a:t>
            </a:r>
            <a:r>
              <a:rPr lang="it-IT" sz="1400" dirty="0" smtClean="0">
                <a:latin typeface="Arial" charset="0"/>
              </a:rPr>
              <a:t>proprio </a:t>
            </a:r>
            <a:r>
              <a:rPr lang="it-IT" sz="1400" b="1" dirty="0" smtClean="0">
                <a:latin typeface="Arial" charset="0"/>
              </a:rPr>
              <a:t>lavoro</a:t>
            </a:r>
            <a:r>
              <a:rPr lang="it-IT" sz="1400" dirty="0" smtClean="0">
                <a:latin typeface="Arial" charset="0"/>
              </a:rPr>
              <a:t>, mentre </a:t>
            </a:r>
            <a:r>
              <a:rPr lang="it-IT" sz="1400" dirty="0">
                <a:latin typeface="Arial" charset="0"/>
              </a:rPr>
              <a:t>il 13% </a:t>
            </a:r>
            <a:r>
              <a:rPr lang="it-IT" sz="1400" dirty="0" smtClean="0">
                <a:latin typeface="Arial" charset="0"/>
              </a:rPr>
              <a:t>lo scopre attraverso il </a:t>
            </a:r>
            <a:r>
              <a:rPr lang="it-IT" sz="1400" b="1" dirty="0" smtClean="0">
                <a:latin typeface="Arial" charset="0"/>
              </a:rPr>
              <a:t>passaparola</a:t>
            </a:r>
            <a:r>
              <a:rPr lang="it-IT" sz="1400" kern="1200" dirty="0" smtClean="0">
                <a:solidFill>
                  <a:srgbClr val="000000"/>
                </a:solidFill>
                <a:latin typeface="Arial" pitchFamily="34" charset="0"/>
              </a:rPr>
              <a:t>.</a:t>
            </a:r>
            <a:endParaRPr lang="it-IT" sz="1400" dirty="0" smtClean="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egnaposto numero diapositiva 4"/>
          <p:cNvSpPr>
            <a:spLocks noGrp="1"/>
          </p:cNvSpPr>
          <p:nvPr>
            <p:ph type="sldNum" sz="quarter" idx="10"/>
          </p:nvPr>
        </p:nvSpPr>
        <p:spPr/>
        <p:txBody>
          <a:bodyPr/>
          <a:lstStyle/>
          <a:p>
            <a:pPr>
              <a:defRPr/>
            </a:pPr>
            <a:fld id="{43A306C5-AD19-48E1-8D29-97020B88EFB3}" type="slidenum">
              <a:rPr lang="it-IT"/>
              <a:pPr>
                <a:defRPr/>
              </a:pPr>
              <a:t>5</a:t>
            </a:fld>
            <a:endParaRPr lang="it-IT"/>
          </a:p>
        </p:txBody>
      </p:sp>
      <p:sp>
        <p:nvSpPr>
          <p:cNvPr id="5124" name="CasellaDiTesto 4"/>
          <p:cNvSpPr txBox="1">
            <a:spLocks noChangeArrowheads="1"/>
          </p:cNvSpPr>
          <p:nvPr/>
        </p:nvSpPr>
        <p:spPr bwMode="auto">
          <a:xfrm>
            <a:off x="381001" y="5343525"/>
            <a:ext cx="8496300" cy="600075"/>
          </a:xfrm>
          <a:prstGeom prst="rect">
            <a:avLst/>
          </a:prstGeom>
          <a:noFill/>
          <a:ln w="9525">
            <a:noFill/>
            <a:miter lim="800000"/>
            <a:headEnd/>
            <a:tailEnd/>
          </a:ln>
        </p:spPr>
        <p:txBody>
          <a:bodyPr wrap="square">
            <a:spAutoFit/>
          </a:bodyPr>
          <a:lstStyle/>
          <a:p>
            <a:pPr>
              <a:lnSpc>
                <a:spcPct val="100000"/>
              </a:lnSpc>
              <a:spcBef>
                <a:spcPct val="20000"/>
              </a:spcBef>
            </a:pPr>
            <a:r>
              <a:rPr lang="it-IT" sz="1000" i="1" dirty="0"/>
              <a:t>* </a:t>
            </a:r>
            <a:r>
              <a:rPr lang="it-IT" sz="1000" i="1" dirty="0" smtClean="0"/>
              <a:t>La mediana è il termine che occupa il posto centrale in un insieme di dati disposti in ordine crescente.</a:t>
            </a:r>
          </a:p>
          <a:p>
            <a:pPr>
              <a:lnSpc>
                <a:spcPct val="100000"/>
              </a:lnSpc>
              <a:spcBef>
                <a:spcPct val="20000"/>
              </a:spcBef>
            </a:pPr>
            <a:r>
              <a:rPr lang="it-IT" sz="1000" i="1" dirty="0" smtClean="0"/>
              <a:t>**La </a:t>
            </a:r>
            <a:r>
              <a:rPr lang="it-IT" sz="1000" i="1" dirty="0"/>
              <a:t>deviazione standard è un indice statistico che misura la precisione e l'attendibilità dei risultati, calcolando la dispersione dei valori medi dei singoli aspetti indagati rispetto alla loro media aritmetica (</a:t>
            </a:r>
            <a:r>
              <a:rPr lang="it-IT" sz="1000" i="1" dirty="0" smtClean="0"/>
              <a:t>2,82).</a:t>
            </a:r>
            <a:endParaRPr lang="it-IT" sz="1000" i="1" dirty="0"/>
          </a:p>
        </p:txBody>
      </p:sp>
      <p:sp>
        <p:nvSpPr>
          <p:cNvPr id="7" name="Segnaposto testo 6"/>
          <p:cNvSpPr>
            <a:spLocks noGrp="1"/>
          </p:cNvSpPr>
          <p:nvPr>
            <p:ph type="body" sz="half" idx="1"/>
          </p:nvPr>
        </p:nvSpPr>
        <p:spPr>
          <a:xfrm>
            <a:off x="523876" y="962025"/>
            <a:ext cx="8286749" cy="400049"/>
          </a:xfrm>
        </p:spPr>
        <p:txBody>
          <a:bodyPr/>
          <a:lstStyle/>
          <a:p>
            <a:pPr algn="ctr">
              <a:buNone/>
            </a:pPr>
            <a:r>
              <a:rPr lang="it-IT" sz="1600" b="1" dirty="0" smtClean="0">
                <a:latin typeface="Arial" pitchFamily="34" charset="0"/>
                <a:cs typeface="Arial" pitchFamily="34" charset="0"/>
              </a:rPr>
              <a:t>Tabella riassuntiva</a:t>
            </a:r>
            <a:endParaRPr lang="it-IT" sz="1600" b="1" dirty="0">
              <a:latin typeface="Arial" pitchFamily="34" charset="0"/>
              <a:cs typeface="Arial"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1829612070"/>
              </p:ext>
            </p:extLst>
          </p:nvPr>
        </p:nvGraphicFramePr>
        <p:xfrm>
          <a:off x="380999" y="1432219"/>
          <a:ext cx="8496302" cy="3892256"/>
        </p:xfrm>
        <a:graphic>
          <a:graphicData uri="http://schemas.openxmlformats.org/drawingml/2006/table">
            <a:tbl>
              <a:tblPr/>
              <a:tblGrid>
                <a:gridCol w="1705140"/>
                <a:gridCol w="646777"/>
                <a:gridCol w="666377"/>
                <a:gridCol w="666377"/>
                <a:gridCol w="754573"/>
                <a:gridCol w="842771"/>
                <a:gridCol w="770407"/>
                <a:gridCol w="786529"/>
                <a:gridCol w="781050"/>
                <a:gridCol w="876301"/>
              </a:tblGrid>
              <a:tr h="800100">
                <a:tc>
                  <a:txBody>
                    <a:bodyPr/>
                    <a:lstStyle/>
                    <a:p>
                      <a:pPr algn="ctr" rtl="0" fontAlgn="t"/>
                      <a:r>
                        <a:rPr lang="it-IT" sz="1100" b="1" i="1" u="none" strike="noStrike" dirty="0" smtClean="0">
                          <a:solidFill>
                            <a:srgbClr val="FFFFFF"/>
                          </a:solidFill>
                          <a:latin typeface="Arial" pitchFamily="34" charset="0"/>
                          <a:cs typeface="Arial" pitchFamily="34" charset="0"/>
                        </a:rPr>
                        <a:t>Ics </a:t>
                      </a:r>
                    </a:p>
                    <a:p>
                      <a:pPr algn="ctr" rtl="0" fontAlgn="t"/>
                      <a:r>
                        <a:rPr lang="it-IT" sz="1100" b="1" i="1" u="none" strike="noStrike" dirty="0" smtClean="0">
                          <a:solidFill>
                            <a:srgbClr val="FFFFFF"/>
                          </a:solidFill>
                          <a:latin typeface="Arial" pitchFamily="34" charset="0"/>
                          <a:cs typeface="Arial" pitchFamily="34" charset="0"/>
                        </a:rPr>
                        <a:t>Eventi corporate </a:t>
                      </a:r>
                      <a:r>
                        <a:rPr lang="it-IT" sz="1100" b="1" i="0" u="none" strike="noStrike" baseline="0" dirty="0" smtClean="0">
                          <a:solidFill>
                            <a:srgbClr val="FFFFFF"/>
                          </a:solidFill>
                          <a:latin typeface="Arial" pitchFamily="34" charset="0"/>
                          <a:cs typeface="Arial" pitchFamily="34" charset="0"/>
                        </a:rPr>
                        <a:t>2019</a:t>
                      </a:r>
                      <a:endParaRPr lang="it-IT" sz="1100" b="1" i="0" u="none" strike="noStrike" dirty="0">
                        <a:solidFill>
                          <a:srgbClr val="FFFFFF"/>
                        </a:solidFill>
                        <a:latin typeface="Arial" pitchFamily="34" charset="0"/>
                        <a:cs typeface="Arial"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smtClean="0">
                          <a:solidFill>
                            <a:srgbClr val="FFFFFF"/>
                          </a:solidFill>
                          <a:latin typeface="Arial" pitchFamily="34" charset="0"/>
                          <a:cs typeface="Arial" pitchFamily="34" charset="0"/>
                        </a:rPr>
                        <a:t>Media</a:t>
                      </a:r>
                      <a:endParaRPr lang="it-IT" sz="1100" b="1" i="0" u="none" strike="noStrike" dirty="0">
                        <a:solidFill>
                          <a:srgbClr val="FFFFFF"/>
                        </a:solidFill>
                        <a:latin typeface="Arial" pitchFamily="34" charset="0"/>
                        <a:cs typeface="Arial"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Mediana</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smtClean="0">
                          <a:solidFill>
                            <a:srgbClr val="FFFFFF"/>
                          </a:solidFill>
                          <a:latin typeface="Arial" pitchFamily="34" charset="0"/>
                          <a:cs typeface="Arial" pitchFamily="34" charset="0"/>
                        </a:rPr>
                        <a:t>Risposte Valide</a:t>
                      </a:r>
                      <a:endParaRPr lang="it-IT" sz="1100" b="1" i="0" u="none" strike="noStrike" dirty="0">
                        <a:solidFill>
                          <a:srgbClr val="FFFFFF"/>
                        </a:solidFill>
                        <a:latin typeface="Arial" pitchFamily="34" charset="0"/>
                        <a:cs typeface="Arial"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smtClean="0">
                          <a:solidFill>
                            <a:srgbClr val="FFFFFF"/>
                          </a:solidFill>
                          <a:latin typeface="Arial" pitchFamily="34" charset="0"/>
                          <a:cs typeface="Arial" pitchFamily="34" charset="0"/>
                        </a:rPr>
                        <a:t>Risposte </a:t>
                      </a:r>
                      <a:r>
                        <a:rPr lang="it-IT" sz="1100" b="1" i="0" u="none" strike="noStrike" dirty="0">
                          <a:solidFill>
                            <a:srgbClr val="FFFFFF"/>
                          </a:solidFill>
                          <a:latin typeface="Arial" pitchFamily="34" charset="0"/>
                          <a:cs typeface="Arial" pitchFamily="34" charset="0"/>
                        </a:rPr>
                        <a:t>Mancanti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Deviazione standard </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a:solidFill>
                            <a:srgbClr val="FFFFFF"/>
                          </a:solidFill>
                          <a:latin typeface="Arial" pitchFamily="34" charset="0"/>
                          <a:cs typeface="Arial" pitchFamily="34" charset="0"/>
                        </a:rPr>
                        <a:t>Servizio non utilizzato</a:t>
                      </a: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smtClean="0">
                          <a:solidFill>
                            <a:srgbClr val="FFFFFF"/>
                          </a:solidFill>
                          <a:latin typeface="Arial" pitchFamily="34" charset="0"/>
                          <a:cs typeface="Arial" pitchFamily="34" charset="0"/>
                        </a:rPr>
                        <a:t>Molto</a:t>
                      </a:r>
                      <a:r>
                        <a:rPr lang="it-IT" sz="1100" b="1" i="0" u="none" strike="noStrike" baseline="0" dirty="0" smtClean="0">
                          <a:solidFill>
                            <a:srgbClr val="FFFFFF"/>
                          </a:solidFill>
                          <a:latin typeface="Arial" pitchFamily="34" charset="0"/>
                          <a:cs typeface="Arial" pitchFamily="34" charset="0"/>
                        </a:rPr>
                        <a:t> soddisfatti</a:t>
                      </a:r>
                      <a:endParaRPr lang="it-IT" sz="1100" b="1" i="0" u="none" strike="noStrike" dirty="0">
                        <a:solidFill>
                          <a:srgbClr val="FFFFFF"/>
                        </a:solidFill>
                        <a:latin typeface="Arial" pitchFamily="34" charset="0"/>
                        <a:cs typeface="Arial"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smtClean="0">
                          <a:solidFill>
                            <a:srgbClr val="FFFFFF"/>
                          </a:solidFill>
                          <a:latin typeface="Arial" pitchFamily="34" charset="0"/>
                          <a:cs typeface="Arial" pitchFamily="34" charset="0"/>
                        </a:rPr>
                        <a:t>Per</a:t>
                      </a:r>
                      <a:r>
                        <a:rPr lang="it-IT" sz="1100" b="1" i="0" u="none" strike="noStrike" baseline="0" dirty="0" smtClean="0">
                          <a:solidFill>
                            <a:srgbClr val="FFFFFF"/>
                          </a:solidFill>
                          <a:latin typeface="Arial" pitchFamily="34" charset="0"/>
                          <a:cs typeface="Arial" pitchFamily="34" charset="0"/>
                        </a:rPr>
                        <a:t> niente</a:t>
                      </a:r>
                    </a:p>
                    <a:p>
                      <a:pPr algn="ctr" rtl="0" fontAlgn="t"/>
                      <a:r>
                        <a:rPr lang="it-IT" sz="1100" b="1" i="0" u="none" strike="noStrike" dirty="0" smtClean="0">
                          <a:solidFill>
                            <a:srgbClr val="FFFFFF"/>
                          </a:solidFill>
                          <a:latin typeface="Arial" pitchFamily="34" charset="0"/>
                          <a:cs typeface="Arial" pitchFamily="34" charset="0"/>
                        </a:rPr>
                        <a:t>soddisfatti </a:t>
                      </a:r>
                      <a:endParaRPr lang="it-IT" sz="1100" b="1" i="0" u="none" strike="noStrike" dirty="0">
                        <a:solidFill>
                          <a:srgbClr val="FFFFFF"/>
                        </a:solidFill>
                        <a:latin typeface="Arial" pitchFamily="34" charset="0"/>
                        <a:cs typeface="Arial"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t"/>
                      <a:r>
                        <a:rPr lang="it-IT" sz="1100" b="1" i="0" u="none" strike="noStrike" dirty="0" err="1">
                          <a:solidFill>
                            <a:srgbClr val="FFFFFF"/>
                          </a:solidFill>
                          <a:latin typeface="Arial" pitchFamily="34" charset="0"/>
                          <a:cs typeface="Arial" pitchFamily="34" charset="0"/>
                        </a:rPr>
                        <a:t>Molto+</a:t>
                      </a:r>
                      <a:r>
                        <a:rPr lang="it-IT" sz="1100" b="1" i="0" u="none" strike="noStrike" dirty="0">
                          <a:solidFill>
                            <a:srgbClr val="FFFFFF"/>
                          </a:solidFill>
                          <a:latin typeface="Arial" pitchFamily="34" charset="0"/>
                          <a:cs typeface="Arial" pitchFamily="34" charset="0"/>
                        </a:rPr>
                        <a:t> </a:t>
                      </a:r>
                      <a:r>
                        <a:rPr lang="it-IT" sz="1100" b="1" i="0" u="none" strike="noStrike" dirty="0" smtClean="0">
                          <a:solidFill>
                            <a:srgbClr val="FFFFFF"/>
                          </a:solidFill>
                          <a:latin typeface="Arial" pitchFamily="34" charset="0"/>
                          <a:cs typeface="Arial" pitchFamily="34" charset="0"/>
                        </a:rPr>
                        <a:t>Abbastanza soddisfatti </a:t>
                      </a:r>
                      <a:endParaRPr lang="it-IT" sz="1100" b="1" i="0" u="none" strike="noStrike" dirty="0">
                        <a:solidFill>
                          <a:srgbClr val="FFFFFF"/>
                        </a:solidFill>
                        <a:latin typeface="Arial" pitchFamily="34" charset="0"/>
                        <a:cs typeface="Arial" pitchFamily="34" charset="0"/>
                      </a:endParaRPr>
                    </a:p>
                  </a:txBody>
                  <a:tcPr marL="5489" marR="5489" marT="54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r>
              <a:tr h="437877">
                <a:tc>
                  <a:txBody>
                    <a:bodyPr/>
                    <a:lstStyle/>
                    <a:p>
                      <a:pPr algn="l" fontAlgn="ctr"/>
                      <a:r>
                        <a:rPr lang="it-IT" sz="1100" b="0" i="0" u="none" strike="noStrike" dirty="0">
                          <a:solidFill>
                            <a:srgbClr val="000000"/>
                          </a:solidFill>
                          <a:effectLst/>
                          <a:latin typeface="Arial"/>
                        </a:rPr>
                        <a:t>Staff organizzativo - Disponibilità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138">
                <a:tc>
                  <a:txBody>
                    <a:bodyPr/>
                    <a:lstStyle/>
                    <a:p>
                      <a:pPr algn="l" fontAlgn="ctr"/>
                      <a:r>
                        <a:rPr lang="it-IT" sz="1100" b="0" i="0" u="none" strike="noStrike" dirty="0">
                          <a:solidFill>
                            <a:srgbClr val="000000"/>
                          </a:solidFill>
                          <a:effectLst/>
                          <a:latin typeface="Arial"/>
                        </a:rPr>
                        <a:t>Staff organizzativo - Problem solving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715">
                <a:tc>
                  <a:txBody>
                    <a:bodyPr/>
                    <a:lstStyle/>
                    <a:p>
                      <a:pPr algn="l" fontAlgn="ctr"/>
                      <a:r>
                        <a:rPr lang="it-IT" sz="1100" b="0" i="0" u="none" strike="noStrike">
                          <a:solidFill>
                            <a:srgbClr val="000000"/>
                          </a:solidFill>
                          <a:effectLst/>
                          <a:latin typeface="Arial"/>
                        </a:rPr>
                        <a:t>Qualità supporti audiovisivi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61">
                <a:tc>
                  <a:txBody>
                    <a:bodyPr/>
                    <a:lstStyle/>
                    <a:p>
                      <a:pPr algn="l" fontAlgn="ctr"/>
                      <a:r>
                        <a:rPr lang="it-IT" sz="1100" b="0" i="0" u="none" strike="noStrike">
                          <a:solidFill>
                            <a:srgbClr val="000000"/>
                          </a:solidFill>
                          <a:effectLst/>
                          <a:latin typeface="Arial"/>
                        </a:rPr>
                        <a:t>Visita didattica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61">
                <a:tc>
                  <a:txBody>
                    <a:bodyPr/>
                    <a:lstStyle/>
                    <a:p>
                      <a:pPr algn="l" fontAlgn="ctr"/>
                      <a:r>
                        <a:rPr lang="it-IT" sz="1100" b="0" i="0" u="none" strike="noStrike">
                          <a:solidFill>
                            <a:srgbClr val="000000"/>
                          </a:solidFill>
                          <a:effectLst/>
                          <a:latin typeface="Arial"/>
                        </a:rPr>
                        <a:t>Catering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5782">
                <a:tc>
                  <a:txBody>
                    <a:bodyPr/>
                    <a:lstStyle/>
                    <a:p>
                      <a:pPr algn="l" fontAlgn="ctr"/>
                      <a:r>
                        <a:rPr lang="it-IT" sz="1100" b="0" i="0" u="none" strike="noStrike">
                          <a:solidFill>
                            <a:srgbClr val="000000"/>
                          </a:solidFill>
                          <a:effectLst/>
                          <a:latin typeface="Arial"/>
                        </a:rPr>
                        <a:t>Pulizia degli spazi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61">
                <a:tc>
                  <a:txBody>
                    <a:bodyPr/>
                    <a:lstStyle/>
                    <a:p>
                      <a:pPr algn="l" fontAlgn="ctr"/>
                      <a:r>
                        <a:rPr lang="it-IT" sz="1100" b="0" i="0" u="none" strike="noStrike">
                          <a:solidFill>
                            <a:srgbClr val="000000"/>
                          </a:solidFill>
                          <a:effectLst/>
                          <a:latin typeface="Arial"/>
                        </a:rPr>
                        <a:t>Soddisfazione ospiti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161">
                <a:tc>
                  <a:txBody>
                    <a:bodyPr/>
                    <a:lstStyle/>
                    <a:p>
                      <a:pPr algn="l" fontAlgn="ctr"/>
                      <a:r>
                        <a:rPr lang="it-IT" sz="1100" b="1" i="0" u="none" strike="noStrike">
                          <a:solidFill>
                            <a:srgbClr val="000000"/>
                          </a:solidFill>
                          <a:effectLst/>
                          <a:latin typeface="Arial"/>
                        </a:rPr>
                        <a:t>Giudizio complessivo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Arial"/>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Arial"/>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Arial"/>
                        </a:rPr>
                        <a:t>0,303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Arial"/>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solidFill>
                            <a:srgbClr val="000000"/>
                          </a:solidFill>
                          <a:effectLst/>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0"/>
          </p:nvPr>
        </p:nvSpPr>
        <p:spPr/>
        <p:txBody>
          <a:bodyPr/>
          <a:lstStyle/>
          <a:p>
            <a:pPr>
              <a:defRPr/>
            </a:pPr>
            <a:fld id="{3842F028-AFB1-4535-8F9D-35D271296897}" type="slidenum">
              <a:rPr lang="it-IT"/>
              <a:pPr>
                <a:defRPr/>
              </a:pPr>
              <a:t>6</a:t>
            </a:fld>
            <a:endParaRPr lang="it-IT"/>
          </a:p>
        </p:txBody>
      </p:sp>
      <p:sp>
        <p:nvSpPr>
          <p:cNvPr id="6149" name="Text Box 1834"/>
          <p:cNvSpPr txBox="1">
            <a:spLocks noChangeArrowheads="1"/>
          </p:cNvSpPr>
          <p:nvPr/>
        </p:nvSpPr>
        <p:spPr bwMode="auto">
          <a:xfrm>
            <a:off x="736600" y="909638"/>
            <a:ext cx="4241800" cy="287337"/>
          </a:xfrm>
          <a:prstGeom prst="rect">
            <a:avLst/>
          </a:prstGeom>
          <a:noFill/>
          <a:ln w="9525" algn="ctr">
            <a:noFill/>
            <a:miter lim="800000"/>
            <a:headEnd/>
            <a:tailEnd/>
          </a:ln>
        </p:spPr>
        <p:txBody>
          <a:bodyPr wrap="none">
            <a:spAutoFit/>
          </a:bodyPr>
          <a:lstStyle/>
          <a:p>
            <a:r>
              <a:rPr lang="it-IT" sz="1600" b="1" dirty="0"/>
              <a:t>Medie di soddisfazione – grafico di Pareto</a:t>
            </a:r>
          </a:p>
        </p:txBody>
      </p:sp>
      <p:sp>
        <p:nvSpPr>
          <p:cNvPr id="8" name="CasellaDiTesto 5"/>
          <p:cNvSpPr txBox="1">
            <a:spLocks noChangeArrowheads="1"/>
          </p:cNvSpPr>
          <p:nvPr/>
        </p:nvSpPr>
        <p:spPr bwMode="auto">
          <a:xfrm>
            <a:off x="755649" y="1323971"/>
            <a:ext cx="3197226" cy="3108543"/>
          </a:xfrm>
          <a:prstGeom prst="rect">
            <a:avLst/>
          </a:prstGeom>
          <a:noFill/>
          <a:ln w="9525">
            <a:noFill/>
            <a:miter lim="800000"/>
            <a:headEnd/>
            <a:tailEnd/>
          </a:ln>
        </p:spPr>
        <p:txBody>
          <a:bodyPr wrap="square">
            <a:spAutoFit/>
          </a:bodyPr>
          <a:lstStyle/>
          <a:p>
            <a:pPr>
              <a:lnSpc>
                <a:spcPct val="100000"/>
              </a:lnSpc>
              <a:spcBef>
                <a:spcPct val="0"/>
              </a:spcBef>
            </a:pPr>
            <a:r>
              <a:rPr lang="it-IT" sz="1400" dirty="0"/>
              <a:t>Nel grafico laterale sono disposte le medie dei vari aspetti in ordine decrescente per un apprezzamento più diretto dei risultati.</a:t>
            </a:r>
          </a:p>
          <a:p>
            <a:pPr>
              <a:lnSpc>
                <a:spcPct val="100000"/>
              </a:lnSpc>
              <a:spcBef>
                <a:spcPct val="0"/>
              </a:spcBef>
            </a:pPr>
            <a:endParaRPr lang="it-IT" sz="1400" dirty="0"/>
          </a:p>
          <a:p>
            <a:pPr>
              <a:lnSpc>
                <a:spcPct val="100000"/>
              </a:lnSpc>
              <a:spcBef>
                <a:spcPct val="0"/>
              </a:spcBef>
            </a:pPr>
            <a:r>
              <a:rPr lang="it-IT" sz="1400" dirty="0" smtClean="0"/>
              <a:t>Tra gli aspetti maggiormente graditi vi sono la </a:t>
            </a:r>
            <a:r>
              <a:rPr lang="it-IT" sz="1400" b="1" dirty="0" smtClean="0"/>
              <a:t>visita didattica</a:t>
            </a:r>
            <a:r>
              <a:rPr lang="it-IT" sz="1400" dirty="0" smtClean="0"/>
              <a:t>, il </a:t>
            </a:r>
            <a:r>
              <a:rPr lang="it-IT" sz="1400" b="1" dirty="0" smtClean="0"/>
              <a:t>catering</a:t>
            </a:r>
            <a:r>
              <a:rPr lang="it-IT" sz="1400" dirty="0"/>
              <a:t> </a:t>
            </a:r>
            <a:r>
              <a:rPr lang="it-IT" sz="1400" dirty="0" smtClean="0"/>
              <a:t>e la </a:t>
            </a:r>
            <a:r>
              <a:rPr lang="it-IT" sz="1400" b="1" dirty="0" smtClean="0"/>
              <a:t>soddisfazione degli ospiti</a:t>
            </a:r>
            <a:r>
              <a:rPr lang="it-IT" sz="1400" dirty="0" smtClean="0"/>
              <a:t>.</a:t>
            </a:r>
          </a:p>
          <a:p>
            <a:pPr>
              <a:lnSpc>
                <a:spcPct val="100000"/>
              </a:lnSpc>
              <a:spcBef>
                <a:spcPct val="0"/>
              </a:spcBef>
            </a:pPr>
            <a:endParaRPr lang="it-IT" sz="1400" dirty="0" smtClean="0"/>
          </a:p>
          <a:p>
            <a:pPr>
              <a:lnSpc>
                <a:spcPct val="100000"/>
              </a:lnSpc>
              <a:spcBef>
                <a:spcPct val="0"/>
              </a:spcBef>
            </a:pPr>
            <a:r>
              <a:rPr lang="it-IT" sz="1400" dirty="0"/>
              <a:t>T</a:t>
            </a:r>
            <a:r>
              <a:rPr lang="it-IT" sz="1400" dirty="0" smtClean="0"/>
              <a:t>utte le medie sono ben al di sopra dello standard di 2,20. </a:t>
            </a:r>
          </a:p>
          <a:p>
            <a:pPr>
              <a:lnSpc>
                <a:spcPct val="100000"/>
              </a:lnSpc>
              <a:spcBef>
                <a:spcPct val="0"/>
              </a:spcBef>
            </a:pPr>
            <a:endParaRPr lang="it-IT" sz="1400" dirty="0" smtClean="0">
              <a:solidFill>
                <a:srgbClr val="FF0000"/>
              </a:solidFill>
            </a:endParaRPr>
          </a:p>
          <a:p>
            <a:pPr>
              <a:lnSpc>
                <a:spcPct val="100000"/>
              </a:lnSpc>
              <a:spcBef>
                <a:spcPct val="0"/>
              </a:spcBef>
            </a:pPr>
            <a:endParaRPr lang="it-IT" sz="1400" dirty="0" smtClean="0"/>
          </a:p>
          <a:p>
            <a:pPr>
              <a:lnSpc>
                <a:spcPct val="100000"/>
              </a:lnSpc>
              <a:spcBef>
                <a:spcPct val="0"/>
              </a:spcBef>
            </a:pPr>
            <a:endParaRPr lang="it-IT" sz="1400" dirty="0" smtClean="0"/>
          </a:p>
        </p:txBody>
      </p:sp>
      <p:graphicFrame>
        <p:nvGraphicFramePr>
          <p:cNvPr id="7" name="Grafico 6"/>
          <p:cNvGraphicFramePr>
            <a:graphicFrameLocks/>
          </p:cNvGraphicFramePr>
          <p:nvPr>
            <p:extLst>
              <p:ext uri="{D42A27DB-BD31-4B8C-83A1-F6EECF244321}">
                <p14:modId xmlns:p14="http://schemas.microsoft.com/office/powerpoint/2010/main" val="1846551175"/>
              </p:ext>
            </p:extLst>
          </p:nvPr>
        </p:nvGraphicFramePr>
        <p:xfrm>
          <a:off x="3486151" y="1323970"/>
          <a:ext cx="4829174" cy="54578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numero diapositiva 3"/>
          <p:cNvSpPr>
            <a:spLocks noGrp="1"/>
          </p:cNvSpPr>
          <p:nvPr>
            <p:ph type="sldNum" sz="quarter" idx="10"/>
          </p:nvPr>
        </p:nvSpPr>
        <p:spPr/>
        <p:txBody>
          <a:bodyPr/>
          <a:lstStyle/>
          <a:p>
            <a:pPr>
              <a:defRPr/>
            </a:pPr>
            <a:fld id="{ED11A684-AAC4-4A5F-B64A-D0EEEA9B5886}" type="slidenum">
              <a:rPr lang="it-IT"/>
              <a:pPr>
                <a:defRPr/>
              </a:pPr>
              <a:t>7</a:t>
            </a:fld>
            <a:endParaRPr lang="it-IT" dirty="0"/>
          </a:p>
        </p:txBody>
      </p:sp>
      <p:sp>
        <p:nvSpPr>
          <p:cNvPr id="8197" name="Rectangle 227"/>
          <p:cNvSpPr>
            <a:spLocks noGrp="1" noChangeArrowheads="1"/>
          </p:cNvSpPr>
          <p:nvPr>
            <p:ph type="body" idx="1"/>
          </p:nvPr>
        </p:nvSpPr>
        <p:spPr bwMode="auto">
          <a:xfrm>
            <a:off x="723901" y="819149"/>
            <a:ext cx="7743824" cy="2076451"/>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it-IT" sz="1600" b="1" dirty="0" smtClean="0">
                <a:latin typeface="Arial" pitchFamily="34" charset="0"/>
              </a:rPr>
              <a:t>Analisi del trend 2018-2019</a:t>
            </a:r>
          </a:p>
          <a:p>
            <a:pPr marL="0" indent="0" eaLnBrk="1" hangingPunct="1">
              <a:spcBef>
                <a:spcPct val="0"/>
              </a:spcBef>
              <a:buFontTx/>
              <a:buNone/>
            </a:pPr>
            <a:endParaRPr lang="it-IT" sz="1000" dirty="0" smtClean="0">
              <a:latin typeface="Arial" pitchFamily="34" charset="0"/>
            </a:endParaRPr>
          </a:p>
          <a:p>
            <a:pPr marL="0" indent="0" algn="just" eaLnBrk="1" hangingPunct="1">
              <a:spcBef>
                <a:spcPct val="0"/>
              </a:spcBef>
              <a:buNone/>
            </a:pPr>
            <a:r>
              <a:rPr lang="it-IT" sz="1400" dirty="0" smtClean="0">
                <a:latin typeface="Arial" pitchFamily="34" charset="0"/>
                <a:cs typeface="Arial" pitchFamily="34" charset="0"/>
              </a:rPr>
              <a:t>Rispetto allo scorso anno il trend risulta piuttosto costante e lineare, ma con qualche discrepanza.</a:t>
            </a:r>
            <a:endParaRPr lang="it-IT" sz="1400" i="1" dirty="0" smtClean="0">
              <a:latin typeface="Arial" pitchFamily="34" charset="0"/>
              <a:cs typeface="Arial" pitchFamily="34" charset="0"/>
            </a:endParaRPr>
          </a:p>
          <a:p>
            <a:pPr marL="0" indent="0" algn="just" eaLnBrk="1" hangingPunct="1">
              <a:spcBef>
                <a:spcPct val="0"/>
              </a:spcBef>
              <a:buNone/>
            </a:pPr>
            <a:endParaRPr lang="it-IT" sz="1400" dirty="0" smtClean="0">
              <a:solidFill>
                <a:srgbClr val="FF0000"/>
              </a:solidFill>
              <a:latin typeface="Arial" pitchFamily="34" charset="0"/>
              <a:cs typeface="Arial" pitchFamily="34" charset="0"/>
            </a:endParaRPr>
          </a:p>
          <a:p>
            <a:pPr marL="0" indent="0" algn="just" eaLnBrk="1" hangingPunct="1">
              <a:spcBef>
                <a:spcPct val="0"/>
              </a:spcBef>
              <a:buNone/>
            </a:pPr>
            <a:r>
              <a:rPr lang="it-IT" sz="1400" dirty="0" smtClean="0">
                <a:latin typeface="Arial" pitchFamily="34" charset="0"/>
                <a:cs typeface="Arial" pitchFamily="34" charset="0"/>
              </a:rPr>
              <a:t>Si registra un aumento del livello medio di soddisfazione in particolare sulla qualità dei supporti audiovisivi e del catering.</a:t>
            </a:r>
          </a:p>
          <a:p>
            <a:pPr marL="0" indent="0" algn="just" eaLnBrk="1" hangingPunct="1">
              <a:spcBef>
                <a:spcPct val="0"/>
              </a:spcBef>
              <a:buNone/>
            </a:pPr>
            <a:r>
              <a:rPr lang="it-IT" sz="1400" dirty="0" smtClean="0">
                <a:latin typeface="Arial" pitchFamily="34" charset="0"/>
                <a:cs typeface="Arial" pitchFamily="34" charset="0"/>
              </a:rPr>
              <a:t>Come si denota dal grafico sottostante, lo scostamento è minimo sulle restanti variabili indagate.</a:t>
            </a:r>
          </a:p>
        </p:txBody>
      </p:sp>
      <p:graphicFrame>
        <p:nvGraphicFramePr>
          <p:cNvPr id="5" name="Grafico 4"/>
          <p:cNvGraphicFramePr>
            <a:graphicFrameLocks/>
          </p:cNvGraphicFramePr>
          <p:nvPr>
            <p:extLst>
              <p:ext uri="{D42A27DB-BD31-4B8C-83A1-F6EECF244321}">
                <p14:modId xmlns:p14="http://schemas.microsoft.com/office/powerpoint/2010/main" val="4018612072"/>
              </p:ext>
            </p:extLst>
          </p:nvPr>
        </p:nvGraphicFramePr>
        <p:xfrm>
          <a:off x="762000" y="2838450"/>
          <a:ext cx="7924800" cy="37576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0"/>
          </p:nvPr>
        </p:nvSpPr>
        <p:spPr/>
        <p:txBody>
          <a:bodyPr/>
          <a:lstStyle/>
          <a:p>
            <a:pPr>
              <a:defRPr/>
            </a:pPr>
            <a:fld id="{BA613BB8-194A-4578-94B9-C5B39CEAEDAD}" type="slidenum">
              <a:rPr lang="it-IT"/>
              <a:pPr>
                <a:defRPr/>
              </a:pPr>
              <a:t>8</a:t>
            </a:fld>
            <a:endParaRPr lang="it-IT"/>
          </a:p>
        </p:txBody>
      </p:sp>
      <p:cxnSp>
        <p:nvCxnSpPr>
          <p:cNvPr id="11" name="Connettore 2 10"/>
          <p:cNvCxnSpPr/>
          <p:nvPr/>
        </p:nvCxnSpPr>
        <p:spPr bwMode="auto">
          <a:xfrm flipV="1">
            <a:off x="4876800" y="5772150"/>
            <a:ext cx="1314450" cy="9525"/>
          </a:xfrm>
          <a:prstGeom prst="straightConnector1">
            <a:avLst/>
          </a:prstGeom>
          <a:noFill/>
          <a:ln w="9525" cap="flat" cmpd="sng" algn="ctr">
            <a:noFill/>
            <a:prstDash val="solid"/>
            <a:round/>
            <a:headEnd type="none" w="med" len="med"/>
            <a:tailEnd type="arrow"/>
          </a:ln>
          <a:effectLst/>
        </p:spPr>
      </p:cxnSp>
      <p:sp>
        <p:nvSpPr>
          <p:cNvPr id="6" name="Text Box 6"/>
          <p:cNvSpPr txBox="1">
            <a:spLocks noChangeArrowheads="1"/>
          </p:cNvSpPr>
          <p:nvPr/>
        </p:nvSpPr>
        <p:spPr bwMode="auto">
          <a:xfrm>
            <a:off x="747710" y="792167"/>
            <a:ext cx="7748589" cy="1569660"/>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Come è venuto a conoscenza </a:t>
            </a:r>
            <a:r>
              <a:rPr lang="it-IT" sz="1600" b="1" dirty="0" smtClean="0"/>
              <a:t>del servizio</a:t>
            </a:r>
          </a:p>
          <a:p>
            <a:pPr>
              <a:lnSpc>
                <a:spcPct val="100000"/>
              </a:lnSpc>
              <a:spcBef>
                <a:spcPct val="0"/>
              </a:spcBef>
            </a:pPr>
            <a:endParaRPr lang="it-IT" sz="1000" dirty="0" smtClean="0"/>
          </a:p>
          <a:p>
            <a:pPr>
              <a:lnSpc>
                <a:spcPct val="100000"/>
              </a:lnSpc>
              <a:spcBef>
                <a:spcPct val="0"/>
              </a:spcBef>
            </a:pPr>
            <a:r>
              <a:rPr lang="it-IT" sz="1400" dirty="0" smtClean="0"/>
              <a:t>Il 52% del campione intervistato afferma di essere venuto a conoscenza del servizio di organizzazione </a:t>
            </a:r>
            <a:r>
              <a:rPr lang="it-IT" sz="1400" i="1" dirty="0" smtClean="0"/>
              <a:t>eventi corporate </a:t>
            </a:r>
            <a:r>
              <a:rPr lang="it-IT" sz="1400" dirty="0" smtClean="0"/>
              <a:t>di Zètema tramite il proprio </a:t>
            </a:r>
            <a:r>
              <a:rPr lang="it-IT" sz="1400" b="1" dirty="0" smtClean="0"/>
              <a:t>lavoro </a:t>
            </a:r>
            <a:r>
              <a:rPr lang="it-IT" sz="1400" dirty="0" smtClean="0"/>
              <a:t>(in netto aumento dal 20% emerso nel 2018), mentre il 13% con il </a:t>
            </a:r>
            <a:r>
              <a:rPr lang="it-IT" sz="1400" b="1" dirty="0" smtClean="0"/>
              <a:t>passaparola </a:t>
            </a:r>
            <a:r>
              <a:rPr lang="it-IT" sz="1400" dirty="0" smtClean="0"/>
              <a:t>(lo </a:t>
            </a:r>
            <a:r>
              <a:rPr lang="it-IT" sz="1400" dirty="0"/>
              <a:t>scorso anno era il </a:t>
            </a:r>
            <a:r>
              <a:rPr lang="it-IT" sz="1400" dirty="0" smtClean="0"/>
              <a:t>18%) e il 10% risponde di averlo scoperto direttamente presso la biglietteria del museo (questa voce non era emersa nell’indagine precedente). </a:t>
            </a:r>
          </a:p>
        </p:txBody>
      </p:sp>
      <p:graphicFrame>
        <p:nvGraphicFramePr>
          <p:cNvPr id="5" name="Chart 16"/>
          <p:cNvGraphicFramePr>
            <a:graphicFrameLocks/>
          </p:cNvGraphicFramePr>
          <p:nvPr>
            <p:extLst>
              <p:ext uri="{D42A27DB-BD31-4B8C-83A1-F6EECF244321}">
                <p14:modId xmlns:p14="http://schemas.microsoft.com/office/powerpoint/2010/main" val="361230592"/>
              </p:ext>
            </p:extLst>
          </p:nvPr>
        </p:nvGraphicFramePr>
        <p:xfrm>
          <a:off x="2007391" y="3095625"/>
          <a:ext cx="5229225" cy="3533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2BDB0C49-DA66-4335-8A57-02BA8B6AB627}" type="slidenum">
              <a:rPr lang="it-IT" smtClean="0"/>
              <a:pPr>
                <a:defRPr/>
              </a:pPr>
              <a:t>9</a:t>
            </a:fld>
            <a:endParaRPr lang="it-IT"/>
          </a:p>
        </p:txBody>
      </p:sp>
      <p:sp>
        <p:nvSpPr>
          <p:cNvPr id="7" name="Text Box 6"/>
          <p:cNvSpPr txBox="1">
            <a:spLocks noChangeArrowheads="1"/>
          </p:cNvSpPr>
          <p:nvPr/>
        </p:nvSpPr>
        <p:spPr bwMode="auto">
          <a:xfrm>
            <a:off x="747712" y="819151"/>
            <a:ext cx="7748588" cy="2215991"/>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Si è già rivolto al nostro servizio in passato</a:t>
            </a:r>
          </a:p>
          <a:p>
            <a:pPr>
              <a:lnSpc>
                <a:spcPct val="100000"/>
              </a:lnSpc>
              <a:spcBef>
                <a:spcPct val="0"/>
              </a:spcBef>
            </a:pPr>
            <a:endParaRPr lang="it-IT" sz="1000" dirty="0" smtClean="0"/>
          </a:p>
          <a:p>
            <a:pPr>
              <a:lnSpc>
                <a:spcPct val="100000"/>
              </a:lnSpc>
              <a:spcBef>
                <a:spcPct val="0"/>
              </a:spcBef>
            </a:pPr>
            <a:r>
              <a:rPr lang="it-IT" sz="1400" dirty="0">
                <a:cs typeface="Arial" pitchFamily="34" charset="0"/>
              </a:rPr>
              <a:t>Il </a:t>
            </a:r>
            <a:r>
              <a:rPr lang="it-IT" sz="1400" dirty="0" smtClean="0">
                <a:cs typeface="Arial" pitchFamily="34" charset="0"/>
              </a:rPr>
              <a:t>42% </a:t>
            </a:r>
            <a:r>
              <a:rPr lang="it-IT" sz="1400" dirty="0">
                <a:cs typeface="Arial" pitchFamily="34" charset="0"/>
              </a:rPr>
              <a:t>del campione è costituito da clienti che dichiarano di </a:t>
            </a:r>
            <a:r>
              <a:rPr lang="it-IT" sz="1400" dirty="0" smtClean="0">
                <a:cs typeface="Arial" pitchFamily="34" charset="0"/>
              </a:rPr>
              <a:t>avere </a:t>
            </a:r>
            <a:r>
              <a:rPr lang="it-IT" sz="1400" dirty="0">
                <a:cs typeface="Arial" pitchFamily="34" charset="0"/>
              </a:rPr>
              <a:t>usufruito </a:t>
            </a:r>
            <a:r>
              <a:rPr lang="it-IT" sz="1400" dirty="0" smtClean="0">
                <a:cs typeface="Arial" pitchFamily="34" charset="0"/>
              </a:rPr>
              <a:t>di tale servizio per </a:t>
            </a:r>
            <a:r>
              <a:rPr lang="it-IT" sz="1400" dirty="0">
                <a:cs typeface="Arial" pitchFamily="34" charset="0"/>
              </a:rPr>
              <a:t>la prima volta, mentre il </a:t>
            </a:r>
            <a:r>
              <a:rPr lang="it-IT" sz="1400" dirty="0" smtClean="0">
                <a:cs typeface="Arial" pitchFamily="34" charset="0"/>
              </a:rPr>
              <a:t>58% </a:t>
            </a:r>
            <a:r>
              <a:rPr lang="it-IT" sz="1400" dirty="0">
                <a:cs typeface="Arial" pitchFamily="34" charset="0"/>
              </a:rPr>
              <a:t>è rappresentato dai fidelizzati (di cui il </a:t>
            </a:r>
            <a:r>
              <a:rPr lang="it-IT" sz="1400" dirty="0" smtClean="0">
                <a:cs typeface="Arial" pitchFamily="34" charset="0"/>
              </a:rPr>
              <a:t>42% </a:t>
            </a:r>
            <a:r>
              <a:rPr lang="it-IT" sz="1400" dirty="0">
                <a:cs typeface="Arial" pitchFamily="34" charset="0"/>
              </a:rPr>
              <a:t>ha già usufruito </a:t>
            </a:r>
            <a:r>
              <a:rPr lang="it-IT" sz="1400" dirty="0" smtClean="0">
                <a:cs typeface="Arial" pitchFamily="34" charset="0"/>
              </a:rPr>
              <a:t>del servizio “</a:t>
            </a:r>
            <a:r>
              <a:rPr lang="it-IT" sz="1400" b="1" dirty="0" smtClean="0">
                <a:cs typeface="Arial" pitchFamily="34" charset="0"/>
              </a:rPr>
              <a:t>da una a tre volte</a:t>
            </a:r>
            <a:r>
              <a:rPr lang="it-IT" sz="1400" dirty="0" smtClean="0">
                <a:ea typeface="Arial Unicode MS" pitchFamily="34" charset="-128"/>
                <a:cs typeface="Arial" panose="020B0604020202020204" pitchFamily="34" charset="0"/>
              </a:rPr>
              <a:t>" </a:t>
            </a:r>
            <a:r>
              <a:rPr lang="it-IT" sz="1400" dirty="0">
                <a:ea typeface="Arial Unicode MS" pitchFamily="34" charset="-128"/>
                <a:cs typeface="Arial" panose="020B0604020202020204" pitchFamily="34" charset="0"/>
              </a:rPr>
              <a:t>ed il </a:t>
            </a:r>
            <a:r>
              <a:rPr lang="it-IT" sz="1400" dirty="0" smtClean="0">
                <a:ea typeface="Arial Unicode MS" pitchFamily="34" charset="-128"/>
                <a:cs typeface="Arial" panose="020B0604020202020204" pitchFamily="34" charset="0"/>
              </a:rPr>
              <a:t>16% </a:t>
            </a:r>
            <a:r>
              <a:rPr lang="it-IT" sz="1400" dirty="0" smtClean="0">
                <a:cs typeface="Arial" panose="020B0604020202020204" pitchFamily="34" charset="0"/>
              </a:rPr>
              <a:t>“</a:t>
            </a:r>
            <a:r>
              <a:rPr lang="it-IT" sz="1400" b="1" dirty="0" smtClean="0">
                <a:cs typeface="Arial" panose="020B0604020202020204" pitchFamily="34" charset="0"/>
              </a:rPr>
              <a:t>oltre tre volte</a:t>
            </a:r>
            <a:r>
              <a:rPr lang="it-IT" sz="1400" dirty="0" smtClean="0">
                <a:ea typeface="Arial Unicode MS" pitchFamily="34" charset="-128"/>
                <a:cs typeface="Arial" panose="020B0604020202020204" pitchFamily="34" charset="0"/>
              </a:rPr>
              <a:t>”). </a:t>
            </a:r>
          </a:p>
          <a:p>
            <a:pPr>
              <a:lnSpc>
                <a:spcPct val="100000"/>
              </a:lnSpc>
              <a:spcBef>
                <a:spcPct val="0"/>
              </a:spcBef>
            </a:pPr>
            <a:r>
              <a:rPr lang="it-IT" sz="1400" dirty="0" smtClean="0">
                <a:ea typeface="Arial Unicode MS" pitchFamily="34" charset="-128"/>
                <a:cs typeface="Arial Unicode MS" pitchFamily="34" charset="-128"/>
              </a:rPr>
              <a:t>Risulta significativo che siano soprattutto i nuovi fruitori ad avere un giudizio superiore alle aspettative e si ritengono molto soddisfatti della loro esperienza.</a:t>
            </a:r>
          </a:p>
          <a:p>
            <a:pPr>
              <a:lnSpc>
                <a:spcPct val="100000"/>
              </a:lnSpc>
              <a:spcBef>
                <a:spcPct val="0"/>
              </a:spcBef>
            </a:pPr>
            <a:r>
              <a:rPr lang="it-IT" sz="1400" dirty="0" smtClean="0">
                <a:ea typeface="Arial Unicode MS" pitchFamily="34" charset="-128"/>
                <a:cs typeface="Arial Unicode MS" pitchFamily="34" charset="-128"/>
              </a:rPr>
              <a:t>Invece ad essersi già rivolti al servizio in passato sono prevalentemente coloro che dichiarano di avere un giudizio uguale alle proprie attese e nel complesso sono abbastanza soddisfatti. </a:t>
            </a:r>
          </a:p>
          <a:p>
            <a:pPr>
              <a:lnSpc>
                <a:spcPct val="100000"/>
              </a:lnSpc>
              <a:spcBef>
                <a:spcPct val="0"/>
              </a:spcBef>
            </a:pPr>
            <a:endParaRPr lang="it-IT" sz="1400" dirty="0">
              <a:solidFill>
                <a:srgbClr val="FF0000"/>
              </a:solidFill>
            </a:endParaRPr>
          </a:p>
        </p:txBody>
      </p:sp>
      <p:graphicFrame>
        <p:nvGraphicFramePr>
          <p:cNvPr id="8" name="Chart 16"/>
          <p:cNvGraphicFramePr>
            <a:graphicFrameLocks/>
          </p:cNvGraphicFramePr>
          <p:nvPr>
            <p:extLst>
              <p:ext uri="{D42A27DB-BD31-4B8C-83A1-F6EECF244321}">
                <p14:modId xmlns:p14="http://schemas.microsoft.com/office/powerpoint/2010/main" val="3636137822"/>
              </p:ext>
            </p:extLst>
          </p:nvPr>
        </p:nvGraphicFramePr>
        <p:xfrm>
          <a:off x="2219325" y="3152776"/>
          <a:ext cx="4086225" cy="3183910"/>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llaDiTesto 1"/>
          <p:cNvSpPr txBox="1"/>
          <p:nvPr/>
        </p:nvSpPr>
        <p:spPr>
          <a:xfrm>
            <a:off x="6315075" y="5229225"/>
            <a:ext cx="1447800" cy="240066"/>
          </a:xfrm>
          <a:prstGeom prst="rect">
            <a:avLst/>
          </a:prstGeom>
          <a:noFill/>
        </p:spPr>
        <p:txBody>
          <a:bodyPr wrap="square" rtlCol="0">
            <a:spAutoFit/>
          </a:bodyPr>
          <a:lstStyle/>
          <a:p>
            <a:r>
              <a:rPr lang="it-IT" b="1" dirty="0" smtClean="0"/>
              <a:t>Fidelizzati=58%</a:t>
            </a:r>
            <a:endParaRPr lang="it-IT"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80000"/>
          </a:lnSpc>
          <a:spcBef>
            <a:spcPct val="50000"/>
          </a:spcBef>
          <a:spcAft>
            <a:spcPct val="0"/>
          </a:spcAft>
          <a:buClrTx/>
          <a:buSzTx/>
          <a:buFontTx/>
          <a:buNone/>
          <a:tabLst/>
          <a:defRPr kumimoji="0" lang="it-IT"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80000"/>
          </a:lnSpc>
          <a:spcBef>
            <a:spcPct val="50000"/>
          </a:spcBef>
          <a:spcAft>
            <a:spcPct val="0"/>
          </a:spcAft>
          <a:buClrTx/>
          <a:buSzTx/>
          <a:buFontTx/>
          <a:buNone/>
          <a:tabLst/>
          <a:defRPr kumimoji="0" lang="it-IT" sz="1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30413</TotalTime>
  <Words>3182</Words>
  <Application>Microsoft Office PowerPoint</Application>
  <PresentationFormat>Presentazione su schermo (4:3)</PresentationFormat>
  <Paragraphs>592</Paragraphs>
  <Slides>24</Slides>
  <Notes>8</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6" baseType="lpstr">
      <vt:lpstr>Blank Presentation</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Analisi multivariate: Fattoriale e Cluster Analysis</vt:lpstr>
      <vt:lpstr>Presentazione standard di PowerPoint</vt:lpstr>
      <vt:lpstr>Presentazione standard di PowerPoint</vt:lpstr>
      <vt:lpstr>Presentazione standard di PowerPoint</vt:lpstr>
    </vt:vector>
  </TitlesOfParts>
  <Company>zetema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22/11/2005</dc:title>
  <dc:creator>zet</dc:creator>
  <cp:lastModifiedBy>Marzia Moretti</cp:lastModifiedBy>
  <cp:revision>4905</cp:revision>
  <cp:lastPrinted>2019-12-19T13:25:36Z</cp:lastPrinted>
  <dcterms:created xsi:type="dcterms:W3CDTF">2005-11-04T18:29:42Z</dcterms:created>
  <dcterms:modified xsi:type="dcterms:W3CDTF">2020-02-11T13:31:44Z</dcterms:modified>
</cp:coreProperties>
</file>