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charts/chart1.xml" ContentType="application/vnd.openxmlformats-officedocument.drawingml.chart+xml"/>
  <Override PartName="/ppt/theme/themeOverride2.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notesSlides/notesSlide2.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3.xml" ContentType="application/vnd.openxmlformats-officedocument.presentationml.notesSlide+xml"/>
  <Override PartName="/ppt/charts/chart10.xml" ContentType="application/vnd.openxmlformats-officedocument.drawingml.chart+xml"/>
  <Override PartName="/ppt/notesSlides/notesSlide4.xml" ContentType="application/vnd.openxmlformats-officedocument.presentationml.notesSlide+xml"/>
  <Override PartName="/ppt/charts/chart11.xml" ContentType="application/vnd.openxmlformats-officedocument.drawingml.chart+xml"/>
  <Override PartName="/ppt/theme/themeOverride7.xml" ContentType="application/vnd.openxmlformats-officedocument.themeOverride+xml"/>
  <Override PartName="/ppt/charts/chart12.xml" ContentType="application/vnd.openxmlformats-officedocument.drawingml.chart+xml"/>
  <Override PartName="/ppt/theme/themeOverride8.xml" ContentType="application/vnd.openxmlformats-officedocument.themeOverride+xml"/>
  <Override PartName="/ppt/charts/chart13.xml" ContentType="application/vnd.openxmlformats-officedocument.drawingml.chart+xml"/>
  <Override PartName="/ppt/theme/themeOverride9.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2"/>
  </p:notesMasterIdLst>
  <p:handoutMasterIdLst>
    <p:handoutMasterId r:id="rId23"/>
  </p:handoutMasterIdLst>
  <p:sldIdLst>
    <p:sldId id="256" r:id="rId2"/>
    <p:sldId id="331" r:id="rId3"/>
    <p:sldId id="261" r:id="rId4"/>
    <p:sldId id="332" r:id="rId5"/>
    <p:sldId id="333" r:id="rId6"/>
    <p:sldId id="262" r:id="rId7"/>
    <p:sldId id="363" r:id="rId8"/>
    <p:sldId id="295" r:id="rId9"/>
    <p:sldId id="322" r:id="rId10"/>
    <p:sldId id="336" r:id="rId11"/>
    <p:sldId id="265" r:id="rId12"/>
    <p:sldId id="356" r:id="rId13"/>
    <p:sldId id="362" r:id="rId14"/>
    <p:sldId id="323" r:id="rId15"/>
    <p:sldId id="292" r:id="rId16"/>
    <p:sldId id="291" r:id="rId17"/>
    <p:sldId id="368" r:id="rId18"/>
    <p:sldId id="365" r:id="rId19"/>
    <p:sldId id="367" r:id="rId20"/>
    <p:sldId id="360" r:id="rId21"/>
  </p:sldIdLst>
  <p:sldSz cx="9144000" cy="6858000" type="screen4x3"/>
  <p:notesSz cx="10234613" cy="7104063"/>
  <p:defaultTextStyle>
    <a:defPPr>
      <a:defRPr lang="it-IT"/>
    </a:defPPr>
    <a:lvl1pPr algn="just" rtl="0" fontAlgn="base">
      <a:lnSpc>
        <a:spcPct val="80000"/>
      </a:lnSpc>
      <a:spcBef>
        <a:spcPct val="50000"/>
      </a:spcBef>
      <a:spcAft>
        <a:spcPct val="0"/>
      </a:spcAft>
      <a:defRPr sz="1200" kern="1200">
        <a:solidFill>
          <a:schemeClr val="tx1"/>
        </a:solidFill>
        <a:latin typeface="Arial" pitchFamily="34" charset="0"/>
        <a:ea typeface="+mn-ea"/>
        <a:cs typeface="+mn-cs"/>
      </a:defRPr>
    </a:lvl1pPr>
    <a:lvl2pPr marL="457200" algn="just" rtl="0" fontAlgn="base">
      <a:lnSpc>
        <a:spcPct val="80000"/>
      </a:lnSpc>
      <a:spcBef>
        <a:spcPct val="50000"/>
      </a:spcBef>
      <a:spcAft>
        <a:spcPct val="0"/>
      </a:spcAft>
      <a:defRPr sz="1200" kern="1200">
        <a:solidFill>
          <a:schemeClr val="tx1"/>
        </a:solidFill>
        <a:latin typeface="Arial" pitchFamily="34" charset="0"/>
        <a:ea typeface="+mn-ea"/>
        <a:cs typeface="+mn-cs"/>
      </a:defRPr>
    </a:lvl2pPr>
    <a:lvl3pPr marL="914400" algn="just" rtl="0" fontAlgn="base">
      <a:lnSpc>
        <a:spcPct val="80000"/>
      </a:lnSpc>
      <a:spcBef>
        <a:spcPct val="50000"/>
      </a:spcBef>
      <a:spcAft>
        <a:spcPct val="0"/>
      </a:spcAft>
      <a:defRPr sz="1200" kern="1200">
        <a:solidFill>
          <a:schemeClr val="tx1"/>
        </a:solidFill>
        <a:latin typeface="Arial" pitchFamily="34" charset="0"/>
        <a:ea typeface="+mn-ea"/>
        <a:cs typeface="+mn-cs"/>
      </a:defRPr>
    </a:lvl3pPr>
    <a:lvl4pPr marL="1371600" algn="just" rtl="0" fontAlgn="base">
      <a:lnSpc>
        <a:spcPct val="80000"/>
      </a:lnSpc>
      <a:spcBef>
        <a:spcPct val="50000"/>
      </a:spcBef>
      <a:spcAft>
        <a:spcPct val="0"/>
      </a:spcAft>
      <a:defRPr sz="1200" kern="1200">
        <a:solidFill>
          <a:schemeClr val="tx1"/>
        </a:solidFill>
        <a:latin typeface="Arial" pitchFamily="34" charset="0"/>
        <a:ea typeface="+mn-ea"/>
        <a:cs typeface="+mn-cs"/>
      </a:defRPr>
    </a:lvl4pPr>
    <a:lvl5pPr marL="1828800" algn="just" rtl="0" fontAlgn="base">
      <a:lnSpc>
        <a:spcPct val="80000"/>
      </a:lnSpc>
      <a:spcBef>
        <a:spcPct val="5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Arial" pitchFamily="34" charset="0"/>
        <a:ea typeface="+mn-ea"/>
        <a:cs typeface="+mn-cs"/>
      </a:defRPr>
    </a:lvl6pPr>
    <a:lvl7pPr marL="2743200" algn="l" defTabSz="914400" rtl="0" eaLnBrk="1" latinLnBrk="0" hangingPunct="1">
      <a:defRPr sz="1200" kern="1200">
        <a:solidFill>
          <a:schemeClr val="tx1"/>
        </a:solidFill>
        <a:latin typeface="Arial" pitchFamily="34" charset="0"/>
        <a:ea typeface="+mn-ea"/>
        <a:cs typeface="+mn-cs"/>
      </a:defRPr>
    </a:lvl7pPr>
    <a:lvl8pPr marL="3200400" algn="l" defTabSz="914400" rtl="0" eaLnBrk="1" latinLnBrk="0" hangingPunct="1">
      <a:defRPr sz="1200" kern="1200">
        <a:solidFill>
          <a:schemeClr val="tx1"/>
        </a:solidFill>
        <a:latin typeface="Arial" pitchFamily="34" charset="0"/>
        <a:ea typeface="+mn-ea"/>
        <a:cs typeface="+mn-cs"/>
      </a:defRPr>
    </a:lvl8pPr>
    <a:lvl9pPr marL="3657600" algn="l" defTabSz="914400" rtl="0" eaLnBrk="1" latinLnBrk="0" hangingPunct="1">
      <a:defRPr sz="12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39" userDrawn="1">
          <p15:clr>
            <a:srgbClr val="A4A3A4"/>
          </p15:clr>
        </p15:guide>
        <p15:guide id="2" pos="322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90000"/>
    <a:srgbClr val="800000"/>
    <a:srgbClr val="0033CC"/>
    <a:srgbClr val="336699"/>
    <a:srgbClr val="FF0000"/>
    <a:srgbClr val="FF6600"/>
    <a:srgbClr val="990033"/>
    <a:srgbClr val="C0C0C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4610" autoAdjust="0"/>
  </p:normalViewPr>
  <p:slideViewPr>
    <p:cSldViewPr snapToGrid="0">
      <p:cViewPr varScale="1">
        <p:scale>
          <a:sx n="108" d="100"/>
          <a:sy n="108" d="100"/>
        </p:scale>
        <p:origin x="149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02" d="100"/>
          <a:sy n="102" d="100"/>
        </p:scale>
        <p:origin x="-420" y="-84"/>
      </p:cViewPr>
      <p:guideLst>
        <p:guide orient="horz" pos="2239"/>
        <p:guide pos="32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zet-clu-fsh\FSCustomer$\cs%20viaggio%20nei%20fori\2022\ics%20Viaggio%20nei%20Fori%202022.xlsx" TargetMode="External"/><Relationship Id="rId1" Type="http://schemas.openxmlformats.org/officeDocument/2006/relationships/themeOverride" Target="../theme/themeOverride2.xml"/></Relationships>
</file>

<file path=ppt/charts/_rels/chart10.xml.rels><?xml version="1.0" encoding="UTF-8" standalone="yes"?>
<Relationships xmlns="http://schemas.openxmlformats.org/package/2006/relationships"><Relationship Id="rId1" Type="http://schemas.openxmlformats.org/officeDocument/2006/relationships/oleObject" Target="file:///\\zet-clu-fsh\FSCustomer$\cs%20viaggio%20nei%20fori\2022\ics%20Viaggio%20nei%20Fori%202022.xlsx" TargetMode="Externa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7.xml"/></Relationships>
</file>

<file path=ppt/charts/_rels/chart12.xml.rels><?xml version="1.0" encoding="UTF-8" standalone="yes"?>
<Relationships xmlns="http://schemas.openxmlformats.org/package/2006/relationships"><Relationship Id="rId2" Type="http://schemas.openxmlformats.org/officeDocument/2006/relationships/oleObject" Target="file:///\\zet-clu-fsh\FSCustomer$\cs%20viaggio%20nei%20fori\2022\ics%20Viaggio%20nei%20Fori%202022.xlsx" TargetMode="External"/><Relationship Id="rId1" Type="http://schemas.openxmlformats.org/officeDocument/2006/relationships/themeOverride" Target="../theme/themeOverride8.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9.xml"/></Relationships>
</file>

<file path=ppt/charts/_rels/chart2.xml.rels><?xml version="1.0" encoding="UTF-8" standalone="yes"?>
<Relationships xmlns="http://schemas.openxmlformats.org/package/2006/relationships"><Relationship Id="rId1" Type="http://schemas.openxmlformats.org/officeDocument/2006/relationships/oleObject" Target="file:///\\zet-clu-fsh\FSCustomer$\cs%20viaggio%20nei%20fori\2022\ics%20Viaggio%20nei%20Fori%202022.xlsx" TargetMode="Externa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zet-clu-fsh\FSCustomer$\cs%20viaggio%20nei%20fori\2022\ics%20Viaggio%20nei%20Fori%202022.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zet-clu-fsh\FSCustomer$\cs%20viaggio%20nei%20fori\2022\ics%20Viaggio%20nei%20Fori%202022.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8.xml.rels><?xml version="1.0" encoding="UTF-8" standalone="yes"?>
<Relationships xmlns="http://schemas.openxmlformats.org/package/2006/relationships"><Relationship Id="rId1" Type="http://schemas.openxmlformats.org/officeDocument/2006/relationships/oleObject" Target="file:///\\zet-clu-fsh\FSCustomer$\cs%20viaggio%20nei%20fori\2022\ics%20Viaggio%20nei%20Fori%202022.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zet-clu-fsh\FSCustomer$\cs%20viaggio%20nei%20fori\2022\ics%20Viaggio%20nei%20Fori%2020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0277727717754863"/>
          <c:y val="2.5121725489266812E-2"/>
          <c:w val="0.49947011938012015"/>
          <c:h val="0.88223752842841252"/>
        </c:manualLayout>
      </c:layout>
      <c:barChart>
        <c:barDir val="bar"/>
        <c:grouping val="clustered"/>
        <c:varyColors val="0"/>
        <c:ser>
          <c:idx val="0"/>
          <c:order val="0"/>
          <c:tx>
            <c:strRef>
              <c:f>'tabelle e grafici'!$I$31</c:f>
              <c:strCache>
                <c:ptCount val="1"/>
                <c:pt idx="0">
                  <c:v>Foro di Augusto</c:v>
                </c:pt>
              </c:strCache>
            </c:strRef>
          </c:tx>
          <c:spPr>
            <a:solidFill>
              <a:srgbClr val="003399"/>
            </a:solidFill>
            <a:ln w="12700">
              <a:noFill/>
              <a:prstDash val="solid"/>
            </a:ln>
          </c:spPr>
          <c:invertIfNegative val="0"/>
          <c:dLbls>
            <c:dLbl>
              <c:idx val="0"/>
              <c:layout>
                <c:manualLayout>
                  <c:x val="-2.2969019043106516E-3"/>
                  <c:y val="3.839606754358005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04-4651-90C4-833FA220C469}"/>
                </c:ext>
              </c:extLst>
            </c:dLbl>
            <c:dLbl>
              <c:idx val="1"/>
              <c:layout>
                <c:manualLayout>
                  <c:x val="-8.9486105809923298E-3"/>
                  <c:y val="3.751920663399804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304-4651-90C4-833FA220C469}"/>
                </c:ext>
              </c:extLst>
            </c:dLbl>
            <c:dLbl>
              <c:idx val="2"/>
              <c:layout>
                <c:manualLayout>
                  <c:x val="-5.9725839731199738E-5"/>
                  <c:y val="2.81394049754985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304-4651-90C4-833FA220C469}"/>
                </c:ext>
              </c:extLst>
            </c:dLbl>
            <c:dLbl>
              <c:idx val="3"/>
              <c:layout>
                <c:manualLayout>
                  <c:x val="-2.336190277100319E-3"/>
                  <c:y val="7.18827124221412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304-4651-90C4-833FA220C469}"/>
                </c:ext>
              </c:extLst>
            </c:dLbl>
            <c:dLbl>
              <c:idx val="4"/>
              <c:layout>
                <c:manualLayout>
                  <c:x val="-8.948545861297539E-3"/>
                  <c:y val="3.59389038634322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304-4651-90C4-833FA220C469}"/>
                </c:ext>
              </c:extLst>
            </c:dLbl>
            <c:dLbl>
              <c:idx val="5"/>
              <c:layout>
                <c:manualLayout>
                  <c:x val="-4.4742729306487834E-3"/>
                  <c:y val="3.59417336983820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304-4651-90C4-833FA220C469}"/>
                </c:ext>
              </c:extLst>
            </c:dLbl>
            <c:dLbl>
              <c:idx val="6"/>
              <c:layout>
                <c:manualLayout>
                  <c:x val="-6.711409395973273E-3"/>
                  <c:y val="1.07816711590296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304-4651-90C4-833FA220C469}"/>
                </c:ext>
              </c:extLst>
            </c:dLbl>
            <c:dLbl>
              <c:idx val="7"/>
              <c:layout>
                <c:manualLayout>
                  <c:x val="-5.7265408937976934E-3"/>
                  <c:y val="7.18806375618145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304-4651-90C4-833FA220C469}"/>
                </c:ext>
              </c:extLst>
            </c:dLbl>
            <c:dLbl>
              <c:idx val="8"/>
              <c:layout>
                <c:manualLayout>
                  <c:x val="-8.948545861297539E-3"/>
                  <c:y val="7.18834673967641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304-4651-90C4-833FA220C469}"/>
                </c:ext>
              </c:extLst>
            </c:dLbl>
            <c:dLbl>
              <c:idx val="9"/>
              <c:layout>
                <c:manualLayout>
                  <c:x val="-8.948545861297539E-3"/>
                  <c:y val="3.59445635333319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304-4651-90C4-833FA220C469}"/>
                </c:ext>
              </c:extLst>
            </c:dLbl>
            <c:spPr>
              <a:noFill/>
              <a:ln w="25400">
                <a:noFill/>
              </a:ln>
            </c:spPr>
            <c:txPr>
              <a:bodyPr/>
              <a:lstStyle/>
              <a:p>
                <a:pPr>
                  <a:defRPr sz="1100"/>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 e grafici'!$H$32:$H$35</c:f>
              <c:strCache>
                <c:ptCount val="4"/>
                <c:pt idx="0">
                  <c:v>Qualità spettacolo</c:v>
                </c:pt>
                <c:pt idx="1">
                  <c:v>Personale di accoglienza</c:v>
                </c:pt>
                <c:pt idx="2">
                  <c:v>Media matematica</c:v>
                </c:pt>
                <c:pt idx="3">
                  <c:v>Organizzazione generale</c:v>
                </c:pt>
              </c:strCache>
            </c:strRef>
          </c:cat>
          <c:val>
            <c:numRef>
              <c:f>'tabelle e grafici'!$I$32:$I$35</c:f>
              <c:numCache>
                <c:formatCode>###0.00</c:formatCode>
                <c:ptCount val="4"/>
                <c:pt idx="0">
                  <c:v>2.9045454545454552</c:v>
                </c:pt>
                <c:pt idx="1">
                  <c:v>2.8090909090909113</c:v>
                </c:pt>
                <c:pt idx="2" formatCode="0.00">
                  <c:v>2.74</c:v>
                </c:pt>
                <c:pt idx="3">
                  <c:v>2.6636363636363622</c:v>
                </c:pt>
              </c:numCache>
            </c:numRef>
          </c:val>
          <c:extLst>
            <c:ext xmlns:c16="http://schemas.microsoft.com/office/drawing/2014/chart" uri="{C3380CC4-5D6E-409C-BE32-E72D297353CC}">
              <c16:uniqueId val="{0000000A-5304-4651-90C4-833FA220C469}"/>
            </c:ext>
          </c:extLst>
        </c:ser>
        <c:ser>
          <c:idx val="1"/>
          <c:order val="1"/>
          <c:tx>
            <c:strRef>
              <c:f>'tabelle e grafici'!$J$31</c:f>
              <c:strCache>
                <c:ptCount val="1"/>
                <c:pt idx="0">
                  <c:v>Foro di Cesare</c:v>
                </c:pt>
              </c:strCache>
            </c:strRef>
          </c:tx>
          <c:invertIfNegative val="0"/>
          <c:dLbls>
            <c:dLbl>
              <c:idx val="0"/>
              <c:layout>
                <c:manualLayout>
                  <c:x val="-4.378762999452738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304-4651-90C4-833FA220C469}"/>
                </c:ext>
              </c:extLst>
            </c:dLbl>
            <c:dLbl>
              <c:idx val="1"/>
              <c:layout>
                <c:manualLayout>
                  <c:x val="-6.711409395973273E-3"/>
                  <c:y val="3.594173369838205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304-4651-90C4-833FA220C469}"/>
                </c:ext>
              </c:extLst>
            </c:dLbl>
            <c:dLbl>
              <c:idx val="2"/>
              <c:layout>
                <c:manualLayout>
                  <c:x val="-6.711409395973273E-3"/>
                  <c:y val="-3.2943614640699971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304-4651-90C4-833FA220C469}"/>
                </c:ext>
              </c:extLst>
            </c:dLbl>
            <c:dLbl>
              <c:idx val="3"/>
              <c:layout>
                <c:manualLayout>
                  <c:x val="-5.0274749907135811E-3"/>
                  <c:y val="-4.617601990502726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304-4651-90C4-833FA220C469}"/>
                </c:ext>
              </c:extLst>
            </c:dLbl>
            <c:dLbl>
              <c:idx val="4"/>
              <c:layout>
                <c:manualLayout>
                  <c:x val="-1.3422818791946341E-2"/>
                  <c:y val="-1.437556154537286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304-4651-90C4-833FA220C469}"/>
                </c:ext>
              </c:extLst>
            </c:dLbl>
            <c:dLbl>
              <c:idx val="5"/>
              <c:layout>
                <c:manualLayout>
                  <c:x val="-8.948545861297539E-3"/>
                  <c:y val="-1.078138817553466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304-4651-90C4-833FA220C469}"/>
                </c:ext>
              </c:extLst>
            </c:dLbl>
            <c:dLbl>
              <c:idx val="6"/>
              <c:layout>
                <c:manualLayout>
                  <c:x val="-8.94854586129753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304-4651-90C4-833FA220C469}"/>
                </c:ext>
              </c:extLst>
            </c:dLbl>
            <c:dLbl>
              <c:idx val="8"/>
              <c:layout>
                <c:manualLayout>
                  <c:x val="-6.71140939597327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304-4651-90C4-833FA220C469}"/>
                </c:ext>
              </c:extLst>
            </c:dLbl>
            <c:dLbl>
              <c:idx val="9"/>
              <c:layout>
                <c:manualLayout>
                  <c:x val="-8.948545861297539E-3"/>
                  <c:y val="-1.078167115902978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304-4651-90C4-833FA220C469}"/>
                </c:ext>
              </c:extLst>
            </c:dLbl>
            <c:spPr>
              <a:noFill/>
              <a:ln>
                <a:noFill/>
              </a:ln>
              <a:effectLst/>
            </c:spPr>
            <c:txPr>
              <a:bodyPr/>
              <a:lstStyle/>
              <a:p>
                <a:pPr>
                  <a:defRPr sz="1100"/>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 e grafici'!$H$32:$H$35</c:f>
              <c:strCache>
                <c:ptCount val="4"/>
                <c:pt idx="0">
                  <c:v>Qualità spettacolo</c:v>
                </c:pt>
                <c:pt idx="1">
                  <c:v>Personale di accoglienza</c:v>
                </c:pt>
                <c:pt idx="2">
                  <c:v>Media matematica</c:v>
                </c:pt>
                <c:pt idx="3">
                  <c:v>Organizzazione generale</c:v>
                </c:pt>
              </c:strCache>
            </c:strRef>
          </c:cat>
          <c:val>
            <c:numRef>
              <c:f>'tabelle e grafici'!$J$32:$J$35</c:f>
              <c:numCache>
                <c:formatCode>###0.00</c:formatCode>
                <c:ptCount val="4"/>
                <c:pt idx="0">
                  <c:v>2.9098360655737694</c:v>
                </c:pt>
                <c:pt idx="1">
                  <c:v>2.815573770491806</c:v>
                </c:pt>
                <c:pt idx="2" formatCode="0.00">
                  <c:v>2.79</c:v>
                </c:pt>
                <c:pt idx="3">
                  <c:v>2.7663934426229515</c:v>
                </c:pt>
              </c:numCache>
            </c:numRef>
          </c:val>
          <c:extLst>
            <c:ext xmlns:c16="http://schemas.microsoft.com/office/drawing/2014/chart" uri="{C3380CC4-5D6E-409C-BE32-E72D297353CC}">
              <c16:uniqueId val="{00000014-5304-4651-90C4-833FA220C469}"/>
            </c:ext>
          </c:extLst>
        </c:ser>
        <c:dLbls>
          <c:showLegendKey val="0"/>
          <c:showVal val="0"/>
          <c:showCatName val="0"/>
          <c:showSerName val="0"/>
          <c:showPercent val="0"/>
          <c:showBubbleSize val="0"/>
        </c:dLbls>
        <c:gapWidth val="250"/>
        <c:axId val="75893760"/>
        <c:axId val="76498624"/>
      </c:barChart>
      <c:catAx>
        <c:axId val="75893760"/>
        <c:scaling>
          <c:orientation val="maxMin"/>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sz="1100"/>
            </a:pPr>
            <a:endParaRPr lang="it-IT"/>
          </a:p>
        </c:txPr>
        <c:crossAx val="76498624"/>
        <c:crossesAt val="0"/>
        <c:auto val="1"/>
        <c:lblAlgn val="ctr"/>
        <c:lblOffset val="100"/>
        <c:tickLblSkip val="1"/>
        <c:tickMarkSkip val="1"/>
        <c:noMultiLvlLbl val="0"/>
      </c:catAx>
      <c:valAx>
        <c:axId val="76498624"/>
        <c:scaling>
          <c:orientation val="minMax"/>
          <c:max val="3"/>
          <c:min val="0"/>
        </c:scaling>
        <c:delete val="1"/>
        <c:axPos val="t"/>
        <c:majorGridlines>
          <c:spPr>
            <a:ln w="3175">
              <a:solidFill>
                <a:srgbClr val="FFFFFF"/>
              </a:solidFill>
              <a:prstDash val="solid"/>
            </a:ln>
          </c:spPr>
        </c:majorGridlines>
        <c:numFmt formatCode="###0.00" sourceLinked="1"/>
        <c:majorTickMark val="out"/>
        <c:minorTickMark val="none"/>
        <c:tickLblPos val="none"/>
        <c:crossAx val="75893760"/>
        <c:crosses val="autoZero"/>
        <c:crossBetween val="between"/>
      </c:valAx>
      <c:spPr>
        <a:solidFill>
          <a:srgbClr val="FFFFFF"/>
        </a:solidFill>
        <a:ln w="12700">
          <a:solidFill>
            <a:srgbClr val="FFFFFF"/>
          </a:solidFill>
          <a:prstDash val="solid"/>
        </a:ln>
      </c:spPr>
    </c:plotArea>
    <c:legend>
      <c:legendPos val="b"/>
      <c:layout>
        <c:manualLayout>
          <c:xMode val="edge"/>
          <c:yMode val="edge"/>
          <c:x val="0.36320448064942207"/>
          <c:y val="0.88244752040902308"/>
          <c:w val="0.61861215512207846"/>
          <c:h val="0.10452156812390152"/>
        </c:manualLayout>
      </c:layout>
      <c:overlay val="0"/>
      <c:txPr>
        <a:bodyPr/>
        <a:lstStyle/>
        <a:p>
          <a:pPr>
            <a:defRPr sz="1100"/>
          </a:pPr>
          <a:endParaRPr lang="it-IT"/>
        </a:p>
      </c:txPr>
    </c:legend>
    <c:plotVisOnly val="1"/>
    <c:dispBlanksAs val="gap"/>
    <c:showDLblsOverMax val="0"/>
  </c:chart>
  <c:spPr>
    <a:solidFill>
      <a:srgbClr val="FFFFFF"/>
    </a:solidFill>
    <a:ln w="9525">
      <a:noFill/>
    </a:ln>
  </c:spPr>
  <c:txPr>
    <a:bodyPr/>
    <a:lstStyle/>
    <a:p>
      <a:pPr>
        <a:defRPr sz="1000" b="0" i="0" u="none" strike="noStrike" baseline="0">
          <a:solidFill>
            <a:srgbClr val="000000"/>
          </a:solidFill>
          <a:latin typeface="Arial" pitchFamily="34" charset="0"/>
          <a:ea typeface="Arial"/>
          <a:cs typeface="Arial" pitchFamily="34" charset="0"/>
        </a:defRPr>
      </a:pPr>
      <a:endParaRPr lang="it-IT"/>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450564140821165E-2"/>
          <c:y val="8.5096464952430811E-2"/>
          <c:w val="0.95195590514122919"/>
          <c:h val="0.59810513315015368"/>
        </c:manualLayout>
      </c:layout>
      <c:barChart>
        <c:barDir val="col"/>
        <c:grouping val="clustered"/>
        <c:varyColors val="0"/>
        <c:ser>
          <c:idx val="0"/>
          <c:order val="0"/>
          <c:tx>
            <c:strRef>
              <c:f>'tabelle e grafici'!$C$329:$D$329</c:f>
              <c:strCache>
                <c:ptCount val="1"/>
                <c:pt idx="0">
                  <c:v>Foro di Augusto</c:v>
                </c:pt>
              </c:strCache>
            </c:strRef>
          </c:tx>
          <c:spPr>
            <a:solidFill>
              <a:srgbClr val="002060"/>
            </a:solidFill>
            <a:ln w="12700">
              <a:solidFill>
                <a:srgbClr val="000000"/>
              </a:solidFill>
              <a:prstDash val="solid"/>
            </a:ln>
          </c:spPr>
          <c:invertIfNegative val="0"/>
          <c:dLbls>
            <c:dLbl>
              <c:idx val="0"/>
              <c:layout>
                <c:manualLayout>
                  <c:x val="-6.4334531458446519E-3"/>
                  <c:y val="1.136363636363636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067-4F18-83DB-450FF4041BB4}"/>
                </c:ext>
              </c:extLst>
            </c:dLbl>
            <c:dLbl>
              <c:idx val="1"/>
              <c:layout>
                <c:manualLayout>
                  <c:x val="-1.0154487268038863E-3"/>
                  <c:y val="1.091927729217326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067-4F18-83DB-450FF4041BB4}"/>
                </c:ext>
              </c:extLst>
            </c:dLbl>
            <c:dLbl>
              <c:idx val="2"/>
              <c:layout>
                <c:manualLayout>
                  <c:x val="-2.6220594456975344E-3"/>
                  <c:y val="1.08121181969965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067-4F18-83DB-450FF4041BB4}"/>
                </c:ext>
              </c:extLst>
            </c:dLbl>
            <c:dLbl>
              <c:idx val="3"/>
              <c:layout>
                <c:manualLayout>
                  <c:x val="-3.2167818103196874E-3"/>
                  <c:y val="1.847482961087630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067-4F18-83DB-450FF4041BB4}"/>
                </c:ext>
              </c:extLst>
            </c:dLbl>
            <c:dLbl>
              <c:idx val="4"/>
              <c:layout>
                <c:manualLayout>
                  <c:x val="-7.6353778146152785E-3"/>
                  <c:y val="1.13636254183823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067-4F18-83DB-450FF4041BB4}"/>
                </c:ext>
              </c:extLst>
            </c:dLbl>
            <c:dLbl>
              <c:idx val="5"/>
              <c:layout>
                <c:manualLayout>
                  <c:x val="-7.9669401212145493E-3"/>
                  <c:y val="1.105398464135335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067-4F18-83DB-450FF4041BB4}"/>
                </c:ext>
              </c:extLst>
            </c:dLbl>
            <c:dLbl>
              <c:idx val="6"/>
              <c:layout>
                <c:manualLayout>
                  <c:x val="-8.0979930255322182E-3"/>
                  <c:y val="1.4841781370574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067-4F18-83DB-450FF4041BB4}"/>
                </c:ext>
              </c:extLst>
            </c:dLbl>
            <c:dLbl>
              <c:idx val="7"/>
              <c:layout>
                <c:manualLayout>
                  <c:x val="-4.8250898593834475E-3"/>
                  <c:y val="1.136363636363636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067-4F18-83DB-450FF4041BB4}"/>
                </c:ext>
              </c:extLst>
            </c:dLbl>
            <c:dLbl>
              <c:idx val="8"/>
              <c:layout>
                <c:manualLayout>
                  <c:x val="-2.7775475433992874E-3"/>
                  <c:y val="1.13633043575975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067-4F18-83DB-450FF4041BB4}"/>
                </c:ext>
              </c:extLst>
            </c:dLbl>
            <c:dLbl>
              <c:idx val="9"/>
              <c:layout>
                <c:manualLayout>
                  <c:x val="-4.1285628770087951E-3"/>
                  <c:y val="1.076388387231412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067-4F18-83DB-450FF4041BB4}"/>
                </c:ext>
              </c:extLst>
            </c:dLbl>
            <c:dLbl>
              <c:idx val="10"/>
              <c:layout>
                <c:manualLayout>
                  <c:x val="-1.6458592539372197E-3"/>
                  <c:y val="1.223247825432059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067-4F18-83DB-450FF4041BB4}"/>
                </c:ext>
              </c:extLst>
            </c:dLbl>
            <c:dLbl>
              <c:idx val="11"/>
              <c:layout>
                <c:manualLayout>
                  <c:x val="-2.9145815444467029E-3"/>
                  <c:y val="1.404915266462146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067-4F18-83DB-450FF4041BB4}"/>
                </c:ext>
              </c:extLst>
            </c:dLbl>
            <c:dLbl>
              <c:idx val="12"/>
              <c:layout>
                <c:manualLayout>
                  <c:x val="1.6083632864611523E-3"/>
                  <c:y val="1.136363636363636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067-4F18-83DB-450FF4041BB4}"/>
                </c:ext>
              </c:extLst>
            </c:dLbl>
            <c:dLbl>
              <c:idx val="13"/>
              <c:layout>
                <c:manualLayout>
                  <c:x val="-5.3349922519820656E-3"/>
                  <c:y val="1.223247825432065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067-4F18-83DB-450FF4041BB4}"/>
                </c:ext>
              </c:extLst>
            </c:dLbl>
            <c:dLbl>
              <c:idx val="14"/>
              <c:layout>
                <c:manualLayout>
                  <c:x val="-3.6558916977484151E-3"/>
                  <c:y val="1.078443176254344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067-4F18-83DB-450FF4041BB4}"/>
                </c:ext>
              </c:extLst>
            </c:dLbl>
            <c:dLbl>
              <c:idx val="15"/>
              <c:layout>
                <c:manualLayout>
                  <c:x val="8.4956485702445092E-5"/>
                  <c:y val="3.498278311541332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067-4F18-83DB-450FF4041BB4}"/>
                </c:ext>
              </c:extLst>
            </c:dLbl>
            <c:dLbl>
              <c:idx val="16"/>
              <c:tx>
                <c:rich>
                  <a:bodyPr/>
                  <a:lstStyle/>
                  <a:p>
                    <a:r>
                      <a:rPr lang="en-US"/>
                      <a:t>0,4%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B067-4F18-83DB-450FF4041BB4}"/>
                </c:ext>
              </c:extLst>
            </c:dLbl>
            <c:spPr>
              <a:noFill/>
              <a:ln w="25400">
                <a:noFill/>
              </a:ln>
            </c:spPr>
            <c:txPr>
              <a:bodyPr wrap="square" lIns="38100" tIns="19050" rIns="38100" bIns="19050" anchor="ctr">
                <a:spAutoFit/>
              </a:bodyPr>
              <a:lstStyle/>
              <a:p>
                <a:pPr>
                  <a:defRPr sz="1000"/>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 e grafici'!$B$424:$B$438</c:f>
              <c:strCache>
                <c:ptCount val="15"/>
                <c:pt idx="0">
                  <c:v>I</c:v>
                </c:pt>
                <c:pt idx="1">
                  <c:v>II</c:v>
                </c:pt>
                <c:pt idx="2">
                  <c:v>III</c:v>
                </c:pt>
                <c:pt idx="3">
                  <c:v>IV</c:v>
                </c:pt>
                <c:pt idx="4">
                  <c:v>V</c:v>
                </c:pt>
                <c:pt idx="5">
                  <c:v>VII</c:v>
                </c:pt>
                <c:pt idx="6">
                  <c:v>VIII</c:v>
                </c:pt>
                <c:pt idx="7">
                  <c:v>IX</c:v>
                </c:pt>
                <c:pt idx="8">
                  <c:v>X</c:v>
                </c:pt>
                <c:pt idx="9">
                  <c:v>XI</c:v>
                </c:pt>
                <c:pt idx="10">
                  <c:v>XII</c:v>
                </c:pt>
                <c:pt idx="11">
                  <c:v>XIII</c:v>
                </c:pt>
                <c:pt idx="12">
                  <c:v>XIV</c:v>
                </c:pt>
                <c:pt idx="13">
                  <c:v>XV</c:v>
                </c:pt>
                <c:pt idx="14">
                  <c:v>Città Metropolitana</c:v>
                </c:pt>
              </c:strCache>
            </c:strRef>
          </c:cat>
          <c:val>
            <c:numRef>
              <c:f>'tabelle e grafici'!$D$424:$D$438</c:f>
              <c:numCache>
                <c:formatCode>###0%</c:formatCode>
                <c:ptCount val="15"/>
                <c:pt idx="0">
                  <c:v>3.2967032967032968E-2</c:v>
                </c:pt>
                <c:pt idx="1">
                  <c:v>6.5934065934065936E-2</c:v>
                </c:pt>
                <c:pt idx="2">
                  <c:v>6.5934065934065936E-2</c:v>
                </c:pt>
                <c:pt idx="3">
                  <c:v>0.10989010989010989</c:v>
                </c:pt>
                <c:pt idx="4">
                  <c:v>8.7912087912087919E-2</c:v>
                </c:pt>
                <c:pt idx="5">
                  <c:v>0.14285714285714285</c:v>
                </c:pt>
                <c:pt idx="6">
                  <c:v>3.2967032967032968E-2</c:v>
                </c:pt>
                <c:pt idx="7">
                  <c:v>9.8901098901098911E-2</c:v>
                </c:pt>
                <c:pt idx="8">
                  <c:v>7.6923076923076927E-2</c:v>
                </c:pt>
                <c:pt idx="9">
                  <c:v>2.197802197802198E-2</c:v>
                </c:pt>
                <c:pt idx="10">
                  <c:v>6.5934065934065936E-2</c:v>
                </c:pt>
                <c:pt idx="11">
                  <c:v>4.3956043956043959E-2</c:v>
                </c:pt>
                <c:pt idx="12">
                  <c:v>4.3956043956043959E-2</c:v>
                </c:pt>
                <c:pt idx="13">
                  <c:v>2.197802197802198E-2</c:v>
                </c:pt>
                <c:pt idx="14">
                  <c:v>8.7912087912087919E-2</c:v>
                </c:pt>
              </c:numCache>
            </c:numRef>
          </c:val>
          <c:extLst>
            <c:ext xmlns:c16="http://schemas.microsoft.com/office/drawing/2014/chart" uri="{C3380CC4-5D6E-409C-BE32-E72D297353CC}">
              <c16:uniqueId val="{00000011-B067-4F18-83DB-450FF4041BB4}"/>
            </c:ext>
          </c:extLst>
        </c:ser>
        <c:ser>
          <c:idx val="1"/>
          <c:order val="1"/>
          <c:tx>
            <c:strRef>
              <c:f>'tabelle e grafici'!$E$329:$F$329</c:f>
              <c:strCache>
                <c:ptCount val="1"/>
                <c:pt idx="0">
                  <c:v>Foro di Cesare</c:v>
                </c:pt>
              </c:strCache>
            </c:strRef>
          </c:tx>
          <c:spPr>
            <a:solidFill>
              <a:srgbClr val="800000"/>
            </a:solidFill>
          </c:spPr>
          <c:invertIfNegative val="0"/>
          <c:dLbls>
            <c:dLbl>
              <c:idx val="0"/>
              <c:layout>
                <c:manualLayout>
                  <c:x val="6.8113714367253548E-3"/>
                  <c:y val="1.46001697907536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067-4F18-83DB-450FF4041BB4}"/>
                </c:ext>
              </c:extLst>
            </c:dLbl>
            <c:dLbl>
              <c:idx val="1"/>
              <c:layout>
                <c:manualLayout>
                  <c:x val="5.8479532163742687E-3"/>
                  <c:y val="1.107402859046296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067-4F18-83DB-450FF4041BB4}"/>
                </c:ext>
              </c:extLst>
            </c:dLbl>
            <c:dLbl>
              <c:idx val="2"/>
              <c:layout>
                <c:manualLayout>
                  <c:x val="6.338901123949546E-3"/>
                  <c:y val="1.16732819841661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B067-4F18-83DB-450FF4041BB4}"/>
                </c:ext>
              </c:extLst>
            </c:dLbl>
            <c:dLbl>
              <c:idx val="3"/>
              <c:layout>
                <c:manualLayout>
                  <c:x val="7.2247548003867941E-3"/>
                  <c:y val="1.165322224630178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067-4F18-83DB-450FF4041BB4}"/>
                </c:ext>
              </c:extLst>
            </c:dLbl>
            <c:dLbl>
              <c:idx val="4"/>
              <c:layout>
                <c:manualLayout>
                  <c:x val="4.8251056740512797E-3"/>
                  <c:y val="1.08991825613079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B067-4F18-83DB-450FF4041BB4}"/>
                </c:ext>
              </c:extLst>
            </c:dLbl>
            <c:dLbl>
              <c:idx val="5"/>
              <c:layout>
                <c:manualLayout>
                  <c:x val="6.8114091102596868E-3"/>
                  <c:y val="1.89394036917047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B067-4F18-83DB-450FF4041BB4}"/>
                </c:ext>
              </c:extLst>
            </c:dLbl>
            <c:dLbl>
              <c:idx val="6"/>
              <c:layout>
                <c:manualLayout>
                  <c:x val="4.3922124283715143E-4"/>
                  <c:y val="1.67349151415785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B067-4F18-83DB-450FF4041BB4}"/>
                </c:ext>
              </c:extLst>
            </c:dLbl>
            <c:dLbl>
              <c:idx val="7"/>
              <c:layout>
                <c:manualLayout>
                  <c:x val="6.230833356281152E-3"/>
                  <c:y val="7.662247400572884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B067-4F18-83DB-450FF4041BB4}"/>
                </c:ext>
              </c:extLst>
            </c:dLbl>
            <c:dLbl>
              <c:idx val="8"/>
              <c:layout>
                <c:manualLayout>
                  <c:x val="5.1177648846525764E-3"/>
                  <c:y val="1.484135583969434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B067-4F18-83DB-450FF4041BB4}"/>
                </c:ext>
              </c:extLst>
            </c:dLbl>
            <c:dLbl>
              <c:idx val="9"/>
              <c:layout>
                <c:manualLayout>
                  <c:x val="4.3288764497806933E-3"/>
                  <c:y val="1.40494075291570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B067-4F18-83DB-450FF4041BB4}"/>
                </c:ext>
              </c:extLst>
            </c:dLbl>
            <c:dLbl>
              <c:idx val="10"/>
              <c:layout>
                <c:manualLayout>
                  <c:x val="5.8479532163742687E-3"/>
                  <c:y val="1.223241590214067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B067-4F18-83DB-450FF4041BB4}"/>
                </c:ext>
              </c:extLst>
            </c:dLbl>
            <c:dLbl>
              <c:idx val="11"/>
              <c:layout>
                <c:manualLayout>
                  <c:x val="5.8311461067366583E-3"/>
                  <c:y val="1.13433985889377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B067-4F18-83DB-450FF4041BB4}"/>
                </c:ext>
              </c:extLst>
            </c:dLbl>
            <c:dLbl>
              <c:idx val="12"/>
              <c:layout>
                <c:manualLayout>
                  <c:x val="8.0417534015144645E-3"/>
                  <c:y val="1.468672001830834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B067-4F18-83DB-450FF4041BB4}"/>
                </c:ext>
              </c:extLst>
            </c:dLbl>
            <c:dLbl>
              <c:idx val="13"/>
              <c:layout>
                <c:manualLayout>
                  <c:x val="3.2166165569760949E-3"/>
                  <c:y val="5.682714551974906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B067-4F18-83DB-450FF4041BB4}"/>
                </c:ext>
              </c:extLst>
            </c:dLbl>
            <c:dLbl>
              <c:idx val="14"/>
              <c:layout>
                <c:manualLayout>
                  <c:x val="4.3917207717456371E-4"/>
                  <c:y val="1.13636254183823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B067-4F18-83DB-450FF4041BB4}"/>
                </c:ext>
              </c:extLst>
            </c:dLbl>
            <c:dLbl>
              <c:idx val="15"/>
              <c:layout>
                <c:manualLayout>
                  <c:x val="1.0217113665389403E-2"/>
                  <c:y val="1.089861042574035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B067-4F18-83DB-450FF4041BB4}"/>
                </c:ext>
              </c:extLst>
            </c:dLbl>
            <c:spPr>
              <a:noFill/>
              <a:ln>
                <a:noFill/>
              </a:ln>
              <a:effectLst/>
            </c:spPr>
            <c:txPr>
              <a:bodyPr wrap="square" lIns="38100" tIns="19050" rIns="38100" bIns="19050" anchor="ctr">
                <a:spAutoFit/>
              </a:bodyPr>
              <a:lstStyle/>
              <a:p>
                <a:pPr>
                  <a:defRPr sz="1000"/>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 e grafici'!$B$424:$B$438</c:f>
              <c:strCache>
                <c:ptCount val="15"/>
                <c:pt idx="0">
                  <c:v>I</c:v>
                </c:pt>
                <c:pt idx="1">
                  <c:v>II</c:v>
                </c:pt>
                <c:pt idx="2">
                  <c:v>III</c:v>
                </c:pt>
                <c:pt idx="3">
                  <c:v>IV</c:v>
                </c:pt>
                <c:pt idx="4">
                  <c:v>V</c:v>
                </c:pt>
                <c:pt idx="5">
                  <c:v>VII</c:v>
                </c:pt>
                <c:pt idx="6">
                  <c:v>VIII</c:v>
                </c:pt>
                <c:pt idx="7">
                  <c:v>IX</c:v>
                </c:pt>
                <c:pt idx="8">
                  <c:v>X</c:v>
                </c:pt>
                <c:pt idx="9">
                  <c:v>XI</c:v>
                </c:pt>
                <c:pt idx="10">
                  <c:v>XII</c:v>
                </c:pt>
                <c:pt idx="11">
                  <c:v>XIII</c:v>
                </c:pt>
                <c:pt idx="12">
                  <c:v>XIV</c:v>
                </c:pt>
                <c:pt idx="13">
                  <c:v>XV</c:v>
                </c:pt>
                <c:pt idx="14">
                  <c:v>Città Metropolitana</c:v>
                </c:pt>
              </c:strCache>
            </c:strRef>
          </c:cat>
          <c:val>
            <c:numRef>
              <c:f>'tabelle e grafici'!$F$424:$F$438</c:f>
              <c:numCache>
                <c:formatCode>###0%</c:formatCode>
                <c:ptCount val="15"/>
                <c:pt idx="0">
                  <c:v>6.6666666666666666E-2</c:v>
                </c:pt>
                <c:pt idx="1">
                  <c:v>6.6666666666666666E-2</c:v>
                </c:pt>
                <c:pt idx="2">
                  <c:v>7.4999999999999997E-2</c:v>
                </c:pt>
                <c:pt idx="3">
                  <c:v>0.05</c:v>
                </c:pt>
                <c:pt idx="4">
                  <c:v>7.4999999999999997E-2</c:v>
                </c:pt>
                <c:pt idx="5">
                  <c:v>0.15</c:v>
                </c:pt>
                <c:pt idx="6">
                  <c:v>7.4999999999999997E-2</c:v>
                </c:pt>
                <c:pt idx="7">
                  <c:v>5.8333333333333327E-2</c:v>
                </c:pt>
                <c:pt idx="8">
                  <c:v>8.3333333333333332E-3</c:v>
                </c:pt>
                <c:pt idx="9">
                  <c:v>2.5000000000000001E-2</c:v>
                </c:pt>
                <c:pt idx="10">
                  <c:v>4.1666666666666657E-2</c:v>
                </c:pt>
                <c:pt idx="11">
                  <c:v>5.8333333333333327E-2</c:v>
                </c:pt>
                <c:pt idx="12">
                  <c:v>5.8333333333333327E-2</c:v>
                </c:pt>
                <c:pt idx="13">
                  <c:v>8.3333333333333315E-2</c:v>
                </c:pt>
                <c:pt idx="14">
                  <c:v>0.10833333333333334</c:v>
                </c:pt>
              </c:numCache>
            </c:numRef>
          </c:val>
          <c:extLst>
            <c:ext xmlns:c16="http://schemas.microsoft.com/office/drawing/2014/chart" uri="{C3380CC4-5D6E-409C-BE32-E72D297353CC}">
              <c16:uniqueId val="{00000022-B067-4F18-83DB-450FF4041BB4}"/>
            </c:ext>
          </c:extLst>
        </c:ser>
        <c:dLbls>
          <c:showLegendKey val="0"/>
          <c:showVal val="1"/>
          <c:showCatName val="0"/>
          <c:showSerName val="0"/>
          <c:showPercent val="0"/>
          <c:showBubbleSize val="0"/>
        </c:dLbls>
        <c:gapWidth val="150"/>
        <c:axId val="86531584"/>
        <c:axId val="86607552"/>
      </c:barChart>
      <c:catAx>
        <c:axId val="86531584"/>
        <c:scaling>
          <c:orientation val="minMax"/>
        </c:scaling>
        <c:delete val="0"/>
        <c:axPos val="b"/>
        <c:numFmt formatCode="General" sourceLinked="1"/>
        <c:majorTickMark val="out"/>
        <c:minorTickMark val="none"/>
        <c:tickLblPos val="nextTo"/>
        <c:spPr>
          <a:ln w="3175">
            <a:solidFill>
              <a:srgbClr val="000000"/>
            </a:solidFill>
            <a:prstDash val="solid"/>
          </a:ln>
        </c:spPr>
        <c:txPr>
          <a:bodyPr rot="-2700000" vert="horz"/>
          <a:lstStyle/>
          <a:p>
            <a:pPr>
              <a:defRPr/>
            </a:pPr>
            <a:endParaRPr lang="it-IT"/>
          </a:p>
        </c:txPr>
        <c:crossAx val="86607552"/>
        <c:crosses val="autoZero"/>
        <c:auto val="1"/>
        <c:lblAlgn val="ctr"/>
        <c:lblOffset val="100"/>
        <c:tickLblSkip val="1"/>
        <c:tickMarkSkip val="1"/>
        <c:noMultiLvlLbl val="0"/>
      </c:catAx>
      <c:valAx>
        <c:axId val="86607552"/>
        <c:scaling>
          <c:orientation val="minMax"/>
          <c:max val="0.15000000000000002"/>
          <c:min val="0"/>
        </c:scaling>
        <c:delete val="1"/>
        <c:axPos val="l"/>
        <c:majorGridlines>
          <c:spPr>
            <a:ln w="3175">
              <a:solidFill>
                <a:srgbClr val="FFFFFF"/>
              </a:solidFill>
              <a:prstDash val="solid"/>
            </a:ln>
          </c:spPr>
        </c:majorGridlines>
        <c:numFmt formatCode="###0%" sourceLinked="1"/>
        <c:majorTickMark val="out"/>
        <c:minorTickMark val="none"/>
        <c:tickLblPos val="nextTo"/>
        <c:crossAx val="86531584"/>
        <c:crosses val="autoZero"/>
        <c:crossBetween val="between"/>
        <c:majorUnit val="0.1"/>
      </c:valAx>
    </c:plotArea>
    <c:legend>
      <c:legendPos val="b"/>
      <c:layout>
        <c:manualLayout>
          <c:xMode val="edge"/>
          <c:yMode val="edge"/>
          <c:x val="0.32349310827164574"/>
          <c:y val="0.90519200045646453"/>
          <c:w val="0.35620727049837336"/>
          <c:h val="7.306886910875271E-2"/>
        </c:manualLayout>
      </c:layout>
      <c:overlay val="0"/>
    </c:legend>
    <c:plotVisOnly val="1"/>
    <c:dispBlanksAs val="gap"/>
    <c:showDLblsOverMax val="0"/>
  </c:chart>
  <c:spPr>
    <a:solidFill>
      <a:sysClr val="window" lastClr="FFFFFF"/>
    </a:solidFill>
    <a:ln w="9525">
      <a:noFill/>
    </a:ln>
  </c:spPr>
  <c:txPr>
    <a:bodyPr/>
    <a:lstStyle/>
    <a:p>
      <a:pPr>
        <a:defRPr sz="1100" b="0" i="0" u="none" strike="noStrike" baseline="0">
          <a:solidFill>
            <a:srgbClr val="000000"/>
          </a:solidFill>
          <a:latin typeface="Arial"/>
          <a:ea typeface="Arial"/>
          <a:cs typeface="Arial"/>
        </a:defRPr>
      </a:pPr>
      <a:endParaRPr lang="it-IT"/>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6001258568020438E-2"/>
          <c:y val="3.2548571572914325E-2"/>
          <c:w val="0.90145507987525841"/>
          <c:h val="0.84212653474277166"/>
        </c:manualLayout>
      </c:layout>
      <c:scatterChart>
        <c:scatterStyle val="lineMarker"/>
        <c:varyColors val="0"/>
        <c:ser>
          <c:idx val="0"/>
          <c:order val="0"/>
          <c:spPr>
            <a:ln w="28575">
              <a:noFill/>
            </a:ln>
            <a:effectLst/>
          </c:spPr>
          <c:marker>
            <c:symbol val="circle"/>
            <c:size val="6"/>
            <c:spPr>
              <a:solidFill>
                <a:srgbClr val="800000"/>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c:spPr>
          </c:marker>
          <c:dLbls>
            <c:dLbl>
              <c:idx val="0"/>
              <c:layout>
                <c:manualLayout>
                  <c:x val="-7.7468525842463928E-2"/>
                  <c:y val="-6.7016377430815205E-2"/>
                </c:manualLayout>
              </c:layout>
              <c:tx>
                <c:rich>
                  <a:bodyPr/>
                  <a:lstStyle/>
                  <a:p>
                    <a:r>
                      <a:rPr lang="en-US"/>
                      <a:t>Personale </a:t>
                    </a:r>
                  </a:p>
                  <a:p>
                    <a:r>
                      <a:rPr lang="en-US"/>
                      <a:t>di</a:t>
                    </a:r>
                    <a:r>
                      <a:rPr lang="en-US" baseline="0"/>
                      <a:t> accoglienza</a:t>
                    </a:r>
                    <a:endParaRPr lang="en-US"/>
                  </a:p>
                </c:rich>
              </c:tx>
              <c:dLblPos val="r"/>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DE0-4A53-B239-52A6944A874C}"/>
                </c:ext>
              </c:extLst>
            </c:dLbl>
            <c:dLbl>
              <c:idx val="1"/>
              <c:layout>
                <c:manualLayout>
                  <c:x val="-9.7741348340562133E-3"/>
                  <c:y val="1.0041642174107754E-2"/>
                </c:manualLayout>
              </c:layout>
              <c:tx>
                <c:rich>
                  <a:bodyPr/>
                  <a:lstStyle/>
                  <a:p>
                    <a:r>
                      <a:rPr lang="en-US"/>
                      <a:t>Organizzazione</a:t>
                    </a:r>
                    <a:r>
                      <a:rPr lang="en-US" baseline="0"/>
                      <a:t> generale</a:t>
                    </a:r>
                    <a:endParaRPr lang="en-US"/>
                  </a:p>
                </c:rich>
              </c:tx>
              <c:dLblPos val="r"/>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DE0-4A53-B239-52A6944A874C}"/>
                </c:ext>
              </c:extLst>
            </c:dLbl>
            <c:dLbl>
              <c:idx val="2"/>
              <c:layout>
                <c:manualLayout>
                  <c:x val="-4.5132408524807079E-2"/>
                  <c:y val="-5.8140379331630736E-2"/>
                </c:manualLayout>
              </c:layout>
              <c:tx>
                <c:rich>
                  <a:bodyPr/>
                  <a:lstStyle/>
                  <a:p>
                    <a:r>
                      <a:rPr lang="en-US"/>
                      <a:t>Qualità </a:t>
                    </a:r>
                  </a:p>
                  <a:p>
                    <a:r>
                      <a:rPr lang="en-US"/>
                      <a:t>spettacolo</a:t>
                    </a:r>
                  </a:p>
                </c:rich>
              </c:tx>
              <c:dLblPos val="r"/>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8DE0-4A53-B239-52A6944A874C}"/>
                </c:ext>
              </c:extLst>
            </c:dLbl>
            <c:dLbl>
              <c:idx val="3"/>
              <c:layout>
                <c:manualLayout>
                  <c:x val="0.42800495108566494"/>
                  <c:y val="-0.26540709471956531"/>
                </c:manualLayout>
              </c:layout>
              <c:tx>
                <c:rich>
                  <a:bodyPr/>
                  <a:lstStyle/>
                  <a:p>
                    <a:r>
                      <a:rPr lang="en-US"/>
                      <a:t>Qualità audio</a:t>
                    </a:r>
                  </a:p>
                </c:rich>
              </c:tx>
              <c:dLblPos val="r"/>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DE0-4A53-B239-52A6944A874C}"/>
                </c:ext>
              </c:extLst>
            </c:dLbl>
            <c:dLbl>
              <c:idx val="4"/>
              <c:layout>
                <c:manualLayout>
                  <c:x val="0.25189393939393939"/>
                  <c:y val="-0.10038116017579635"/>
                </c:manualLayout>
              </c:layout>
              <c:tx>
                <c:rich>
                  <a:bodyPr/>
                  <a:lstStyle/>
                  <a:p>
                    <a:r>
                      <a:rPr lang="en-US"/>
                      <a:t>Personale di accoglienza</a:t>
                    </a:r>
                  </a:p>
                </c:rich>
              </c:tx>
              <c:dLblPos val="r"/>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8DE0-4A53-B239-52A6944A874C}"/>
                </c:ext>
              </c:extLst>
            </c:dLbl>
            <c:dLbl>
              <c:idx val="5"/>
              <c:layout>
                <c:manualLayout>
                  <c:x val="0"/>
                  <c:y val="5.4306665235481629E-3"/>
                </c:manualLayout>
              </c:layout>
              <c:tx>
                <c:rich>
                  <a:bodyPr/>
                  <a:lstStyle/>
                  <a:p>
                    <a:r>
                      <a:rPr lang="en-US"/>
                      <a:t>Social</a:t>
                    </a:r>
                    <a:r>
                      <a:rPr lang="en-US" baseline="0"/>
                      <a:t> network</a:t>
                    </a:r>
                    <a:endParaRPr lang="en-US"/>
                  </a:p>
                </c:rich>
              </c:tx>
              <c:dLblPos val="r"/>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8DE0-4A53-B239-52A6944A874C}"/>
                </c:ext>
              </c:extLst>
            </c:dLbl>
            <c:dLbl>
              <c:idx val="6"/>
              <c:layout>
                <c:manualLayout>
                  <c:x val="-0.28219696969697233"/>
                  <c:y val="7.3247713060327568E-2"/>
                </c:manualLayout>
              </c:layout>
              <c:tx>
                <c:rich>
                  <a:bodyPr/>
                  <a:lstStyle/>
                  <a:p>
                    <a:r>
                      <a:rPr lang="en-US"/>
                      <a:t>www.festivaldelleletterature.it</a:t>
                    </a:r>
                  </a:p>
                </c:rich>
              </c:tx>
              <c:dLblPos val="r"/>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8DE0-4A53-B239-52A6944A874C}"/>
                </c:ext>
              </c:extLst>
            </c:dLbl>
            <c:dLbl>
              <c:idx val="7"/>
              <c:layout>
                <c:manualLayout>
                  <c:x val="0.29166651753758088"/>
                  <c:y val="-0.39646987431935693"/>
                </c:manualLayout>
              </c:layout>
              <c:tx>
                <c:rich>
                  <a:bodyPr/>
                  <a:lstStyle/>
                  <a:p>
                    <a:r>
                      <a:rPr lang="en-US"/>
                      <a:t>Organizzazione</a:t>
                    </a:r>
                    <a:r>
                      <a:rPr lang="en-US" baseline="0"/>
                      <a:t> generale</a:t>
                    </a:r>
                    <a:endParaRPr lang="en-US"/>
                  </a:p>
                </c:rich>
              </c:tx>
              <c:dLblPos val="r"/>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8DE0-4A53-B239-52A6944A874C}"/>
                </c:ext>
              </c:extLst>
            </c:dLbl>
            <c:dLbl>
              <c:idx val="8"/>
              <c:layout>
                <c:manualLayout>
                  <c:x val="-0.15998657838224906"/>
                  <c:y val="2.715547084379104E-3"/>
                </c:manualLayout>
              </c:layout>
              <c:tx>
                <c:rich>
                  <a:bodyPr/>
                  <a:lstStyle/>
                  <a:p>
                    <a:r>
                      <a:rPr lang="en-US"/>
                      <a:t>Qualità audio</a:t>
                    </a:r>
                  </a:p>
                </c:rich>
              </c:tx>
              <c:dLblPos val="r"/>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8DE0-4A53-B239-52A6944A874C}"/>
                </c:ext>
              </c:extLst>
            </c:dLbl>
            <c:dLbl>
              <c:idx val="9"/>
              <c:layout>
                <c:manualLayout>
                  <c:x val="1.893939393939394E-3"/>
                  <c:y val="2.4082412363736198E-2"/>
                </c:manualLayout>
              </c:layout>
              <c:tx>
                <c:rich>
                  <a:bodyPr/>
                  <a:lstStyle/>
                  <a:p>
                    <a:r>
                      <a:rPr lang="en-US"/>
                      <a:t>Gradimento</a:t>
                    </a:r>
                    <a:r>
                      <a:rPr lang="en-US" baseline="0"/>
                      <a:t> della serata</a:t>
                    </a:r>
                    <a:endParaRPr lang="en-US"/>
                  </a:p>
                </c:rich>
              </c:tx>
              <c:dLblPos val="r"/>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8DE0-4A53-B239-52A6944A874C}"/>
                </c:ext>
              </c:extLst>
            </c:dLbl>
            <c:dLbl>
              <c:idx val="10"/>
              <c:layout>
                <c:manualLayout>
                  <c:x val="1.893939393939394E-3"/>
                  <c:y val="-2.7155470843790992E-3"/>
                </c:manualLayout>
              </c:layout>
              <c:tx>
                <c:rich>
                  <a:bodyPr/>
                  <a:lstStyle/>
                  <a:p>
                    <a:r>
                      <a:rPr lang="en-US"/>
                      <a:t>Postazioni pc</a:t>
                    </a:r>
                  </a:p>
                </c:rich>
              </c:tx>
              <c:dLblPos val="r"/>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8DE0-4A53-B239-52A6944A874C}"/>
                </c:ext>
              </c:extLst>
            </c:dLbl>
            <c:dLbl>
              <c:idx val="11"/>
              <c:layout>
                <c:manualLayout>
                  <c:x val="-1.8939393939393936E-2"/>
                  <c:y val="-3.2653068220701416E-2"/>
                </c:manualLayout>
              </c:layout>
              <c:tx>
                <c:rich>
                  <a:bodyPr/>
                  <a:lstStyle/>
                  <a:p>
                    <a:r>
                      <a:rPr lang="en-US"/>
                      <a:t>Pulizia</a:t>
                    </a:r>
                    <a:r>
                      <a:rPr lang="en-US" baseline="0"/>
                      <a:t> del luogo</a:t>
                    </a:r>
                    <a:endParaRPr lang="en-US"/>
                  </a:p>
                </c:rich>
              </c:tx>
              <c:dLblPos val="r"/>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8DE0-4A53-B239-52A6944A874C}"/>
                </c:ext>
              </c:extLst>
            </c:dLbl>
            <c:dLbl>
              <c:idx val="12"/>
              <c:layout>
                <c:manualLayout>
                  <c:x val="2.2727272727273283E-2"/>
                  <c:y val="-8.1466412531374204E-3"/>
                </c:manualLayout>
              </c:layout>
              <c:tx>
                <c:rich>
                  <a:bodyPr/>
                  <a:lstStyle/>
                  <a:p>
                    <a:r>
                      <a:rPr lang="en-US"/>
                      <a:t>Temperatura nelle sale</a:t>
                    </a:r>
                  </a:p>
                </c:rich>
              </c:tx>
              <c:dLblPos val="r"/>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8DE0-4A53-B239-52A6944A874C}"/>
                </c:ext>
              </c:extLst>
            </c:dLbl>
            <c:spPr>
              <a:noFill/>
              <a:ln>
                <a:noFill/>
              </a:ln>
              <a:effectLst/>
            </c:spPr>
            <c:dLblPos val="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'mappa e trend'!$C$2:$C$4</c:f>
              <c:numCache>
                <c:formatCode>0.00</c:formatCode>
                <c:ptCount val="3"/>
                <c:pt idx="0">
                  <c:v>2.81</c:v>
                </c:pt>
                <c:pt idx="1">
                  <c:v>2.72</c:v>
                </c:pt>
                <c:pt idx="2">
                  <c:v>2.91</c:v>
                </c:pt>
              </c:numCache>
            </c:numRef>
          </c:xVal>
          <c:yVal>
            <c:numRef>
              <c:f>'mappa e trend'!$D$2:$D$4</c:f>
              <c:numCache>
                <c:formatCode>0.00</c:formatCode>
                <c:ptCount val="3"/>
                <c:pt idx="0">
                  <c:v>2.8000000000000003</c:v>
                </c:pt>
                <c:pt idx="1">
                  <c:v>10.5</c:v>
                </c:pt>
                <c:pt idx="2">
                  <c:v>6.65</c:v>
                </c:pt>
              </c:numCache>
            </c:numRef>
          </c:yVal>
          <c:smooth val="0"/>
          <c:extLst>
            <c:ext xmlns:c16="http://schemas.microsoft.com/office/drawing/2014/chart" uri="{C3380CC4-5D6E-409C-BE32-E72D297353CC}">
              <c16:uniqueId val="{0000000D-8DE0-4A53-B239-52A6944A874C}"/>
            </c:ext>
          </c:extLst>
        </c:ser>
        <c:dLbls>
          <c:showLegendKey val="0"/>
          <c:showVal val="0"/>
          <c:showCatName val="1"/>
          <c:showSerName val="0"/>
          <c:showPercent val="0"/>
          <c:showBubbleSize val="0"/>
        </c:dLbls>
        <c:axId val="86611584"/>
        <c:axId val="86612160"/>
      </c:scatterChart>
      <c:valAx>
        <c:axId val="86611584"/>
        <c:scaling>
          <c:orientation val="minMax"/>
          <c:max val="3"/>
          <c:min val="2"/>
        </c:scaling>
        <c:delete val="0"/>
        <c:axPos val="b"/>
        <c:title>
          <c:tx>
            <c:rich>
              <a:bodyPr/>
              <a:lstStyle/>
              <a:p>
                <a:pPr>
                  <a:defRPr sz="1100" b="0" i="0" u="none" strike="noStrike" baseline="0">
                    <a:solidFill>
                      <a:srgbClr val="000000"/>
                    </a:solidFill>
                    <a:latin typeface="Calibri"/>
                    <a:ea typeface="Calibri"/>
                    <a:cs typeface="Calibri"/>
                  </a:defRPr>
                </a:pPr>
                <a:r>
                  <a:rPr lang="it-IT" sz="1800" b="1" i="0" u="none" strike="noStrike" baseline="0">
                    <a:solidFill>
                      <a:srgbClr val="000000"/>
                    </a:solidFill>
                    <a:latin typeface="Arial"/>
                    <a:cs typeface="Arial"/>
                  </a:rPr>
                  <a:t>Performance </a:t>
                </a:r>
                <a:endParaRPr lang="it-IT" sz="1600" b="1" i="0" u="none" strike="noStrike" baseline="0">
                  <a:solidFill>
                    <a:srgbClr val="000000"/>
                  </a:solidFill>
                  <a:latin typeface="Arial"/>
                  <a:cs typeface="Arial"/>
                </a:endParaRPr>
              </a:p>
              <a:p>
                <a:pPr>
                  <a:defRPr sz="1100" b="0" i="0" u="none" strike="noStrike" baseline="0">
                    <a:solidFill>
                      <a:srgbClr val="000000"/>
                    </a:solidFill>
                    <a:latin typeface="Calibri"/>
                    <a:ea typeface="Calibri"/>
                    <a:cs typeface="Calibri"/>
                  </a:defRPr>
                </a:pPr>
                <a:r>
                  <a:rPr lang="it-IT" sz="1200" b="1" i="0" u="none" strike="noStrike" baseline="0">
                    <a:solidFill>
                      <a:srgbClr val="000000"/>
                    </a:solidFill>
                    <a:latin typeface="Arial"/>
                    <a:cs typeface="Arial"/>
                  </a:rPr>
                  <a:t>(giudizio medio scala 0-3)</a:t>
                </a:r>
              </a:p>
            </c:rich>
          </c:tx>
          <c:layout>
            <c:manualLayout>
              <c:xMode val="edge"/>
              <c:yMode val="edge"/>
              <c:x val="0.36199506358277489"/>
              <c:y val="0.85903841963191052"/>
            </c:manualLayout>
          </c:layout>
          <c:overlay val="0"/>
          <c:spPr>
            <a:noFill/>
            <a:ln w="25400">
              <a:noFill/>
            </a:ln>
          </c:spPr>
        </c:title>
        <c:numFmt formatCode="0.00" sourceLinked="1"/>
        <c:majorTickMark val="none"/>
        <c:minorTickMark val="none"/>
        <c:tickLblPos val="none"/>
        <c:spPr>
          <a:ln w="3175">
            <a:solidFill>
              <a:srgbClr val="000080"/>
            </a:solidFill>
            <a:prstDash val="solid"/>
          </a:ln>
        </c:spPr>
        <c:crossAx val="86612160"/>
        <c:crossesAt val="4.75"/>
        <c:crossBetween val="midCat"/>
        <c:majorUnit val="0.1"/>
        <c:minorUnit val="0.1"/>
      </c:valAx>
      <c:valAx>
        <c:axId val="86612160"/>
        <c:scaling>
          <c:orientation val="minMax"/>
          <c:max val="10.5"/>
          <c:min val="-1"/>
        </c:scaling>
        <c:delete val="0"/>
        <c:axPos val="l"/>
        <c:title>
          <c:tx>
            <c:rich>
              <a:bodyPr/>
              <a:lstStyle/>
              <a:p>
                <a:pPr>
                  <a:defRPr sz="1100" b="0" i="0" u="none" strike="noStrike" baseline="0">
                    <a:solidFill>
                      <a:srgbClr val="000000"/>
                    </a:solidFill>
                    <a:latin typeface="Calibri"/>
                    <a:ea typeface="Calibri"/>
                    <a:cs typeface="Calibri"/>
                  </a:defRPr>
                </a:pPr>
                <a:r>
                  <a:rPr lang="it-IT" sz="1800" b="1" i="0" u="none" strike="noStrike" baseline="0">
                    <a:solidFill>
                      <a:srgbClr val="000000"/>
                    </a:solidFill>
                    <a:latin typeface="Arial"/>
                    <a:cs typeface="Arial"/>
                  </a:rPr>
                  <a:t>Importanza</a:t>
                </a:r>
                <a:r>
                  <a:rPr lang="it-IT" sz="1600" b="1" i="0" u="none" strike="noStrike" baseline="0">
                    <a:solidFill>
                      <a:srgbClr val="000000"/>
                    </a:solidFill>
                    <a:latin typeface="Arial"/>
                    <a:cs typeface="Arial"/>
                  </a:rPr>
                  <a:t> </a:t>
                </a:r>
                <a:r>
                  <a:rPr lang="it-IT" sz="1200" b="1" i="0" u="none" strike="noStrike" baseline="0">
                    <a:solidFill>
                      <a:srgbClr val="000000"/>
                    </a:solidFill>
                    <a:latin typeface="Arial"/>
                    <a:cs typeface="Arial"/>
                  </a:rPr>
                  <a:t>(R2)</a:t>
                </a:r>
              </a:p>
            </c:rich>
          </c:tx>
          <c:layout>
            <c:manualLayout>
              <c:xMode val="edge"/>
              <c:yMode val="edge"/>
              <c:x val="1.5178348608063337E-2"/>
              <c:y val="0.24389252098752778"/>
            </c:manualLayout>
          </c:layout>
          <c:overlay val="0"/>
          <c:spPr>
            <a:noFill/>
            <a:ln w="25400">
              <a:noFill/>
            </a:ln>
          </c:spPr>
        </c:title>
        <c:numFmt formatCode="0.00" sourceLinked="1"/>
        <c:majorTickMark val="none"/>
        <c:minorTickMark val="none"/>
        <c:tickLblPos val="none"/>
        <c:spPr>
          <a:ln w="3175">
            <a:solidFill>
              <a:srgbClr val="000080"/>
            </a:solidFill>
            <a:prstDash val="solid"/>
          </a:ln>
        </c:spPr>
        <c:crossAx val="86611584"/>
        <c:crossesAt val="2.5"/>
        <c:crossBetween val="midCat"/>
        <c:majorUnit val="5"/>
        <c:minorUnit val="1"/>
      </c:valAx>
      <c:spPr>
        <a:noFill/>
        <a:ln w="25400">
          <a:noFill/>
        </a:ln>
      </c:spPr>
    </c:plotArea>
    <c:plotVisOnly val="1"/>
    <c:dispBlanksAs val="gap"/>
    <c:showDLblsOverMax val="0"/>
  </c:chart>
  <c:spPr>
    <a:noFill/>
    <a:ln w="9525">
      <a:noFill/>
    </a:ln>
  </c:spPr>
  <c:txPr>
    <a:bodyPr/>
    <a:lstStyle/>
    <a:p>
      <a:pPr>
        <a:defRPr sz="1100" b="1" i="0" u="none" strike="noStrike" baseline="0">
          <a:solidFill>
            <a:srgbClr val="000080"/>
          </a:solidFill>
          <a:latin typeface="Arial"/>
          <a:ea typeface="Arial"/>
          <a:cs typeface="Arial"/>
        </a:defRPr>
      </a:pPr>
      <a:endParaRPr lang="it-IT"/>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406345433235941"/>
          <c:y val="2.7210884353741496E-2"/>
          <c:w val="0.65310454117763583"/>
          <c:h val="0.84770303712035999"/>
        </c:manualLayout>
      </c:layout>
      <c:pieChart>
        <c:varyColors val="1"/>
        <c:ser>
          <c:idx val="0"/>
          <c:order val="0"/>
          <c:explosion val="3"/>
          <c:dPt>
            <c:idx val="0"/>
            <c:bubble3D val="0"/>
            <c:spPr>
              <a:solidFill>
                <a:srgbClr val="336699"/>
              </a:solidFill>
            </c:spPr>
            <c:extLst>
              <c:ext xmlns:c16="http://schemas.microsoft.com/office/drawing/2014/chart" uri="{C3380CC4-5D6E-409C-BE32-E72D297353CC}">
                <c16:uniqueId val="{00000001-A062-4593-A442-A4C0A067D50E}"/>
              </c:ext>
            </c:extLst>
          </c:dPt>
          <c:dPt>
            <c:idx val="1"/>
            <c:bubble3D val="0"/>
            <c:spPr>
              <a:solidFill>
                <a:srgbClr val="00B050"/>
              </a:solidFill>
            </c:spPr>
            <c:extLst>
              <c:ext xmlns:c16="http://schemas.microsoft.com/office/drawing/2014/chart" uri="{C3380CC4-5D6E-409C-BE32-E72D297353CC}">
                <c16:uniqueId val="{00000003-A062-4593-A442-A4C0A067D50E}"/>
              </c:ext>
            </c:extLst>
          </c:dPt>
          <c:dLbls>
            <c:dLbl>
              <c:idx val="1"/>
              <c:layout>
                <c:manualLayout>
                  <c:x val="0.14115920223347878"/>
                  <c:y val="0.17877356239560965"/>
                </c:manualLayout>
              </c:layout>
              <c:spPr/>
              <c:txPr>
                <a:bodyPr/>
                <a:lstStyle/>
                <a:p>
                  <a:pPr>
                    <a:defRPr sz="1100" b="1" i="0" u="none" strike="noStrike" baseline="0">
                      <a:solidFill>
                        <a:srgbClr val="FFFFFF"/>
                      </a:solidFill>
                      <a:latin typeface="Arial"/>
                      <a:ea typeface="Arial"/>
                      <a:cs typeface="Arial"/>
                    </a:defRPr>
                  </a:pPr>
                  <a:endParaRPr lang="it-IT"/>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062-4593-A442-A4C0A067D50E}"/>
                </c:ext>
              </c:extLst>
            </c:dLbl>
            <c:spPr>
              <a:noFill/>
              <a:ln>
                <a:noFill/>
              </a:ln>
              <a:effectLst/>
            </c:spPr>
            <c:txPr>
              <a:bodyPr wrap="square" lIns="38100" tIns="19050" rIns="38100" bIns="19050" anchor="ctr">
                <a:spAutoFit/>
              </a:bodyPr>
              <a:lstStyle/>
              <a:p>
                <a:pPr>
                  <a:defRPr sz="1100" b="1" i="0" u="none" strike="noStrike" baseline="0">
                    <a:solidFill>
                      <a:srgbClr val="FFFFFF"/>
                    </a:solidFill>
                    <a:latin typeface="Arial"/>
                    <a:ea typeface="Arial"/>
                    <a:cs typeface="Arial"/>
                  </a:defRPr>
                </a:pPr>
                <a:endParaRPr lang="it-IT"/>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multivariate!$B$2:$B$3</c:f>
              <c:strCache>
                <c:ptCount val="2"/>
                <c:pt idx="0">
                  <c:v>Cluster 1</c:v>
                </c:pt>
                <c:pt idx="1">
                  <c:v>Cluster 2  </c:v>
                </c:pt>
              </c:strCache>
            </c:strRef>
          </c:cat>
          <c:val>
            <c:numRef>
              <c:f>multivariate!$D$2:$D$3</c:f>
              <c:numCache>
                <c:formatCode>0%</c:formatCode>
                <c:ptCount val="2"/>
                <c:pt idx="0">
                  <c:v>0.74137931034482762</c:v>
                </c:pt>
                <c:pt idx="1">
                  <c:v>0.25862068965517243</c:v>
                </c:pt>
              </c:numCache>
            </c:numRef>
          </c:val>
          <c:extLst>
            <c:ext xmlns:c16="http://schemas.microsoft.com/office/drawing/2014/chart" uri="{C3380CC4-5D6E-409C-BE32-E72D297353CC}">
              <c16:uniqueId val="{00000004-A062-4593-A442-A4C0A067D50E}"/>
            </c:ext>
          </c:extLst>
        </c:ser>
        <c:dLbls>
          <c:showLegendKey val="0"/>
          <c:showVal val="0"/>
          <c:showCatName val="0"/>
          <c:showSerName val="0"/>
          <c:showPercent val="0"/>
          <c:showBubbleSize val="0"/>
          <c:showLeaderLines val="1"/>
        </c:dLbls>
        <c:firstSliceAng val="0"/>
      </c:pieChart>
      <c:spPr>
        <a:noFill/>
        <a:ln w="25400">
          <a:noFill/>
        </a:ln>
      </c:spPr>
    </c:plotArea>
    <c:legend>
      <c:legendPos val="b"/>
      <c:layout>
        <c:manualLayout>
          <c:xMode val="edge"/>
          <c:yMode val="edge"/>
          <c:x val="0.1489640661901615"/>
          <c:y val="0.84278457669937223"/>
          <c:w val="0.68834117433434017"/>
          <c:h val="0.12850436552573785"/>
        </c:manualLayout>
      </c:layout>
      <c:overlay val="0"/>
      <c:txPr>
        <a:bodyPr/>
        <a:lstStyle/>
        <a:p>
          <a:pPr rtl="0">
            <a:defRPr sz="1050" b="0" i="0" u="none" strike="noStrike" baseline="0">
              <a:solidFill>
                <a:srgbClr val="000000"/>
              </a:solidFill>
              <a:latin typeface="Arial"/>
              <a:ea typeface="Arial"/>
              <a:cs typeface="Arial"/>
            </a:defRPr>
          </a:pPr>
          <a:endParaRPr lang="it-IT"/>
        </a:p>
      </c:txPr>
    </c:legend>
    <c:plotVisOnly val="1"/>
    <c:dispBlanksAs val="zero"/>
    <c:showDLblsOverMax val="0"/>
  </c:chart>
  <c:spPr>
    <a:ln>
      <a:noFill/>
    </a:ln>
  </c:spPr>
  <c:txPr>
    <a:bodyPr/>
    <a:lstStyle/>
    <a:p>
      <a:pPr>
        <a:defRPr sz="1000" b="0" i="0" u="none" strike="noStrike" baseline="0">
          <a:solidFill>
            <a:srgbClr val="000000"/>
          </a:solidFill>
          <a:latin typeface="Calibri"/>
          <a:ea typeface="Calibri"/>
          <a:cs typeface="Calibri"/>
        </a:defRPr>
      </a:pPr>
      <a:endParaRPr lang="it-IT"/>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0207923098247788E-2"/>
          <c:y val="5.2701123098860991E-2"/>
          <c:w val="0.9142720167359154"/>
          <c:h val="0.66786074817570884"/>
        </c:manualLayout>
      </c:layout>
      <c:lineChart>
        <c:grouping val="standard"/>
        <c:varyColors val="0"/>
        <c:ser>
          <c:idx val="0"/>
          <c:order val="0"/>
          <c:tx>
            <c:strRef>
              <c:f>multivariate!$B$16</c:f>
              <c:strCache>
                <c:ptCount val="1"/>
                <c:pt idx="0">
                  <c:v>Cluster 1</c:v>
                </c:pt>
              </c:strCache>
            </c:strRef>
          </c:tx>
          <c:marker>
            <c:symbol val="none"/>
          </c:marker>
          <c:cat>
            <c:strRef>
              <c:f>multivariate!$A$17:$A$19</c:f>
              <c:strCache>
                <c:ptCount val="3"/>
                <c:pt idx="0">
                  <c:v>Personale di accoglienza</c:v>
                </c:pt>
                <c:pt idx="1">
                  <c:v>Organizzazione generale</c:v>
                </c:pt>
                <c:pt idx="2">
                  <c:v>Qualità dello spettacolo</c:v>
                </c:pt>
              </c:strCache>
            </c:strRef>
          </c:cat>
          <c:val>
            <c:numRef>
              <c:f>multivariate!$B$17:$B$19</c:f>
              <c:numCache>
                <c:formatCode>###0.00</c:formatCode>
                <c:ptCount val="3"/>
                <c:pt idx="0">
                  <c:v>2.9273255813953489</c:v>
                </c:pt>
                <c:pt idx="1">
                  <c:v>3</c:v>
                </c:pt>
                <c:pt idx="2">
                  <c:v>2.9738372093023258</c:v>
                </c:pt>
              </c:numCache>
            </c:numRef>
          </c:val>
          <c:smooth val="0"/>
          <c:extLst>
            <c:ext xmlns:c16="http://schemas.microsoft.com/office/drawing/2014/chart" uri="{C3380CC4-5D6E-409C-BE32-E72D297353CC}">
              <c16:uniqueId val="{00000000-5173-4500-94A1-A48F1C82AF1A}"/>
            </c:ext>
          </c:extLst>
        </c:ser>
        <c:ser>
          <c:idx val="1"/>
          <c:order val="1"/>
          <c:tx>
            <c:strRef>
              <c:f>multivariate!$C$16</c:f>
              <c:strCache>
                <c:ptCount val="1"/>
                <c:pt idx="0">
                  <c:v>Cluster 2</c:v>
                </c:pt>
              </c:strCache>
            </c:strRef>
          </c:tx>
          <c:spPr>
            <a:ln>
              <a:solidFill>
                <a:srgbClr val="00B050"/>
              </a:solidFill>
            </a:ln>
          </c:spPr>
          <c:marker>
            <c:symbol val="none"/>
          </c:marker>
          <c:cat>
            <c:strRef>
              <c:f>multivariate!$A$17:$A$19</c:f>
              <c:strCache>
                <c:ptCount val="3"/>
                <c:pt idx="0">
                  <c:v>Personale di accoglienza</c:v>
                </c:pt>
                <c:pt idx="1">
                  <c:v>Organizzazione generale</c:v>
                </c:pt>
                <c:pt idx="2">
                  <c:v>Qualità dello spettacolo</c:v>
                </c:pt>
              </c:strCache>
            </c:strRef>
          </c:cat>
          <c:val>
            <c:numRef>
              <c:f>multivariate!$C$17:$C$19</c:f>
              <c:numCache>
                <c:formatCode>###0.00</c:formatCode>
                <c:ptCount val="3"/>
                <c:pt idx="0">
                  <c:v>2.4833333333333334</c:v>
                </c:pt>
                <c:pt idx="1">
                  <c:v>1.9083333333333334</c:v>
                </c:pt>
                <c:pt idx="2">
                  <c:v>2.7166666666666668</c:v>
                </c:pt>
              </c:numCache>
            </c:numRef>
          </c:val>
          <c:smooth val="0"/>
          <c:extLst>
            <c:ext xmlns:c16="http://schemas.microsoft.com/office/drawing/2014/chart" uri="{C3380CC4-5D6E-409C-BE32-E72D297353CC}">
              <c16:uniqueId val="{00000001-5173-4500-94A1-A48F1C82AF1A}"/>
            </c:ext>
          </c:extLst>
        </c:ser>
        <c:dLbls>
          <c:showLegendKey val="0"/>
          <c:showVal val="0"/>
          <c:showCatName val="0"/>
          <c:showSerName val="0"/>
          <c:showPercent val="0"/>
          <c:showBubbleSize val="0"/>
        </c:dLbls>
        <c:smooth val="0"/>
        <c:axId val="86089728"/>
        <c:axId val="88533248"/>
      </c:lineChart>
      <c:catAx>
        <c:axId val="86089728"/>
        <c:scaling>
          <c:orientation val="minMax"/>
        </c:scaling>
        <c:delete val="0"/>
        <c:axPos val="b"/>
        <c:numFmt formatCode="General" sourceLinked="0"/>
        <c:majorTickMark val="out"/>
        <c:minorTickMark val="none"/>
        <c:tickLblPos val="nextTo"/>
        <c:spPr>
          <a:ln w="9525">
            <a:solidFill>
              <a:schemeClr val="tx1"/>
            </a:solidFill>
          </a:ln>
        </c:spPr>
        <c:txPr>
          <a:bodyPr/>
          <a:lstStyle/>
          <a:p>
            <a:pPr>
              <a:defRPr sz="1100">
                <a:latin typeface="Arial" pitchFamily="34" charset="0"/>
                <a:cs typeface="Arial" pitchFamily="34" charset="0"/>
              </a:defRPr>
            </a:pPr>
            <a:endParaRPr lang="it-IT"/>
          </a:p>
        </c:txPr>
        <c:crossAx val="88533248"/>
        <c:crossesAt val="1"/>
        <c:auto val="1"/>
        <c:lblAlgn val="ctr"/>
        <c:lblOffset val="100"/>
        <c:noMultiLvlLbl val="0"/>
      </c:catAx>
      <c:valAx>
        <c:axId val="88533248"/>
        <c:scaling>
          <c:orientation val="minMax"/>
          <c:max val="3.5"/>
          <c:min val="1"/>
        </c:scaling>
        <c:delete val="1"/>
        <c:axPos val="l"/>
        <c:numFmt formatCode="###0.00" sourceLinked="1"/>
        <c:majorTickMark val="out"/>
        <c:minorTickMark val="none"/>
        <c:tickLblPos val="none"/>
        <c:crossAx val="86089728"/>
        <c:crosses val="autoZero"/>
        <c:crossBetween val="between"/>
        <c:majorUnit val="0.5"/>
        <c:minorUnit val="0.1"/>
      </c:valAx>
    </c:plotArea>
    <c:legend>
      <c:legendPos val="b"/>
      <c:layout>
        <c:manualLayout>
          <c:xMode val="edge"/>
          <c:yMode val="edge"/>
          <c:x val="0.23429813786593345"/>
          <c:y val="0.8654100007739649"/>
          <c:w val="0.58708841363748399"/>
          <c:h val="0.11804416280019356"/>
        </c:manualLayout>
      </c:layout>
      <c:overlay val="0"/>
      <c:txPr>
        <a:bodyPr/>
        <a:lstStyle/>
        <a:p>
          <a:pPr>
            <a:defRPr sz="1100">
              <a:latin typeface="Arial" pitchFamily="34" charset="0"/>
              <a:cs typeface="Arial" pitchFamily="34" charset="0"/>
            </a:defRPr>
          </a:pPr>
          <a:endParaRPr lang="it-IT"/>
        </a:p>
      </c:txPr>
    </c:legend>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622598698541427E-2"/>
          <c:y val="8.8772821768931517E-2"/>
          <c:w val="0.9775360076118832"/>
          <c:h val="0.63402990758084099"/>
        </c:manualLayout>
      </c:layout>
      <c:lineChart>
        <c:grouping val="standard"/>
        <c:varyColors val="0"/>
        <c:ser>
          <c:idx val="0"/>
          <c:order val="0"/>
          <c:tx>
            <c:strRef>
              <c:f>'mappa e trend'!$B$31</c:f>
              <c:strCache>
                <c:ptCount val="1"/>
                <c:pt idx="0">
                  <c:v>2022</c:v>
                </c:pt>
              </c:strCache>
            </c:strRef>
          </c:tx>
          <c:spPr>
            <a:ln>
              <a:solidFill>
                <a:srgbClr val="800000"/>
              </a:solidFill>
            </a:ln>
          </c:spPr>
          <c:marker>
            <c:symbol val="none"/>
          </c:marker>
          <c:dLbls>
            <c:dLbl>
              <c:idx val="0"/>
              <c:layout>
                <c:manualLayout>
                  <c:x val="-5.5169989308931168E-2"/>
                  <c:y val="9.529053372578885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4D3-4943-A2C7-E7400A72C5D3}"/>
                </c:ext>
              </c:extLst>
            </c:dLbl>
            <c:dLbl>
              <c:idx val="1"/>
              <c:layout>
                <c:manualLayout>
                  <c:x val="-2.9493813702047074E-2"/>
                  <c:y val="2.600729679105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4D3-4943-A2C7-E7400A72C5D3}"/>
                </c:ext>
              </c:extLst>
            </c:dLbl>
            <c:dLbl>
              <c:idx val="2"/>
              <c:layout>
                <c:manualLayout>
                  <c:x val="-6.1481202577684385E-3"/>
                  <c:y val="-2.15124117489656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4D3-4943-A2C7-E7400A72C5D3}"/>
                </c:ext>
              </c:extLst>
            </c:dLbl>
            <c:dLbl>
              <c:idx val="4"/>
              <c:layout>
                <c:manualLayout>
                  <c:x val="-2.9490246881093592E-2"/>
                  <c:y val="-3.33331976913738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4D3-4943-A2C7-E7400A72C5D3}"/>
                </c:ext>
              </c:extLst>
            </c:dLbl>
            <c:spPr>
              <a:noFill/>
              <a:ln>
                <a:noFill/>
              </a:ln>
              <a:effectLst/>
            </c:spPr>
            <c:txPr>
              <a:bodyPr/>
              <a:lstStyle/>
              <a:p>
                <a:pPr>
                  <a:defRPr sz="1100" b="1">
                    <a:solidFill>
                      <a:srgbClr val="800000"/>
                    </a:solidFill>
                  </a:defRPr>
                </a:pPr>
                <a:endParaRPr lang="it-IT"/>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'mappa e trend'!$A$32:$A$34</c:f>
              <c:strCache>
                <c:ptCount val="3"/>
                <c:pt idx="0">
                  <c:v>Personale di accoglienza</c:v>
                </c:pt>
                <c:pt idx="1">
                  <c:v>Organizzazione generale</c:v>
                </c:pt>
                <c:pt idx="2">
                  <c:v>Qualità spettacolo</c:v>
                </c:pt>
              </c:strCache>
            </c:strRef>
          </c:cat>
          <c:val>
            <c:numRef>
              <c:f>'mappa e trend'!$B$32:$B$34</c:f>
              <c:numCache>
                <c:formatCode>General</c:formatCode>
                <c:ptCount val="3"/>
                <c:pt idx="0">
                  <c:v>2.81</c:v>
                </c:pt>
                <c:pt idx="1">
                  <c:v>2.72</c:v>
                </c:pt>
                <c:pt idx="2">
                  <c:v>2.91</c:v>
                </c:pt>
              </c:numCache>
            </c:numRef>
          </c:val>
          <c:smooth val="0"/>
          <c:extLst>
            <c:ext xmlns:c16="http://schemas.microsoft.com/office/drawing/2014/chart" uri="{C3380CC4-5D6E-409C-BE32-E72D297353CC}">
              <c16:uniqueId val="{00000004-A4D3-4943-A2C7-E7400A72C5D3}"/>
            </c:ext>
          </c:extLst>
        </c:ser>
        <c:ser>
          <c:idx val="1"/>
          <c:order val="1"/>
          <c:tx>
            <c:strRef>
              <c:f>'mappa e trend'!$C$31</c:f>
              <c:strCache>
                <c:ptCount val="1"/>
                <c:pt idx="0">
                  <c:v>2019</c:v>
                </c:pt>
              </c:strCache>
            </c:strRef>
          </c:tx>
          <c:spPr>
            <a:ln>
              <a:solidFill>
                <a:schemeClr val="tx1">
                  <a:lumMod val="85000"/>
                  <a:lumOff val="15000"/>
                </a:schemeClr>
              </a:solidFill>
            </a:ln>
          </c:spPr>
          <c:marker>
            <c:symbol val="none"/>
          </c:marker>
          <c:dLbls>
            <c:dLbl>
              <c:idx val="0"/>
              <c:layout>
                <c:manualLayout>
                  <c:x val="-5.3935686682686841E-2"/>
                  <c:y val="-1.75537224955231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4D3-4943-A2C7-E7400A72C5D3}"/>
                </c:ext>
              </c:extLst>
            </c:dLbl>
            <c:dLbl>
              <c:idx val="1"/>
              <c:layout>
                <c:manualLayout>
                  <c:x val="-3.0390365290232622E-2"/>
                  <c:y val="-2.80612559948953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4D3-4943-A2C7-E7400A72C5D3}"/>
                </c:ext>
              </c:extLst>
            </c:dLbl>
            <c:dLbl>
              <c:idx val="2"/>
              <c:layout>
                <c:manualLayout>
                  <c:x val="-6.4748146352046352E-3"/>
                  <c:y val="6.672747312334968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4D3-4943-A2C7-E7400A72C5D3}"/>
                </c:ext>
              </c:extLst>
            </c:dLbl>
            <c:dLbl>
              <c:idx val="4"/>
              <c:layout>
                <c:manualLayout>
                  <c:x val="-2.7776450822824587E-2"/>
                  <c:y val="3.67787747461799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4D3-4943-A2C7-E7400A72C5D3}"/>
                </c:ext>
              </c:extLst>
            </c:dLbl>
            <c:spPr>
              <a:noFill/>
              <a:ln>
                <a:noFill/>
              </a:ln>
              <a:effectLst/>
            </c:spPr>
            <c:txPr>
              <a:bodyPr/>
              <a:lstStyle/>
              <a:p>
                <a:pPr>
                  <a:defRPr sz="1100" b="1">
                    <a:solidFill>
                      <a:schemeClr val="tx1">
                        <a:lumMod val="95000"/>
                        <a:lumOff val="5000"/>
                      </a:schemeClr>
                    </a:solidFill>
                  </a:defRPr>
                </a:pPr>
                <a:endParaRPr lang="it-I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'mappa e trend'!$A$32:$A$34</c:f>
              <c:strCache>
                <c:ptCount val="3"/>
                <c:pt idx="0">
                  <c:v>Personale di accoglienza</c:v>
                </c:pt>
                <c:pt idx="1">
                  <c:v>Organizzazione generale</c:v>
                </c:pt>
                <c:pt idx="2">
                  <c:v>Qualità spettacolo</c:v>
                </c:pt>
              </c:strCache>
            </c:strRef>
          </c:cat>
          <c:val>
            <c:numRef>
              <c:f>'mappa e trend'!$C$32:$C$34</c:f>
              <c:numCache>
                <c:formatCode>0.00</c:formatCode>
                <c:ptCount val="3"/>
                <c:pt idx="0">
                  <c:v>2.826923076923078</c:v>
                </c:pt>
                <c:pt idx="1">
                  <c:v>2.7836538461538463</c:v>
                </c:pt>
                <c:pt idx="2">
                  <c:v>2.8679549114331713</c:v>
                </c:pt>
              </c:numCache>
            </c:numRef>
          </c:val>
          <c:smooth val="0"/>
          <c:extLst>
            <c:ext xmlns:c16="http://schemas.microsoft.com/office/drawing/2014/chart" uri="{C3380CC4-5D6E-409C-BE32-E72D297353CC}">
              <c16:uniqueId val="{00000009-A4D3-4943-A2C7-E7400A72C5D3}"/>
            </c:ext>
          </c:extLst>
        </c:ser>
        <c:dLbls>
          <c:showLegendKey val="0"/>
          <c:showVal val="1"/>
          <c:showCatName val="0"/>
          <c:showSerName val="0"/>
          <c:showPercent val="0"/>
          <c:showBubbleSize val="0"/>
        </c:dLbls>
        <c:smooth val="0"/>
        <c:axId val="86763520"/>
        <c:axId val="86609856"/>
      </c:lineChart>
      <c:catAx>
        <c:axId val="86763520"/>
        <c:scaling>
          <c:orientation val="minMax"/>
        </c:scaling>
        <c:delete val="0"/>
        <c:axPos val="b"/>
        <c:numFmt formatCode="General" sourceLinked="0"/>
        <c:majorTickMark val="out"/>
        <c:minorTickMark val="none"/>
        <c:tickLblPos val="nextTo"/>
        <c:txPr>
          <a:bodyPr rot="0" vert="horz"/>
          <a:lstStyle/>
          <a:p>
            <a:pPr>
              <a:defRPr sz="1100"/>
            </a:pPr>
            <a:endParaRPr lang="it-IT"/>
          </a:p>
        </c:txPr>
        <c:crossAx val="86609856"/>
        <c:crosses val="autoZero"/>
        <c:auto val="1"/>
        <c:lblAlgn val="ctr"/>
        <c:lblOffset val="100"/>
        <c:noMultiLvlLbl val="0"/>
      </c:catAx>
      <c:valAx>
        <c:axId val="86609856"/>
        <c:scaling>
          <c:orientation val="minMax"/>
          <c:max val="3"/>
          <c:min val="2.2000000000000002"/>
        </c:scaling>
        <c:delete val="1"/>
        <c:axPos val="l"/>
        <c:numFmt formatCode="General" sourceLinked="1"/>
        <c:majorTickMark val="out"/>
        <c:minorTickMark val="none"/>
        <c:tickLblPos val="none"/>
        <c:crossAx val="86763520"/>
        <c:crosses val="autoZero"/>
        <c:crossBetween val="between"/>
      </c:valAx>
    </c:plotArea>
    <c:legend>
      <c:legendPos val="b"/>
      <c:layout>
        <c:manualLayout>
          <c:xMode val="edge"/>
          <c:yMode val="edge"/>
          <c:x val="0.31510515110077281"/>
          <c:y val="0.83569561369203216"/>
          <c:w val="0.41963733578547319"/>
          <c:h val="0.16430438630796781"/>
        </c:manualLayout>
      </c:layout>
      <c:overlay val="0"/>
      <c:txPr>
        <a:bodyPr/>
        <a:lstStyle/>
        <a:p>
          <a:pPr>
            <a:defRPr sz="1100"/>
          </a:pPr>
          <a:endParaRPr lang="it-IT"/>
        </a:p>
      </c:txPr>
    </c:legend>
    <c:plotVisOnly val="1"/>
    <c:dispBlanksAs val="gap"/>
    <c:showDLblsOverMax val="0"/>
  </c:chart>
  <c:spPr>
    <a:ln>
      <a:noFill/>
    </a:ln>
  </c:spPr>
  <c:txPr>
    <a:bodyPr/>
    <a:lstStyle/>
    <a:p>
      <a:pPr>
        <a:defRPr sz="1200">
          <a:latin typeface="Arial" pitchFamily="34" charset="0"/>
          <a:cs typeface="Arial" pitchFamily="34" charset="0"/>
        </a:defRPr>
      </a:pPr>
      <a:endParaRPr lang="it-I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4675613928825738"/>
          <c:y val="4.51905238229586E-2"/>
          <c:w val="0.61442279090113738"/>
          <c:h val="0.91483888618157261"/>
        </c:manualLayout>
      </c:layout>
      <c:barChart>
        <c:barDir val="bar"/>
        <c:grouping val="clustered"/>
        <c:varyColors val="0"/>
        <c:ser>
          <c:idx val="0"/>
          <c:order val="0"/>
          <c:spPr>
            <a:solidFill>
              <a:srgbClr val="800000"/>
            </a:solidFill>
            <a:ln w="12700">
              <a:solidFill>
                <a:srgbClr val="000000"/>
              </a:solidFill>
              <a:prstDash val="solid"/>
            </a:ln>
          </c:spPr>
          <c:invertIfNegative val="0"/>
          <c:dLbls>
            <c:spPr>
              <a:noFill/>
              <a:ln w="25400">
                <a:noFill/>
              </a:ln>
            </c:spPr>
            <c:txPr>
              <a:bodyPr/>
              <a:lstStyle/>
              <a:p>
                <a:pPr>
                  <a:defRPr sz="1100" b="0" i="0" u="none" strike="noStrike" baseline="0">
                    <a:solidFill>
                      <a:srgbClr val="000000"/>
                    </a:solidFill>
                    <a:latin typeface="Arial"/>
                    <a:ea typeface="Arial"/>
                    <a:cs typeface="Arial"/>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 e grafici'!$B$46:$B$59</c:f>
              <c:strCache>
                <c:ptCount val="14"/>
                <c:pt idx="0">
                  <c:v>Passaparola</c:v>
                </c:pt>
                <c:pt idx="1">
                  <c:v>Social network</c:v>
                </c:pt>
                <c:pt idx="2">
                  <c:v>www.viaggioneifori.it</c:v>
                </c:pt>
                <c:pt idx="3">
                  <c:v>Altri siti web</c:v>
                </c:pt>
                <c:pt idx="4">
                  <c:v>Passando, per caso</c:v>
                </c:pt>
                <c:pt idx="5">
                  <c:v>Articoli di stampa</c:v>
                </c:pt>
                <c:pt idx="6">
                  <c:v>Manifesti pubblicitari</c:v>
                </c:pt>
                <c:pt idx="7">
                  <c:v>MIC Card</c:v>
                </c:pt>
                <c:pt idx="8">
                  <c:v>Tourist Infopoint</c:v>
                </c:pt>
                <c:pt idx="9">
                  <c:v>Pubblicità su stampa</c:v>
                </c:pt>
                <c:pt idx="10">
                  <c:v>Leaflet-locandina</c:v>
                </c:pt>
                <c:pt idx="11">
                  <c:v>Conoscenza personale</c:v>
                </c:pt>
                <c:pt idx="12">
                  <c:v>Newsletter</c:v>
                </c:pt>
                <c:pt idx="13">
                  <c:v>Altro</c:v>
                </c:pt>
              </c:strCache>
            </c:strRef>
          </c:cat>
          <c:val>
            <c:numRef>
              <c:f>'tabelle e grafici'!$D$46:$D$59</c:f>
              <c:numCache>
                <c:formatCode>0%</c:formatCode>
                <c:ptCount val="14"/>
                <c:pt idx="0">
                  <c:v>0.36823104693140796</c:v>
                </c:pt>
                <c:pt idx="1">
                  <c:v>0.11913357400722022</c:v>
                </c:pt>
                <c:pt idx="2">
                  <c:v>0.11010830324909747</c:v>
                </c:pt>
                <c:pt idx="3">
                  <c:v>0.11010830324909747</c:v>
                </c:pt>
                <c:pt idx="4">
                  <c:v>7.9422382671480149E-2</c:v>
                </c:pt>
                <c:pt idx="5">
                  <c:v>7.3999999999999996E-2</c:v>
                </c:pt>
                <c:pt idx="6">
                  <c:v>5.4151624548736461E-2</c:v>
                </c:pt>
                <c:pt idx="7">
                  <c:v>2.3465703971119134E-2</c:v>
                </c:pt>
                <c:pt idx="8">
                  <c:v>9.0252707581227436E-3</c:v>
                </c:pt>
                <c:pt idx="9">
                  <c:v>9.0252707581227436E-3</c:v>
                </c:pt>
                <c:pt idx="10">
                  <c:v>7.2202166064981952E-3</c:v>
                </c:pt>
                <c:pt idx="11">
                  <c:v>5.415162454873646E-3</c:v>
                </c:pt>
                <c:pt idx="12">
                  <c:v>5.415162454873646E-3</c:v>
                </c:pt>
                <c:pt idx="13">
                  <c:v>2.4E-2</c:v>
                </c:pt>
              </c:numCache>
            </c:numRef>
          </c:val>
          <c:extLst>
            <c:ext xmlns:c16="http://schemas.microsoft.com/office/drawing/2014/chart" uri="{C3380CC4-5D6E-409C-BE32-E72D297353CC}">
              <c16:uniqueId val="{00000000-0817-4BB7-A220-796F0928BEEC}"/>
            </c:ext>
          </c:extLst>
        </c:ser>
        <c:dLbls>
          <c:showLegendKey val="0"/>
          <c:showVal val="0"/>
          <c:showCatName val="0"/>
          <c:showSerName val="0"/>
          <c:showPercent val="0"/>
          <c:showBubbleSize val="0"/>
        </c:dLbls>
        <c:gapWidth val="80"/>
        <c:axId val="75891712"/>
        <c:axId val="76499776"/>
      </c:barChart>
      <c:catAx>
        <c:axId val="75891712"/>
        <c:scaling>
          <c:orientation val="maxMin"/>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it-IT"/>
          </a:p>
        </c:txPr>
        <c:crossAx val="76499776"/>
        <c:crosses val="autoZero"/>
        <c:auto val="1"/>
        <c:lblAlgn val="ctr"/>
        <c:lblOffset val="100"/>
        <c:tickLblSkip val="1"/>
        <c:tickMarkSkip val="1"/>
        <c:noMultiLvlLbl val="0"/>
      </c:catAx>
      <c:valAx>
        <c:axId val="76499776"/>
        <c:scaling>
          <c:orientation val="minMax"/>
          <c:max val="0.4"/>
          <c:min val="0"/>
        </c:scaling>
        <c:delete val="1"/>
        <c:axPos val="t"/>
        <c:majorGridlines>
          <c:spPr>
            <a:ln w="3175">
              <a:solidFill>
                <a:srgbClr val="FFFFFF"/>
              </a:solidFill>
              <a:prstDash val="solid"/>
            </a:ln>
          </c:spPr>
        </c:majorGridlines>
        <c:numFmt formatCode="0%" sourceLinked="1"/>
        <c:majorTickMark val="out"/>
        <c:minorTickMark val="none"/>
        <c:tickLblPos val="nextTo"/>
        <c:crossAx val="75891712"/>
        <c:crosses val="autoZero"/>
        <c:crossBetween val="between"/>
      </c:valAx>
      <c:spPr>
        <a:solidFill>
          <a:srgbClr val="FFFFFF"/>
        </a:solidFill>
        <a:ln w="12700">
          <a:solidFill>
            <a:srgbClr val="FFFFFF"/>
          </a:solidFill>
          <a:prstDash val="solid"/>
        </a:ln>
      </c:spPr>
    </c:plotArea>
    <c:plotVisOnly val="1"/>
    <c:dispBlanksAs val="gap"/>
    <c:showDLblsOverMax val="0"/>
  </c:chart>
  <c:spPr>
    <a:solidFill>
      <a:srgbClr val="FFFFFF"/>
    </a:solidFill>
    <a:ln w="9525">
      <a:noFill/>
    </a:ln>
  </c:spPr>
  <c:txPr>
    <a:bodyPr/>
    <a:lstStyle/>
    <a:p>
      <a:pPr>
        <a:defRPr sz="800" b="0" i="0" u="none" strike="noStrike" baseline="0">
          <a:solidFill>
            <a:srgbClr val="000000"/>
          </a:solidFill>
          <a:latin typeface="Arial"/>
          <a:ea typeface="Arial"/>
          <a:cs typeface="Arial"/>
        </a:defRPr>
      </a:pPr>
      <a:endParaRPr lang="it-IT"/>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037970253718286"/>
          <c:y val="2.3615494173043951E-2"/>
          <c:w val="0.51166010498687664"/>
          <c:h val="0.87746201262941126"/>
        </c:manualLayout>
      </c:layout>
      <c:barChart>
        <c:barDir val="bar"/>
        <c:grouping val="clustered"/>
        <c:varyColors val="0"/>
        <c:ser>
          <c:idx val="0"/>
          <c:order val="0"/>
          <c:tx>
            <c:strRef>
              <c:f>'tabelle e grafici'!$H$109:$I$109</c:f>
              <c:strCache>
                <c:ptCount val="1"/>
                <c:pt idx="0">
                  <c:v>Foro di Augusto</c:v>
                </c:pt>
              </c:strCache>
            </c:strRef>
          </c:tx>
          <c:spPr>
            <a:solidFill>
              <a:srgbClr val="003399"/>
            </a:solidFill>
            <a:ln w="12700">
              <a:noFill/>
              <a:prstDash val="solid"/>
            </a:ln>
          </c:spPr>
          <c:invertIfNegative val="0"/>
          <c:dLbls>
            <c:spPr>
              <a:noFill/>
              <a:ln w="25400">
                <a:noFill/>
              </a:ln>
            </c:spPr>
            <c:txPr>
              <a:bodyPr/>
              <a:lstStyle/>
              <a:p>
                <a:pPr>
                  <a:defRPr sz="1000"/>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 e grafici'!$G$111:$G$114</c:f>
              <c:strCache>
                <c:ptCount val="4"/>
                <c:pt idx="0">
                  <c:v>Superiore</c:v>
                </c:pt>
                <c:pt idx="1">
                  <c:v>Uguale</c:v>
                </c:pt>
                <c:pt idx="2">
                  <c:v>Inferiore</c:v>
                </c:pt>
                <c:pt idx="3">
                  <c:v>Non avevo aspettative</c:v>
                </c:pt>
              </c:strCache>
            </c:strRef>
          </c:cat>
          <c:val>
            <c:numRef>
              <c:f>'tabelle e grafici'!$I$111:$I$114</c:f>
              <c:numCache>
                <c:formatCode>###0%</c:formatCode>
                <c:ptCount val="4"/>
                <c:pt idx="0">
                  <c:v>0.59499999999999997</c:v>
                </c:pt>
                <c:pt idx="1">
                  <c:v>0.37899543378995432</c:v>
                </c:pt>
                <c:pt idx="2">
                  <c:v>1.3698630136986301E-2</c:v>
                </c:pt>
                <c:pt idx="3">
                  <c:v>1.3698630136986301E-2</c:v>
                </c:pt>
              </c:numCache>
            </c:numRef>
          </c:val>
          <c:extLst>
            <c:ext xmlns:c16="http://schemas.microsoft.com/office/drawing/2014/chart" uri="{C3380CC4-5D6E-409C-BE32-E72D297353CC}">
              <c16:uniqueId val="{00000000-AB3F-49EF-A5EC-AD6722F146F9}"/>
            </c:ext>
          </c:extLst>
        </c:ser>
        <c:ser>
          <c:idx val="1"/>
          <c:order val="1"/>
          <c:tx>
            <c:strRef>
              <c:f>'tabelle e grafici'!$J$109:$K$109</c:f>
              <c:strCache>
                <c:ptCount val="1"/>
                <c:pt idx="0">
                  <c:v>Foro di Cesare</c:v>
                </c:pt>
              </c:strCache>
            </c:strRef>
          </c:tx>
          <c:invertIfNegative val="0"/>
          <c:dLbls>
            <c:spPr>
              <a:noFill/>
              <a:ln>
                <a:noFill/>
              </a:ln>
              <a:effectLst/>
            </c:spPr>
            <c:txPr>
              <a:bodyPr/>
              <a:lstStyle/>
              <a:p>
                <a:pPr>
                  <a:defRPr sz="1000"/>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 e grafici'!$G$111:$G$114</c:f>
              <c:strCache>
                <c:ptCount val="4"/>
                <c:pt idx="0">
                  <c:v>Superiore</c:v>
                </c:pt>
                <c:pt idx="1">
                  <c:v>Uguale</c:v>
                </c:pt>
                <c:pt idx="2">
                  <c:v>Inferiore</c:v>
                </c:pt>
                <c:pt idx="3">
                  <c:v>Non avevo aspettative</c:v>
                </c:pt>
              </c:strCache>
            </c:strRef>
          </c:cat>
          <c:val>
            <c:numRef>
              <c:f>'tabelle e grafici'!$K$111:$K$114</c:f>
              <c:numCache>
                <c:formatCode>###0%</c:formatCode>
                <c:ptCount val="4"/>
                <c:pt idx="0">
                  <c:v>0.64609053497942381</c:v>
                </c:pt>
                <c:pt idx="1">
                  <c:v>0.32098765432098764</c:v>
                </c:pt>
                <c:pt idx="2">
                  <c:v>2.0576131687242798E-2</c:v>
                </c:pt>
                <c:pt idx="3">
                  <c:v>1.2345679012345678E-2</c:v>
                </c:pt>
              </c:numCache>
            </c:numRef>
          </c:val>
          <c:extLst>
            <c:ext xmlns:c16="http://schemas.microsoft.com/office/drawing/2014/chart" uri="{C3380CC4-5D6E-409C-BE32-E72D297353CC}">
              <c16:uniqueId val="{00000001-AB3F-49EF-A5EC-AD6722F146F9}"/>
            </c:ext>
          </c:extLst>
        </c:ser>
        <c:dLbls>
          <c:showLegendKey val="0"/>
          <c:showVal val="1"/>
          <c:showCatName val="0"/>
          <c:showSerName val="0"/>
          <c:showPercent val="0"/>
          <c:showBubbleSize val="0"/>
        </c:dLbls>
        <c:gapWidth val="120"/>
        <c:axId val="75894272"/>
        <c:axId val="76503808"/>
      </c:barChart>
      <c:catAx>
        <c:axId val="75894272"/>
        <c:scaling>
          <c:orientation val="maxMin"/>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a:pPr>
            <a:endParaRPr lang="it-IT"/>
          </a:p>
        </c:txPr>
        <c:crossAx val="76503808"/>
        <c:crosses val="autoZero"/>
        <c:auto val="1"/>
        <c:lblAlgn val="ctr"/>
        <c:lblOffset val="100"/>
        <c:tickLblSkip val="1"/>
        <c:tickMarkSkip val="1"/>
        <c:noMultiLvlLbl val="0"/>
      </c:catAx>
      <c:valAx>
        <c:axId val="76503808"/>
        <c:scaling>
          <c:orientation val="minMax"/>
          <c:max val="0.67000000000000015"/>
          <c:min val="0"/>
        </c:scaling>
        <c:delete val="1"/>
        <c:axPos val="t"/>
        <c:majorGridlines>
          <c:spPr>
            <a:ln w="3175">
              <a:solidFill>
                <a:srgbClr val="FFFFFF"/>
              </a:solidFill>
              <a:prstDash val="solid"/>
            </a:ln>
          </c:spPr>
        </c:majorGridlines>
        <c:numFmt formatCode="###0%" sourceLinked="1"/>
        <c:majorTickMark val="out"/>
        <c:minorTickMark val="none"/>
        <c:tickLblPos val="nextTo"/>
        <c:crossAx val="75894272"/>
        <c:crosses val="autoZero"/>
        <c:crossBetween val="between"/>
      </c:valAx>
      <c:spPr>
        <a:solidFill>
          <a:srgbClr val="FFFFFF"/>
        </a:solidFill>
        <a:ln w="12700">
          <a:solidFill>
            <a:srgbClr val="FFFFFF"/>
          </a:solidFill>
          <a:prstDash val="solid"/>
        </a:ln>
      </c:spPr>
    </c:plotArea>
    <c:legend>
      <c:legendPos val="b"/>
      <c:layout>
        <c:manualLayout>
          <c:xMode val="edge"/>
          <c:yMode val="edge"/>
          <c:x val="0.3847528362961446"/>
          <c:y val="0.91311908637512584"/>
          <c:w val="0.58452590093181278"/>
          <c:h val="8.6880723877961016E-2"/>
        </c:manualLayout>
      </c:layout>
      <c:overlay val="0"/>
    </c:legend>
    <c:plotVisOnly val="1"/>
    <c:dispBlanksAs val="gap"/>
    <c:showDLblsOverMax val="0"/>
  </c:chart>
  <c:spPr>
    <a:solidFill>
      <a:srgbClr val="FFFFFF"/>
    </a:solidFill>
    <a:ln w="9525">
      <a:noFill/>
    </a:ln>
  </c:spPr>
  <c:txPr>
    <a:bodyPr/>
    <a:lstStyle/>
    <a:p>
      <a:pPr>
        <a:defRPr sz="1100" b="0" i="0" u="none" strike="noStrike" baseline="0">
          <a:solidFill>
            <a:srgbClr val="000000"/>
          </a:solidFill>
          <a:latin typeface="Arial"/>
          <a:ea typeface="Arial"/>
          <a:cs typeface="Arial"/>
        </a:defRPr>
      </a:pPr>
      <a:endParaRPr lang="it-IT"/>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343447922668203E-2"/>
          <c:y val="5.9733973931224697E-2"/>
          <c:w val="0.86420804380422767"/>
          <c:h val="0.62214916515076057"/>
        </c:manualLayout>
      </c:layout>
      <c:lineChart>
        <c:grouping val="standard"/>
        <c:varyColors val="0"/>
        <c:ser>
          <c:idx val="2"/>
          <c:order val="0"/>
          <c:tx>
            <c:strRef>
              <c:f>'tabelle e grafici'!$D$169</c:f>
              <c:strCache>
                <c:ptCount val="1"/>
                <c:pt idx="0">
                  <c:v>Uguale</c:v>
                </c:pt>
              </c:strCache>
            </c:strRef>
          </c:tx>
          <c:spPr>
            <a:ln>
              <a:solidFill>
                <a:srgbClr val="92D050"/>
              </a:solidFill>
            </a:ln>
          </c:spPr>
          <c:marker>
            <c:symbol val="none"/>
          </c:marker>
          <c:cat>
            <c:strRef>
              <c:f>'tabelle e grafici'!$A$171:$A$173</c:f>
              <c:strCache>
                <c:ptCount val="3"/>
                <c:pt idx="0">
                  <c:v>Personale di accoglienza</c:v>
                </c:pt>
                <c:pt idx="1">
                  <c:v>Organizzazione generale</c:v>
                </c:pt>
                <c:pt idx="2">
                  <c:v>Qualità dello spettacolo</c:v>
                </c:pt>
              </c:strCache>
            </c:strRef>
          </c:cat>
          <c:val>
            <c:numRef>
              <c:f>'tabelle e grafici'!$D$171:$D$173</c:f>
              <c:numCache>
                <c:formatCode>###0.00</c:formatCode>
                <c:ptCount val="3"/>
                <c:pt idx="0">
                  <c:v>2.7018633540372683</c:v>
                </c:pt>
                <c:pt idx="1">
                  <c:v>2.5652173913043481</c:v>
                </c:pt>
                <c:pt idx="2">
                  <c:v>2.8198757763975149</c:v>
                </c:pt>
              </c:numCache>
            </c:numRef>
          </c:val>
          <c:smooth val="0"/>
          <c:extLst>
            <c:ext xmlns:c16="http://schemas.microsoft.com/office/drawing/2014/chart" uri="{C3380CC4-5D6E-409C-BE32-E72D297353CC}">
              <c16:uniqueId val="{00000000-5401-4907-ABFC-70D20ED278C3}"/>
            </c:ext>
          </c:extLst>
        </c:ser>
        <c:ser>
          <c:idx val="3"/>
          <c:order val="1"/>
          <c:tx>
            <c:strRef>
              <c:f>'tabelle e grafici'!$E$169</c:f>
              <c:strCache>
                <c:ptCount val="1"/>
                <c:pt idx="0">
                  <c:v>Superiore</c:v>
                </c:pt>
              </c:strCache>
            </c:strRef>
          </c:tx>
          <c:spPr>
            <a:ln>
              <a:solidFill>
                <a:srgbClr val="800000"/>
              </a:solidFill>
            </a:ln>
          </c:spPr>
          <c:marker>
            <c:symbol val="none"/>
          </c:marker>
          <c:cat>
            <c:strRef>
              <c:f>'tabelle e grafici'!$A$171:$A$173</c:f>
              <c:strCache>
                <c:ptCount val="3"/>
                <c:pt idx="0">
                  <c:v>Personale di accoglienza</c:v>
                </c:pt>
                <c:pt idx="1">
                  <c:v>Organizzazione generale</c:v>
                </c:pt>
                <c:pt idx="2">
                  <c:v>Qualità dello spettacolo</c:v>
                </c:pt>
              </c:strCache>
            </c:strRef>
          </c:cat>
          <c:val>
            <c:numRef>
              <c:f>'tabelle e grafici'!$E$171:$E$173</c:f>
              <c:numCache>
                <c:formatCode>###0.00</c:formatCode>
                <c:ptCount val="3"/>
                <c:pt idx="0">
                  <c:v>2.8885017421602779</c:v>
                </c:pt>
                <c:pt idx="1">
                  <c:v>2.8222996515679437</c:v>
                </c:pt>
                <c:pt idx="2">
                  <c:v>2.9860627177700358</c:v>
                </c:pt>
              </c:numCache>
            </c:numRef>
          </c:val>
          <c:smooth val="0"/>
          <c:extLst>
            <c:ext xmlns:c16="http://schemas.microsoft.com/office/drawing/2014/chart" uri="{C3380CC4-5D6E-409C-BE32-E72D297353CC}">
              <c16:uniqueId val="{00000001-5401-4907-ABFC-70D20ED278C3}"/>
            </c:ext>
          </c:extLst>
        </c:ser>
        <c:dLbls>
          <c:showLegendKey val="0"/>
          <c:showVal val="0"/>
          <c:showCatName val="0"/>
          <c:showSerName val="0"/>
          <c:showPercent val="0"/>
          <c:showBubbleSize val="0"/>
        </c:dLbls>
        <c:smooth val="0"/>
        <c:axId val="86529024"/>
        <c:axId val="76760192"/>
      </c:lineChart>
      <c:catAx>
        <c:axId val="86529024"/>
        <c:scaling>
          <c:orientation val="minMax"/>
        </c:scaling>
        <c:delete val="0"/>
        <c:axPos val="b"/>
        <c:numFmt formatCode="General" sourceLinked="0"/>
        <c:majorTickMark val="out"/>
        <c:minorTickMark val="none"/>
        <c:tickLblPos val="nextTo"/>
        <c:spPr>
          <a:ln w="15875"/>
        </c:spPr>
        <c:txPr>
          <a:bodyPr/>
          <a:lstStyle/>
          <a:p>
            <a:pPr>
              <a:defRPr sz="1100">
                <a:solidFill>
                  <a:sysClr val="windowText" lastClr="000000"/>
                </a:solidFill>
              </a:defRPr>
            </a:pPr>
            <a:endParaRPr lang="it-IT"/>
          </a:p>
        </c:txPr>
        <c:crossAx val="76760192"/>
        <c:crossesAt val="1.8"/>
        <c:auto val="1"/>
        <c:lblAlgn val="ctr"/>
        <c:lblOffset val="100"/>
        <c:noMultiLvlLbl val="0"/>
      </c:catAx>
      <c:valAx>
        <c:axId val="76760192"/>
        <c:scaling>
          <c:orientation val="minMax"/>
          <c:max val="3"/>
          <c:min val="1.8"/>
        </c:scaling>
        <c:delete val="1"/>
        <c:axPos val="l"/>
        <c:numFmt formatCode="0" sourceLinked="0"/>
        <c:majorTickMark val="out"/>
        <c:minorTickMark val="none"/>
        <c:tickLblPos val="none"/>
        <c:crossAx val="86529024"/>
        <c:crosses val="autoZero"/>
        <c:crossBetween val="between"/>
        <c:majorUnit val="0.2"/>
      </c:valAx>
    </c:plotArea>
    <c:legend>
      <c:legendPos val="b"/>
      <c:layout>
        <c:manualLayout>
          <c:xMode val="edge"/>
          <c:yMode val="edge"/>
          <c:x val="1.8296788752009803E-2"/>
          <c:y val="0.8915874838670339"/>
          <c:w val="0.950025563877686"/>
          <c:h val="0.10758886846461267"/>
        </c:manualLayout>
      </c:layout>
      <c:overlay val="0"/>
      <c:txPr>
        <a:bodyPr/>
        <a:lstStyle/>
        <a:p>
          <a:pPr>
            <a:defRPr sz="1100"/>
          </a:pPr>
          <a:endParaRPr lang="it-IT"/>
        </a:p>
      </c:txPr>
    </c:legend>
    <c:plotVisOnly val="1"/>
    <c:dispBlanksAs val="gap"/>
    <c:showDLblsOverMax val="0"/>
  </c:chart>
  <c:spPr>
    <a:ln>
      <a:noFill/>
    </a:ln>
  </c:spPr>
  <c:txPr>
    <a:bodyPr/>
    <a:lstStyle/>
    <a:p>
      <a:pPr>
        <a:defRPr sz="1000">
          <a:latin typeface="Arial" pitchFamily="34" charset="0"/>
          <a:cs typeface="Arial" pitchFamily="34" charset="0"/>
        </a:defRPr>
      </a:pPr>
      <a:endParaRPr lang="it-IT"/>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4047677526547713"/>
          <c:y val="2.3127375981916855E-2"/>
          <c:w val="0.43964354258089278"/>
          <c:h val="0.94230623611073028"/>
        </c:manualLayout>
      </c:layout>
      <c:barChart>
        <c:barDir val="bar"/>
        <c:grouping val="clustered"/>
        <c:varyColors val="0"/>
        <c:ser>
          <c:idx val="0"/>
          <c:order val="0"/>
          <c:spPr>
            <a:solidFill>
              <a:srgbClr val="800000"/>
            </a:solidFill>
          </c:spPr>
          <c:invertIfNegative val="0"/>
          <c:dLbls>
            <c:spPr>
              <a:noFill/>
              <a:ln w="25400">
                <a:noFill/>
              </a:ln>
            </c:spPr>
            <c:txPr>
              <a:bodyPr wrap="square" lIns="38100" tIns="19050" rIns="38100" bIns="19050" anchor="ctr">
                <a:spAutoFit/>
              </a:bodyPr>
              <a:lstStyle/>
              <a:p>
                <a:pPr>
                  <a:defRPr sz="1100" b="0" i="0" u="none" strike="noStrike" baseline="0">
                    <a:solidFill>
                      <a:srgbClr val="000000"/>
                    </a:solidFill>
                    <a:latin typeface="Arial"/>
                    <a:ea typeface="Arial"/>
                    <a:cs typeface="Arial"/>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 e grafici'!$B$219:$B$227</c:f>
              <c:strCache>
                <c:ptCount val="9"/>
                <c:pt idx="0">
                  <c:v>impiegato</c:v>
                </c:pt>
                <c:pt idx="1">
                  <c:v>libero professionista</c:v>
                </c:pt>
                <c:pt idx="2">
                  <c:v>dirigente</c:v>
                </c:pt>
                <c:pt idx="3">
                  <c:v>studente</c:v>
                </c:pt>
                <c:pt idx="4">
                  <c:v>lavoratore autonomo</c:v>
                </c:pt>
                <c:pt idx="5">
                  <c:v>pensionato</c:v>
                </c:pt>
                <c:pt idx="6">
                  <c:v>casalinga</c:v>
                </c:pt>
                <c:pt idx="7">
                  <c:v>disoccupato</c:v>
                </c:pt>
                <c:pt idx="8">
                  <c:v>altro</c:v>
                </c:pt>
              </c:strCache>
            </c:strRef>
          </c:cat>
          <c:val>
            <c:numRef>
              <c:f>'tabelle e grafici'!$D$219:$D$227</c:f>
              <c:numCache>
                <c:formatCode>###0%</c:formatCode>
                <c:ptCount val="9"/>
                <c:pt idx="0">
                  <c:v>0.53017241379310343</c:v>
                </c:pt>
                <c:pt idx="1">
                  <c:v>0.16594827586206898</c:v>
                </c:pt>
                <c:pt idx="2">
                  <c:v>0.114</c:v>
                </c:pt>
                <c:pt idx="3">
                  <c:v>9.9137931034482762E-2</c:v>
                </c:pt>
                <c:pt idx="4">
                  <c:v>2.8017241379310345E-2</c:v>
                </c:pt>
                <c:pt idx="5">
                  <c:v>2.1551724137931036E-2</c:v>
                </c:pt>
                <c:pt idx="6">
                  <c:v>1.0775862068965518E-2</c:v>
                </c:pt>
                <c:pt idx="7">
                  <c:v>1.0775862068965518E-2</c:v>
                </c:pt>
                <c:pt idx="8">
                  <c:v>1.7241379310344827E-2</c:v>
                </c:pt>
              </c:numCache>
            </c:numRef>
          </c:val>
          <c:extLst>
            <c:ext xmlns:c16="http://schemas.microsoft.com/office/drawing/2014/chart" uri="{C3380CC4-5D6E-409C-BE32-E72D297353CC}">
              <c16:uniqueId val="{00000000-D98F-44E2-AB84-EE8D00A7390D}"/>
            </c:ext>
          </c:extLst>
        </c:ser>
        <c:dLbls>
          <c:showLegendKey val="0"/>
          <c:showVal val="0"/>
          <c:showCatName val="0"/>
          <c:showSerName val="0"/>
          <c:showPercent val="0"/>
          <c:showBubbleSize val="0"/>
        </c:dLbls>
        <c:gapWidth val="114"/>
        <c:axId val="1266555743"/>
        <c:axId val="1"/>
      </c:barChart>
      <c:catAx>
        <c:axId val="1266555743"/>
        <c:scaling>
          <c:orientation val="maxMin"/>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it-IT"/>
          </a:p>
        </c:txPr>
        <c:crossAx val="1"/>
        <c:crosses val="autoZero"/>
        <c:auto val="1"/>
        <c:lblAlgn val="ctr"/>
        <c:lblOffset val="100"/>
        <c:tickLblSkip val="1"/>
        <c:tickMarkSkip val="1"/>
        <c:noMultiLvlLbl val="0"/>
      </c:catAx>
      <c:valAx>
        <c:axId val="1"/>
        <c:scaling>
          <c:orientation val="minMax"/>
          <c:max val="0.55000000000000004"/>
          <c:min val="0"/>
        </c:scaling>
        <c:delete val="1"/>
        <c:axPos val="t"/>
        <c:majorGridlines>
          <c:spPr>
            <a:ln w="3175">
              <a:solidFill>
                <a:srgbClr val="FFFFFF"/>
              </a:solidFill>
              <a:prstDash val="solid"/>
            </a:ln>
          </c:spPr>
        </c:majorGridlines>
        <c:numFmt formatCode="###0%" sourceLinked="1"/>
        <c:majorTickMark val="out"/>
        <c:minorTickMark val="none"/>
        <c:tickLblPos val="nextTo"/>
        <c:crossAx val="1266555743"/>
        <c:crosses val="autoZero"/>
        <c:crossBetween val="between"/>
      </c:valAx>
      <c:spPr>
        <a:solidFill>
          <a:srgbClr val="FFFFFF"/>
        </a:solidFill>
        <a:ln w="12700">
          <a:solidFill>
            <a:srgbClr val="FFFFFF"/>
          </a:solidFill>
          <a:prstDash val="solid"/>
        </a:ln>
      </c:spPr>
    </c:plotArea>
    <c:plotVisOnly val="1"/>
    <c:dispBlanksAs val="gap"/>
    <c:showDLblsOverMax val="0"/>
  </c:chart>
  <c:spPr>
    <a:solidFill>
      <a:srgbClr val="FFFFFF"/>
    </a:solidFill>
    <a:ln w="9525">
      <a:noFill/>
    </a:ln>
  </c:spPr>
  <c:txPr>
    <a:bodyPr/>
    <a:lstStyle/>
    <a:p>
      <a:pPr>
        <a:defRPr sz="800" b="0" i="0" u="none" strike="noStrike" baseline="0">
          <a:solidFill>
            <a:srgbClr val="000000"/>
          </a:solidFill>
          <a:latin typeface="Arial"/>
          <a:ea typeface="Arial"/>
          <a:cs typeface="Arial"/>
        </a:defRPr>
      </a:pPr>
      <a:endParaRPr lang="it-IT"/>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01460254005224"/>
          <c:y val="3.022649416779306E-2"/>
          <c:w val="0.77399710057540927"/>
          <c:h val="0.86692142832367092"/>
        </c:manualLayout>
      </c:layout>
      <c:barChart>
        <c:barDir val="bar"/>
        <c:grouping val="stacked"/>
        <c:varyColors val="0"/>
        <c:ser>
          <c:idx val="0"/>
          <c:order val="0"/>
          <c:tx>
            <c:strRef>
              <c:f>'tabelle e grafici'!$E$445:$F$445</c:f>
              <c:strCache>
                <c:ptCount val="1"/>
                <c:pt idx="0">
                  <c:v>F</c:v>
                </c:pt>
              </c:strCache>
            </c:strRef>
          </c:tx>
          <c:spPr>
            <a:solidFill>
              <a:srgbClr val="FF00FF"/>
            </a:solidFill>
          </c:spPr>
          <c:invertIfNegative val="0"/>
          <c:dLbls>
            <c:numFmt formatCode="0%" sourceLinked="0"/>
            <c:spPr>
              <a:noFill/>
              <a:ln>
                <a:noFill/>
              </a:ln>
              <a:effectLst/>
            </c:spPr>
            <c:txPr>
              <a:bodyPr/>
              <a:lstStyle/>
              <a:p>
                <a:pPr>
                  <a:defRPr sz="1100" b="1">
                    <a:solidFill>
                      <a:schemeClr val="bg1"/>
                    </a:solidFill>
                    <a:latin typeface="Arial" panose="020B0604020202020204" pitchFamily="34" charset="0"/>
                    <a:cs typeface="Arial" panose="020B0604020202020204" pitchFamily="34" charset="0"/>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 e grafici'!$B$447:$B$454</c:f>
              <c:strCache>
                <c:ptCount val="8"/>
                <c:pt idx="0">
                  <c:v>≤18 anni</c:v>
                </c:pt>
                <c:pt idx="1">
                  <c:v>19-25 anni</c:v>
                </c:pt>
                <c:pt idx="2">
                  <c:v>26-34 anni</c:v>
                </c:pt>
                <c:pt idx="3">
                  <c:v>35-39 anni</c:v>
                </c:pt>
                <c:pt idx="4">
                  <c:v>40-44 anni</c:v>
                </c:pt>
                <c:pt idx="5">
                  <c:v>45-54 anni</c:v>
                </c:pt>
                <c:pt idx="6">
                  <c:v>55-64 anni</c:v>
                </c:pt>
                <c:pt idx="7">
                  <c:v>≥75 anni</c:v>
                </c:pt>
              </c:strCache>
            </c:strRef>
          </c:cat>
          <c:val>
            <c:numRef>
              <c:f>'tabelle e grafici'!$F$447:$F$454</c:f>
              <c:numCache>
                <c:formatCode>###0%</c:formatCode>
                <c:ptCount val="8"/>
                <c:pt idx="0">
                  <c:v>0.8571428571428571</c:v>
                </c:pt>
                <c:pt idx="1">
                  <c:v>0.73333333333333328</c:v>
                </c:pt>
                <c:pt idx="2">
                  <c:v>0.64</c:v>
                </c:pt>
                <c:pt idx="3">
                  <c:v>0.55555555555555558</c:v>
                </c:pt>
                <c:pt idx="4">
                  <c:v>0.71153846153846156</c:v>
                </c:pt>
                <c:pt idx="5">
                  <c:v>0.6558441558441559</c:v>
                </c:pt>
                <c:pt idx="6">
                  <c:v>0.53658536585365857</c:v>
                </c:pt>
                <c:pt idx="7">
                  <c:v>1</c:v>
                </c:pt>
              </c:numCache>
            </c:numRef>
          </c:val>
          <c:extLst>
            <c:ext xmlns:c16="http://schemas.microsoft.com/office/drawing/2014/chart" uri="{C3380CC4-5D6E-409C-BE32-E72D297353CC}">
              <c16:uniqueId val="{00000000-F9B4-4B75-91C6-4A46922835B2}"/>
            </c:ext>
          </c:extLst>
        </c:ser>
        <c:ser>
          <c:idx val="1"/>
          <c:order val="1"/>
          <c:tx>
            <c:strRef>
              <c:f>'tabelle e grafici'!$C$445:$D$445</c:f>
              <c:strCache>
                <c:ptCount val="1"/>
                <c:pt idx="0">
                  <c:v>M</c:v>
                </c:pt>
              </c:strCache>
            </c:strRef>
          </c:tx>
          <c:spPr>
            <a:solidFill>
              <a:srgbClr val="0000CC"/>
            </a:solidFill>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1-F9B4-4B75-91C6-4A46922835B2}"/>
                </c:ext>
              </c:extLst>
            </c:dLbl>
            <c:spPr>
              <a:noFill/>
              <a:ln>
                <a:noFill/>
              </a:ln>
              <a:effectLst/>
            </c:spPr>
            <c:txPr>
              <a:bodyPr/>
              <a:lstStyle/>
              <a:p>
                <a:pPr>
                  <a:defRPr sz="1100" b="1">
                    <a:solidFill>
                      <a:schemeClr val="bg1"/>
                    </a:solidFill>
                    <a:latin typeface="Arial" panose="020B0604020202020204" pitchFamily="34" charset="0"/>
                    <a:cs typeface="Arial" panose="020B0604020202020204" pitchFamily="34" charset="0"/>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 e grafici'!$B$447:$B$454</c:f>
              <c:strCache>
                <c:ptCount val="8"/>
                <c:pt idx="0">
                  <c:v>≤18 anni</c:v>
                </c:pt>
                <c:pt idx="1">
                  <c:v>19-25 anni</c:v>
                </c:pt>
                <c:pt idx="2">
                  <c:v>26-34 anni</c:v>
                </c:pt>
                <c:pt idx="3">
                  <c:v>35-39 anni</c:v>
                </c:pt>
                <c:pt idx="4">
                  <c:v>40-44 anni</c:v>
                </c:pt>
                <c:pt idx="5">
                  <c:v>45-54 anni</c:v>
                </c:pt>
                <c:pt idx="6">
                  <c:v>55-64 anni</c:v>
                </c:pt>
                <c:pt idx="7">
                  <c:v>≥75 anni</c:v>
                </c:pt>
              </c:strCache>
            </c:strRef>
          </c:cat>
          <c:val>
            <c:numRef>
              <c:f>'tabelle e grafici'!$D$447:$D$454</c:f>
              <c:numCache>
                <c:formatCode>###0%</c:formatCode>
                <c:ptCount val="8"/>
                <c:pt idx="0">
                  <c:v>0.14285714285714285</c:v>
                </c:pt>
                <c:pt idx="1">
                  <c:v>0.26666666666666666</c:v>
                </c:pt>
                <c:pt idx="2">
                  <c:v>0.36</c:v>
                </c:pt>
                <c:pt idx="3">
                  <c:v>0.44444444444444442</c:v>
                </c:pt>
                <c:pt idx="4">
                  <c:v>0.28846153846153844</c:v>
                </c:pt>
                <c:pt idx="5">
                  <c:v>0.34415584415584421</c:v>
                </c:pt>
                <c:pt idx="6">
                  <c:v>0.46341463414634149</c:v>
                </c:pt>
                <c:pt idx="7">
                  <c:v>0</c:v>
                </c:pt>
              </c:numCache>
            </c:numRef>
          </c:val>
          <c:extLst>
            <c:ext xmlns:c16="http://schemas.microsoft.com/office/drawing/2014/chart" uri="{C3380CC4-5D6E-409C-BE32-E72D297353CC}">
              <c16:uniqueId val="{00000002-F9B4-4B75-91C6-4A46922835B2}"/>
            </c:ext>
          </c:extLst>
        </c:ser>
        <c:dLbls>
          <c:showLegendKey val="0"/>
          <c:showVal val="0"/>
          <c:showCatName val="0"/>
          <c:showSerName val="0"/>
          <c:showPercent val="0"/>
          <c:showBubbleSize val="0"/>
        </c:dLbls>
        <c:gapWidth val="57"/>
        <c:overlap val="100"/>
        <c:axId val="-1373483728"/>
        <c:axId val="-1373476112"/>
      </c:barChart>
      <c:catAx>
        <c:axId val="-1373483728"/>
        <c:scaling>
          <c:orientation val="maxMin"/>
        </c:scaling>
        <c:delete val="0"/>
        <c:axPos val="l"/>
        <c:numFmt formatCode="General" sourceLinked="1"/>
        <c:majorTickMark val="out"/>
        <c:minorTickMark val="none"/>
        <c:tickLblPos val="nextTo"/>
        <c:txPr>
          <a:bodyPr/>
          <a:lstStyle/>
          <a:p>
            <a:pPr>
              <a:defRPr sz="1100">
                <a:latin typeface="Arial" panose="020B0604020202020204" pitchFamily="34" charset="0"/>
                <a:cs typeface="Arial" panose="020B0604020202020204" pitchFamily="34" charset="0"/>
              </a:defRPr>
            </a:pPr>
            <a:endParaRPr lang="it-IT"/>
          </a:p>
        </c:txPr>
        <c:crossAx val="-1373476112"/>
        <c:crossesAt val="0"/>
        <c:auto val="1"/>
        <c:lblAlgn val="ctr"/>
        <c:lblOffset val="100"/>
        <c:noMultiLvlLbl val="0"/>
      </c:catAx>
      <c:valAx>
        <c:axId val="-1373476112"/>
        <c:scaling>
          <c:orientation val="minMax"/>
          <c:max val="1"/>
        </c:scaling>
        <c:delete val="1"/>
        <c:axPos val="t"/>
        <c:numFmt formatCode="0%" sourceLinked="0"/>
        <c:majorTickMark val="out"/>
        <c:minorTickMark val="none"/>
        <c:tickLblPos val="nextTo"/>
        <c:crossAx val="-1373483728"/>
        <c:crosses val="autoZero"/>
        <c:crossBetween val="between"/>
        <c:majorUnit val="0.2"/>
      </c:valAx>
    </c:plotArea>
    <c:legend>
      <c:legendPos val="b"/>
      <c:layout>
        <c:manualLayout>
          <c:xMode val="edge"/>
          <c:yMode val="edge"/>
          <c:x val="0.40928892759231211"/>
          <c:y val="0.88349086302117152"/>
          <c:w val="0.24968841706383751"/>
          <c:h val="8.1885016373118305E-2"/>
        </c:manualLayout>
      </c:layout>
      <c:overlay val="0"/>
      <c:txPr>
        <a:bodyPr/>
        <a:lstStyle/>
        <a:p>
          <a:pPr>
            <a:defRPr sz="1100">
              <a:latin typeface="Arial" panose="020B0604020202020204" pitchFamily="34" charset="0"/>
              <a:cs typeface="Arial" panose="020B0604020202020204" pitchFamily="34" charset="0"/>
            </a:defRPr>
          </a:pPr>
          <a:endParaRPr lang="it-IT"/>
        </a:p>
      </c:txPr>
    </c:legend>
    <c:plotVisOnly val="1"/>
    <c:dispBlanksAs val="gap"/>
    <c:showDLblsOverMax val="0"/>
  </c:chart>
  <c:spPr>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595242084101188E-2"/>
          <c:y val="6.274027712347921E-2"/>
          <c:w val="0.92765725882943129"/>
          <c:h val="0.55875085335770169"/>
        </c:manualLayout>
      </c:layout>
      <c:barChart>
        <c:barDir val="col"/>
        <c:grouping val="clustered"/>
        <c:varyColors val="0"/>
        <c:ser>
          <c:idx val="0"/>
          <c:order val="0"/>
          <c:spPr>
            <a:solidFill>
              <a:srgbClr val="00B0F0"/>
            </a:solidFill>
            <a:ln w="12700">
              <a:noFill/>
              <a:prstDash val="solid"/>
            </a:ln>
          </c:spPr>
          <c:invertIfNegative val="0"/>
          <c:dPt>
            <c:idx val="0"/>
            <c:invertIfNegative val="0"/>
            <c:bubble3D val="0"/>
            <c:spPr>
              <a:solidFill>
                <a:srgbClr val="002060"/>
              </a:solidFill>
              <a:ln w="12700">
                <a:noFill/>
                <a:prstDash val="solid"/>
              </a:ln>
            </c:spPr>
            <c:extLst>
              <c:ext xmlns:c16="http://schemas.microsoft.com/office/drawing/2014/chart" uri="{C3380CC4-5D6E-409C-BE32-E72D297353CC}">
                <c16:uniqueId val="{00000001-1460-4835-9E00-7F7C482BD85B}"/>
              </c:ext>
            </c:extLst>
          </c:dPt>
          <c:dPt>
            <c:idx val="1"/>
            <c:invertIfNegative val="0"/>
            <c:bubble3D val="0"/>
            <c:spPr>
              <a:solidFill>
                <a:srgbClr val="FFC000"/>
              </a:solidFill>
              <a:ln w="12700">
                <a:noFill/>
                <a:prstDash val="solid"/>
              </a:ln>
            </c:spPr>
            <c:extLst>
              <c:ext xmlns:c16="http://schemas.microsoft.com/office/drawing/2014/chart" uri="{C3380CC4-5D6E-409C-BE32-E72D297353CC}">
                <c16:uniqueId val="{00000003-1460-4835-9E00-7F7C482BD85B}"/>
              </c:ext>
            </c:extLst>
          </c:dPt>
          <c:dLbls>
            <c:dLbl>
              <c:idx val="1"/>
              <c:layout>
                <c:manualLayout>
                  <c:x val="5.2562417871224567E-3"/>
                  <c:y val="7.073386383731431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460-4835-9E00-7F7C482BD85B}"/>
                </c:ext>
              </c:extLst>
            </c:dLbl>
            <c:dLbl>
              <c:idx val="6"/>
              <c:layout>
                <c:manualLayout>
                  <c:x val="4.0526849037487338E-3"/>
                  <c:y val="8.492571841640974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460-4835-9E00-7F7C482BD85B}"/>
                </c:ext>
              </c:extLst>
            </c:dLbl>
            <c:dLbl>
              <c:idx val="7"/>
              <c:layout>
                <c:manualLayout>
                  <c:x val="4.0526849037487338E-3"/>
                  <c:y val="8.492571841640974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460-4835-9E00-7F7C482BD85B}"/>
                </c:ext>
              </c:extLst>
            </c:dLbl>
            <c:dLbl>
              <c:idx val="15"/>
              <c:tx>
                <c:rich>
                  <a:bodyPr/>
                  <a:lstStyle/>
                  <a:p>
                    <a:r>
                      <a:rPr lang="en-US"/>
                      <a:t>0,4%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1460-4835-9E00-7F7C482BD85B}"/>
                </c:ext>
              </c:extLst>
            </c:dLbl>
            <c:dLbl>
              <c:idx val="16"/>
              <c:tx>
                <c:rich>
                  <a:bodyPr/>
                  <a:lstStyle/>
                  <a:p>
                    <a:r>
                      <a:rPr lang="en-US"/>
                      <a:t>0,4%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1460-4835-9E00-7F7C482BD85B}"/>
                </c:ext>
              </c:extLst>
            </c:dLbl>
            <c:spPr>
              <a:noFill/>
              <a:ln w="25400">
                <a:noFill/>
              </a:ln>
            </c:spPr>
            <c:txPr>
              <a:bodyPr/>
              <a:lstStyle/>
              <a:p>
                <a:pPr>
                  <a:defRPr sz="1100" b="0" i="0" u="none" strike="noStrike" baseline="0">
                    <a:solidFill>
                      <a:srgbClr val="000000"/>
                    </a:solidFill>
                    <a:latin typeface="Arial"/>
                    <a:ea typeface="Arial"/>
                    <a:cs typeface="Arial"/>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 e grafici'!$B$228:$B$237</c:f>
              <c:strCache>
                <c:ptCount val="10"/>
                <c:pt idx="0">
                  <c:v>Roma</c:v>
                </c:pt>
                <c:pt idx="1">
                  <c:v>Italia</c:v>
                </c:pt>
                <c:pt idx="2">
                  <c:v>USA</c:v>
                </c:pt>
                <c:pt idx="3">
                  <c:v>Francia</c:v>
                </c:pt>
                <c:pt idx="4">
                  <c:v>Spagna</c:v>
                </c:pt>
                <c:pt idx="5">
                  <c:v>Paesi Bassi</c:v>
                </c:pt>
                <c:pt idx="6">
                  <c:v>Brasile</c:v>
                </c:pt>
                <c:pt idx="7">
                  <c:v>Germania</c:v>
                </c:pt>
                <c:pt idx="8">
                  <c:v>Regno Unito</c:v>
                </c:pt>
                <c:pt idx="9">
                  <c:v>Altro</c:v>
                </c:pt>
              </c:strCache>
            </c:strRef>
          </c:cat>
          <c:val>
            <c:numRef>
              <c:f>'tabelle e grafici'!$D$228:$D$237</c:f>
              <c:numCache>
                <c:formatCode>###0%</c:formatCode>
                <c:ptCount val="10"/>
                <c:pt idx="0">
                  <c:v>0.58536585365853655</c:v>
                </c:pt>
                <c:pt idx="1">
                  <c:v>0.2616407982261641</c:v>
                </c:pt>
                <c:pt idx="2">
                  <c:v>4.6357615894039729E-2</c:v>
                </c:pt>
                <c:pt idx="3">
                  <c:v>1.5452538631346579E-2</c:v>
                </c:pt>
                <c:pt idx="4">
                  <c:v>1.3245033112582783E-2</c:v>
                </c:pt>
                <c:pt idx="5">
                  <c:v>1.3245033112582783E-2</c:v>
                </c:pt>
                <c:pt idx="6">
                  <c:v>1.1037527593818985E-2</c:v>
                </c:pt>
                <c:pt idx="7">
                  <c:v>8.8300220750551876E-3</c:v>
                </c:pt>
                <c:pt idx="8">
                  <c:v>6.6225165562913916E-3</c:v>
                </c:pt>
                <c:pt idx="9">
                  <c:v>0.04</c:v>
                </c:pt>
              </c:numCache>
            </c:numRef>
          </c:val>
          <c:extLst>
            <c:ext xmlns:c16="http://schemas.microsoft.com/office/drawing/2014/chart" uri="{C3380CC4-5D6E-409C-BE32-E72D297353CC}">
              <c16:uniqueId val="{00000008-1460-4835-9E00-7F7C482BD85B}"/>
            </c:ext>
          </c:extLst>
        </c:ser>
        <c:dLbls>
          <c:showLegendKey val="0"/>
          <c:showVal val="0"/>
          <c:showCatName val="0"/>
          <c:showSerName val="0"/>
          <c:showPercent val="0"/>
          <c:showBubbleSize val="0"/>
        </c:dLbls>
        <c:gapWidth val="150"/>
        <c:axId val="86530048"/>
        <c:axId val="76764800"/>
      </c:barChart>
      <c:catAx>
        <c:axId val="86530048"/>
        <c:scaling>
          <c:orientation val="minMax"/>
        </c:scaling>
        <c:delete val="0"/>
        <c:axPos val="b"/>
        <c:numFmt formatCode="General" sourceLinked="1"/>
        <c:majorTickMark val="out"/>
        <c:minorTickMark val="none"/>
        <c:tickLblPos val="nextTo"/>
        <c:spPr>
          <a:ln w="3175">
            <a:solidFill>
              <a:srgbClr val="000000"/>
            </a:solidFill>
            <a:prstDash val="solid"/>
          </a:ln>
        </c:spPr>
        <c:txPr>
          <a:bodyPr rot="-2700000" vert="horz"/>
          <a:lstStyle/>
          <a:p>
            <a:pPr>
              <a:defRPr sz="1100" b="0" i="0" u="none" strike="noStrike" baseline="0">
                <a:solidFill>
                  <a:srgbClr val="000000"/>
                </a:solidFill>
                <a:latin typeface="Arial"/>
                <a:ea typeface="Arial"/>
                <a:cs typeface="Arial"/>
              </a:defRPr>
            </a:pPr>
            <a:endParaRPr lang="it-IT"/>
          </a:p>
        </c:txPr>
        <c:crossAx val="76764800"/>
        <c:crosses val="autoZero"/>
        <c:auto val="1"/>
        <c:lblAlgn val="ctr"/>
        <c:lblOffset val="100"/>
        <c:tickLblSkip val="1"/>
        <c:tickMarkSkip val="1"/>
        <c:noMultiLvlLbl val="0"/>
      </c:catAx>
      <c:valAx>
        <c:axId val="76764800"/>
        <c:scaling>
          <c:orientation val="minMax"/>
          <c:max val="0.60000000000000009"/>
          <c:min val="0"/>
        </c:scaling>
        <c:delete val="1"/>
        <c:axPos val="l"/>
        <c:majorGridlines>
          <c:spPr>
            <a:ln w="3175">
              <a:solidFill>
                <a:srgbClr val="FFFFFF"/>
              </a:solidFill>
              <a:prstDash val="solid"/>
            </a:ln>
          </c:spPr>
        </c:majorGridlines>
        <c:numFmt formatCode="###0%" sourceLinked="1"/>
        <c:majorTickMark val="out"/>
        <c:minorTickMark val="none"/>
        <c:tickLblPos val="nextTo"/>
        <c:crossAx val="86530048"/>
        <c:crosses val="autoZero"/>
        <c:crossBetween val="between"/>
        <c:majorUnit val="0.1"/>
      </c:valAx>
    </c:plotArea>
    <c:plotVisOnly val="1"/>
    <c:dispBlanksAs val="gap"/>
    <c:showDLblsOverMax val="0"/>
  </c:chart>
  <c:spPr>
    <a:solidFill>
      <a:sysClr val="window" lastClr="FFFFFF"/>
    </a:solidFill>
    <a:ln w="9525">
      <a:noFill/>
    </a:ln>
  </c:spPr>
  <c:txPr>
    <a:bodyPr/>
    <a:lstStyle/>
    <a:p>
      <a:pPr>
        <a:defRPr sz="1050" b="0" i="0" u="none" strike="noStrike" baseline="0">
          <a:solidFill>
            <a:srgbClr val="000000"/>
          </a:solidFill>
          <a:latin typeface="Arial"/>
          <a:ea typeface="Arial"/>
          <a:cs typeface="Arial"/>
        </a:defRPr>
      </a:pPr>
      <a:endParaRPr lang="it-IT"/>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704474532370947"/>
          <c:y val="0.16413840634701046"/>
          <c:w val="0.63967250778002882"/>
          <c:h val="0.81747919926744128"/>
        </c:manualLayout>
      </c:layout>
      <c:doughnutChart>
        <c:varyColors val="1"/>
        <c:ser>
          <c:idx val="0"/>
          <c:order val="0"/>
          <c:spPr>
            <a:solidFill>
              <a:srgbClr val="800000"/>
            </a:solidFill>
            <a:ln w="25400">
              <a:solidFill>
                <a:srgbClr val="FFFFFF"/>
              </a:solidFill>
              <a:prstDash val="solid"/>
            </a:ln>
          </c:spPr>
          <c:dPt>
            <c:idx val="0"/>
            <c:bubble3D val="0"/>
            <c:spPr>
              <a:solidFill>
                <a:srgbClr val="002060"/>
              </a:solidFill>
              <a:ln w="25400">
                <a:solidFill>
                  <a:srgbClr val="FFFFFF"/>
                </a:solidFill>
                <a:prstDash val="solid"/>
              </a:ln>
            </c:spPr>
            <c:extLst>
              <c:ext xmlns:c16="http://schemas.microsoft.com/office/drawing/2014/chart" uri="{C3380CC4-5D6E-409C-BE32-E72D297353CC}">
                <c16:uniqueId val="{00000001-1FE4-4EFD-B24C-EC9D6C893371}"/>
              </c:ext>
            </c:extLst>
          </c:dPt>
          <c:dPt>
            <c:idx val="1"/>
            <c:bubble3D val="0"/>
            <c:spPr>
              <a:solidFill>
                <a:srgbClr val="00B0F0"/>
              </a:solidFill>
              <a:ln w="25400">
                <a:solidFill>
                  <a:srgbClr val="FFFFFF"/>
                </a:solidFill>
                <a:prstDash val="solid"/>
              </a:ln>
            </c:spPr>
            <c:extLst>
              <c:ext xmlns:c16="http://schemas.microsoft.com/office/drawing/2014/chart" uri="{C3380CC4-5D6E-409C-BE32-E72D297353CC}">
                <c16:uniqueId val="{00000003-1FE4-4EFD-B24C-EC9D6C893371}"/>
              </c:ext>
            </c:extLst>
          </c:dPt>
          <c:dPt>
            <c:idx val="2"/>
            <c:bubble3D val="0"/>
            <c:spPr>
              <a:solidFill>
                <a:srgbClr val="FFC000"/>
              </a:solidFill>
              <a:ln w="25400">
                <a:solidFill>
                  <a:srgbClr val="FFFFFF"/>
                </a:solidFill>
                <a:prstDash val="solid"/>
              </a:ln>
            </c:spPr>
            <c:extLst>
              <c:ext xmlns:c16="http://schemas.microsoft.com/office/drawing/2014/chart" uri="{C3380CC4-5D6E-409C-BE32-E72D297353CC}">
                <c16:uniqueId val="{00000005-1FE4-4EFD-B24C-EC9D6C893371}"/>
              </c:ext>
            </c:extLst>
          </c:dPt>
          <c:dPt>
            <c:idx val="3"/>
            <c:bubble3D val="0"/>
            <c:spPr>
              <a:solidFill>
                <a:srgbClr val="FFC000"/>
              </a:solidFill>
              <a:ln w="25400">
                <a:solidFill>
                  <a:srgbClr val="FFFFFF"/>
                </a:solidFill>
                <a:prstDash val="solid"/>
              </a:ln>
            </c:spPr>
            <c:extLst>
              <c:ext xmlns:c16="http://schemas.microsoft.com/office/drawing/2014/chart" uri="{C3380CC4-5D6E-409C-BE32-E72D297353CC}">
                <c16:uniqueId val="{00000007-1FE4-4EFD-B24C-EC9D6C893371}"/>
              </c:ext>
            </c:extLst>
          </c:dPt>
          <c:dPt>
            <c:idx val="4"/>
            <c:bubble3D val="0"/>
            <c:spPr>
              <a:solidFill>
                <a:srgbClr val="FFC000"/>
              </a:solidFill>
              <a:ln w="25400">
                <a:solidFill>
                  <a:srgbClr val="FFFFFF"/>
                </a:solidFill>
                <a:prstDash val="solid"/>
              </a:ln>
            </c:spPr>
            <c:extLst>
              <c:ext xmlns:c16="http://schemas.microsoft.com/office/drawing/2014/chart" uri="{C3380CC4-5D6E-409C-BE32-E72D297353CC}">
                <c16:uniqueId val="{00000009-1FE4-4EFD-B24C-EC9D6C893371}"/>
              </c:ext>
            </c:extLst>
          </c:dPt>
          <c:dPt>
            <c:idx val="5"/>
            <c:bubble3D val="0"/>
            <c:spPr>
              <a:solidFill>
                <a:srgbClr val="FFC000"/>
              </a:solidFill>
              <a:ln w="25400">
                <a:solidFill>
                  <a:srgbClr val="FFFFFF"/>
                </a:solidFill>
                <a:prstDash val="solid"/>
              </a:ln>
            </c:spPr>
            <c:extLst>
              <c:ext xmlns:c16="http://schemas.microsoft.com/office/drawing/2014/chart" uri="{C3380CC4-5D6E-409C-BE32-E72D297353CC}">
                <c16:uniqueId val="{0000000B-1FE4-4EFD-B24C-EC9D6C893371}"/>
              </c:ext>
            </c:extLst>
          </c:dPt>
          <c:dLbls>
            <c:dLbl>
              <c:idx val="0"/>
              <c:layout>
                <c:manualLayout>
                  <c:x val="5.6430917108692752E-3"/>
                  <c:y val="-4.9394924088062668E-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FE4-4EFD-B24C-EC9D6C893371}"/>
                </c:ext>
              </c:extLst>
            </c:dLbl>
            <c:dLbl>
              <c:idx val="1"/>
              <c:layout>
                <c:manualLayout>
                  <c:x val="2.9553868890207836E-3"/>
                  <c:y val="1.209866028771947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FE4-4EFD-B24C-EC9D6C893371}"/>
                </c:ext>
              </c:extLst>
            </c:dLbl>
            <c:dLbl>
              <c:idx val="2"/>
              <c:layout>
                <c:manualLayout>
                  <c:x val="-0.15853010010253368"/>
                  <c:y val="-8.1285922941912933E-3"/>
                </c:manualLayout>
              </c:layout>
              <c:spPr/>
              <c:txPr>
                <a:bodyPr/>
                <a:lstStyle/>
                <a:p>
                  <a:pPr>
                    <a:defRPr sz="1100">
                      <a:solidFill>
                        <a:srgbClr val="FFC000"/>
                      </a:solidFill>
                    </a:defRPr>
                  </a:pPr>
                  <a:endParaRPr lang="it-IT"/>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FE4-4EFD-B24C-EC9D6C893371}"/>
                </c:ext>
              </c:extLst>
            </c:dLbl>
            <c:dLbl>
              <c:idx val="3"/>
              <c:layout>
                <c:manualLayout>
                  <c:x val="-8.3057970003962506E-2"/>
                  <c:y val="-0.14618563536543194"/>
                </c:manualLayout>
              </c:layout>
              <c:spPr/>
              <c:txPr>
                <a:bodyPr/>
                <a:lstStyle/>
                <a:p>
                  <a:pPr>
                    <a:defRPr sz="1100">
                      <a:solidFill>
                        <a:srgbClr val="FFC000"/>
                      </a:solidFill>
                    </a:defRPr>
                  </a:pPr>
                  <a:endParaRPr lang="it-IT"/>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FE4-4EFD-B24C-EC9D6C893371}"/>
                </c:ext>
              </c:extLst>
            </c:dLbl>
            <c:dLbl>
              <c:idx val="4"/>
              <c:layout>
                <c:manualLayout>
                  <c:x val="-2.108209445403569E-2"/>
                  <c:y val="-0.17437132113821985"/>
                </c:manualLayout>
              </c:layout>
              <c:tx>
                <c:rich>
                  <a:bodyPr/>
                  <a:lstStyle/>
                  <a:p>
                    <a:pPr>
                      <a:defRPr sz="1100">
                        <a:solidFill>
                          <a:srgbClr val="FFC000"/>
                        </a:solidFill>
                      </a:defRPr>
                    </a:pPr>
                    <a:r>
                      <a:rPr lang="en-US" sz="1100">
                        <a:solidFill>
                          <a:srgbClr val="FFC000"/>
                        </a:solidFill>
                      </a:rPr>
                      <a:t>Sud 
4%</a:t>
                    </a:r>
                  </a:p>
                </c:rich>
              </c:tx>
              <c:spPr/>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9-1FE4-4EFD-B24C-EC9D6C893371}"/>
                </c:ext>
              </c:extLst>
            </c:dLbl>
            <c:spPr>
              <a:noFill/>
              <a:ln>
                <a:noFill/>
              </a:ln>
              <a:effectLst/>
            </c:spPr>
            <c:txPr>
              <a:bodyPr/>
              <a:lstStyle/>
              <a:p>
                <a:pPr>
                  <a:defRPr sz="1100">
                    <a:solidFill>
                      <a:schemeClr val="bg1"/>
                    </a:solidFill>
                  </a:defRPr>
                </a:pPr>
                <a:endParaRPr lang="it-IT"/>
              </a:p>
            </c:txPr>
            <c:showLegendKey val="0"/>
            <c:showVal val="0"/>
            <c:showCatName val="1"/>
            <c:showSerName val="0"/>
            <c:showPercent val="1"/>
            <c:showBubbleSize val="0"/>
            <c:showLeaderLines val="0"/>
            <c:extLst>
              <c:ext xmlns:c15="http://schemas.microsoft.com/office/drawing/2012/chart" uri="{CE6537A1-D6FC-4f65-9D91-7224C49458BB}"/>
            </c:extLst>
          </c:dLbls>
          <c:cat>
            <c:strRef>
              <c:f>'tabelle e grafici'!$B$302:$B$306</c:f>
              <c:strCache>
                <c:ptCount val="5"/>
                <c:pt idx="0">
                  <c:v>Roma</c:v>
                </c:pt>
                <c:pt idx="1">
                  <c:v>Estero</c:v>
                </c:pt>
                <c:pt idx="2">
                  <c:v>Centro</c:v>
                </c:pt>
                <c:pt idx="3">
                  <c:v>Nord</c:v>
                </c:pt>
                <c:pt idx="4">
                  <c:v>Sud</c:v>
                </c:pt>
              </c:strCache>
            </c:strRef>
          </c:cat>
          <c:val>
            <c:numRef>
              <c:f>'tabelle e grafici'!$D$302:$D$306</c:f>
              <c:numCache>
                <c:formatCode>###0%</c:formatCode>
                <c:ptCount val="5"/>
                <c:pt idx="0">
                  <c:v>0.58536585365853655</c:v>
                </c:pt>
                <c:pt idx="1">
                  <c:v>0.15299334811529933</c:v>
                </c:pt>
                <c:pt idx="2">
                  <c:v>3.1042128603104215E-2</c:v>
                </c:pt>
                <c:pt idx="3">
                  <c:v>0.19068736141906872</c:v>
                </c:pt>
                <c:pt idx="4">
                  <c:v>3.9911308203991129E-2</c:v>
                </c:pt>
              </c:numCache>
            </c:numRef>
          </c:val>
          <c:extLst>
            <c:ext xmlns:c16="http://schemas.microsoft.com/office/drawing/2014/chart" uri="{C3380CC4-5D6E-409C-BE32-E72D297353CC}">
              <c16:uniqueId val="{0000000C-1FE4-4EFD-B24C-EC9D6C893371}"/>
            </c:ext>
          </c:extLst>
        </c:ser>
        <c:dLbls>
          <c:showLegendKey val="0"/>
          <c:showVal val="0"/>
          <c:showCatName val="1"/>
          <c:showSerName val="0"/>
          <c:showPercent val="1"/>
          <c:showBubbleSize val="0"/>
          <c:showLeaderLines val="0"/>
        </c:dLbls>
        <c:firstSliceAng val="0"/>
        <c:holeSize val="50"/>
      </c:doughnutChart>
      <c:spPr>
        <a:noFill/>
        <a:ln w="25400">
          <a:noFill/>
        </a:ln>
      </c:spPr>
    </c:plotArea>
    <c:plotVisOnly val="1"/>
    <c:dispBlanksAs val="zero"/>
    <c:showDLblsOverMax val="0"/>
  </c:chart>
  <c:spPr>
    <a:solidFill>
      <a:sysClr val="window" lastClr="FFFFFF"/>
    </a:solidFill>
    <a:ln w="9525">
      <a:noFill/>
    </a:ln>
  </c:spPr>
  <c:txPr>
    <a:bodyPr/>
    <a:lstStyle/>
    <a:p>
      <a:pPr>
        <a:defRPr sz="1000" b="1" i="0" u="none" strike="noStrike" baseline="0">
          <a:solidFill>
            <a:srgbClr val="000000"/>
          </a:solidFill>
          <a:latin typeface="Arial"/>
          <a:ea typeface="Arial"/>
          <a:cs typeface="Arial"/>
        </a:defRPr>
      </a:pPr>
      <a:endParaRPr lang="it-IT"/>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2" y="1"/>
            <a:ext cx="4435475" cy="355839"/>
          </a:xfrm>
          <a:prstGeom prst="rect">
            <a:avLst/>
          </a:prstGeom>
          <a:noFill/>
          <a:ln w="9525">
            <a:noFill/>
            <a:miter lim="800000"/>
            <a:headEnd/>
            <a:tailEnd/>
          </a:ln>
          <a:effectLst/>
        </p:spPr>
        <p:txBody>
          <a:bodyPr vert="horz" wrap="square" lIns="102368" tIns="51183" rIns="102368" bIns="51183" numCol="1" anchor="t" anchorCtr="0" compatLnSpc="1">
            <a:prstTxWarp prst="textNoShape">
              <a:avLst/>
            </a:prstTxWarp>
          </a:bodyPr>
          <a:lstStyle>
            <a:lvl1pPr algn="l" defTabSz="1023809" eaLnBrk="0" hangingPunct="0">
              <a:lnSpc>
                <a:spcPct val="100000"/>
              </a:lnSpc>
              <a:spcBef>
                <a:spcPct val="0"/>
              </a:spcBef>
              <a:defRPr sz="1400">
                <a:latin typeface="Times" charset="0"/>
              </a:defRPr>
            </a:lvl1pPr>
          </a:lstStyle>
          <a:p>
            <a:pPr>
              <a:defRPr/>
            </a:pPr>
            <a:endParaRPr lang="it-IT"/>
          </a:p>
        </p:txBody>
      </p:sp>
      <p:sp>
        <p:nvSpPr>
          <p:cNvPr id="7171" name="Rectangle 3"/>
          <p:cNvSpPr>
            <a:spLocks noGrp="1" noChangeArrowheads="1"/>
          </p:cNvSpPr>
          <p:nvPr>
            <p:ph type="dt" sz="quarter" idx="1"/>
          </p:nvPr>
        </p:nvSpPr>
        <p:spPr bwMode="auto">
          <a:xfrm>
            <a:off x="5799139" y="1"/>
            <a:ext cx="4435475" cy="355839"/>
          </a:xfrm>
          <a:prstGeom prst="rect">
            <a:avLst/>
          </a:prstGeom>
          <a:noFill/>
          <a:ln w="9525">
            <a:noFill/>
            <a:miter lim="800000"/>
            <a:headEnd/>
            <a:tailEnd/>
          </a:ln>
          <a:effectLst/>
        </p:spPr>
        <p:txBody>
          <a:bodyPr vert="horz" wrap="square" lIns="102368" tIns="51183" rIns="102368" bIns="51183" numCol="1" anchor="t" anchorCtr="0" compatLnSpc="1">
            <a:prstTxWarp prst="textNoShape">
              <a:avLst/>
            </a:prstTxWarp>
          </a:bodyPr>
          <a:lstStyle>
            <a:lvl1pPr algn="r" defTabSz="1023809" eaLnBrk="0" hangingPunct="0">
              <a:lnSpc>
                <a:spcPct val="100000"/>
              </a:lnSpc>
              <a:spcBef>
                <a:spcPct val="0"/>
              </a:spcBef>
              <a:defRPr sz="1400">
                <a:latin typeface="Times" charset="0"/>
              </a:defRPr>
            </a:lvl1pPr>
          </a:lstStyle>
          <a:p>
            <a:pPr>
              <a:defRPr/>
            </a:pPr>
            <a:endParaRPr lang="it-IT"/>
          </a:p>
        </p:txBody>
      </p:sp>
      <p:sp>
        <p:nvSpPr>
          <p:cNvPr id="7172" name="Rectangle 4"/>
          <p:cNvSpPr>
            <a:spLocks noGrp="1" noChangeArrowheads="1"/>
          </p:cNvSpPr>
          <p:nvPr>
            <p:ph type="ftr" sz="quarter" idx="2"/>
          </p:nvPr>
        </p:nvSpPr>
        <p:spPr bwMode="auto">
          <a:xfrm>
            <a:off x="2" y="6748224"/>
            <a:ext cx="4435475" cy="355839"/>
          </a:xfrm>
          <a:prstGeom prst="rect">
            <a:avLst/>
          </a:prstGeom>
          <a:noFill/>
          <a:ln w="9525">
            <a:noFill/>
            <a:miter lim="800000"/>
            <a:headEnd/>
            <a:tailEnd/>
          </a:ln>
          <a:effectLst/>
        </p:spPr>
        <p:txBody>
          <a:bodyPr vert="horz" wrap="square" lIns="102368" tIns="51183" rIns="102368" bIns="51183" numCol="1" anchor="b" anchorCtr="0" compatLnSpc="1">
            <a:prstTxWarp prst="textNoShape">
              <a:avLst/>
            </a:prstTxWarp>
          </a:bodyPr>
          <a:lstStyle>
            <a:lvl1pPr algn="l" defTabSz="1023809" eaLnBrk="0" hangingPunct="0">
              <a:lnSpc>
                <a:spcPct val="100000"/>
              </a:lnSpc>
              <a:spcBef>
                <a:spcPct val="0"/>
              </a:spcBef>
              <a:defRPr sz="1400">
                <a:latin typeface="Times" charset="0"/>
              </a:defRPr>
            </a:lvl1pPr>
          </a:lstStyle>
          <a:p>
            <a:pPr>
              <a:defRPr/>
            </a:pPr>
            <a:endParaRPr lang="it-IT"/>
          </a:p>
        </p:txBody>
      </p:sp>
      <p:sp>
        <p:nvSpPr>
          <p:cNvPr id="7173" name="Rectangle 5"/>
          <p:cNvSpPr>
            <a:spLocks noGrp="1" noChangeArrowheads="1"/>
          </p:cNvSpPr>
          <p:nvPr>
            <p:ph type="sldNum" sz="quarter" idx="3"/>
          </p:nvPr>
        </p:nvSpPr>
        <p:spPr bwMode="auto">
          <a:xfrm>
            <a:off x="5799139" y="6748224"/>
            <a:ext cx="4435475" cy="355839"/>
          </a:xfrm>
          <a:prstGeom prst="rect">
            <a:avLst/>
          </a:prstGeom>
          <a:noFill/>
          <a:ln w="9525">
            <a:noFill/>
            <a:miter lim="800000"/>
            <a:headEnd/>
            <a:tailEnd/>
          </a:ln>
          <a:effectLst/>
        </p:spPr>
        <p:txBody>
          <a:bodyPr vert="horz" wrap="square" lIns="102368" tIns="51183" rIns="102368" bIns="51183" numCol="1" anchor="b" anchorCtr="0" compatLnSpc="1">
            <a:prstTxWarp prst="textNoShape">
              <a:avLst/>
            </a:prstTxWarp>
          </a:bodyPr>
          <a:lstStyle>
            <a:lvl1pPr algn="r" defTabSz="1023809" eaLnBrk="0" hangingPunct="0">
              <a:lnSpc>
                <a:spcPct val="100000"/>
              </a:lnSpc>
              <a:spcBef>
                <a:spcPct val="0"/>
              </a:spcBef>
              <a:defRPr sz="1400">
                <a:latin typeface="Times" charset="0"/>
              </a:defRPr>
            </a:lvl1pPr>
          </a:lstStyle>
          <a:p>
            <a:pPr>
              <a:defRPr/>
            </a:pPr>
            <a:fld id="{BBF7FCD9-2431-4838-860C-3BEB67559B7F}" type="slidenum">
              <a:rPr lang="it-IT"/>
              <a:pPr>
                <a:defRPr/>
              </a:pPr>
              <a:t>‹N›</a:t>
            </a:fld>
            <a:endParaRPr lang="it-IT"/>
          </a:p>
        </p:txBody>
      </p:sp>
    </p:spTree>
    <p:extLst>
      <p:ext uri="{BB962C8B-B14F-4D97-AF65-F5344CB8AC3E}">
        <p14:creationId xmlns:p14="http://schemas.microsoft.com/office/powerpoint/2010/main" val="1062432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2" y="1"/>
            <a:ext cx="4435475" cy="355839"/>
          </a:xfrm>
          <a:prstGeom prst="rect">
            <a:avLst/>
          </a:prstGeom>
          <a:noFill/>
          <a:ln w="9525">
            <a:noFill/>
            <a:miter lim="800000"/>
            <a:headEnd/>
            <a:tailEnd/>
          </a:ln>
          <a:effectLst/>
        </p:spPr>
        <p:txBody>
          <a:bodyPr vert="horz" wrap="square" lIns="102368" tIns="51183" rIns="102368" bIns="51183" numCol="1" anchor="t" anchorCtr="0" compatLnSpc="1">
            <a:prstTxWarp prst="textNoShape">
              <a:avLst/>
            </a:prstTxWarp>
          </a:bodyPr>
          <a:lstStyle>
            <a:lvl1pPr algn="l" defTabSz="1023809" eaLnBrk="0" hangingPunct="0">
              <a:lnSpc>
                <a:spcPct val="100000"/>
              </a:lnSpc>
              <a:spcBef>
                <a:spcPct val="0"/>
              </a:spcBef>
              <a:defRPr sz="1400">
                <a:latin typeface="Times" charset="0"/>
              </a:defRPr>
            </a:lvl1pPr>
          </a:lstStyle>
          <a:p>
            <a:pPr>
              <a:defRPr/>
            </a:pPr>
            <a:endParaRPr lang="it-IT"/>
          </a:p>
        </p:txBody>
      </p:sp>
      <p:sp>
        <p:nvSpPr>
          <p:cNvPr id="5123" name="Rectangle 3"/>
          <p:cNvSpPr>
            <a:spLocks noGrp="1" noChangeArrowheads="1"/>
          </p:cNvSpPr>
          <p:nvPr>
            <p:ph type="dt" idx="1"/>
          </p:nvPr>
        </p:nvSpPr>
        <p:spPr bwMode="auto">
          <a:xfrm>
            <a:off x="5799139" y="1"/>
            <a:ext cx="4435475" cy="355839"/>
          </a:xfrm>
          <a:prstGeom prst="rect">
            <a:avLst/>
          </a:prstGeom>
          <a:noFill/>
          <a:ln w="9525">
            <a:noFill/>
            <a:miter lim="800000"/>
            <a:headEnd/>
            <a:tailEnd/>
          </a:ln>
          <a:effectLst/>
        </p:spPr>
        <p:txBody>
          <a:bodyPr vert="horz" wrap="square" lIns="102368" tIns="51183" rIns="102368" bIns="51183" numCol="1" anchor="t" anchorCtr="0" compatLnSpc="1">
            <a:prstTxWarp prst="textNoShape">
              <a:avLst/>
            </a:prstTxWarp>
          </a:bodyPr>
          <a:lstStyle>
            <a:lvl1pPr algn="r" defTabSz="1023809" eaLnBrk="0" hangingPunct="0">
              <a:lnSpc>
                <a:spcPct val="100000"/>
              </a:lnSpc>
              <a:spcBef>
                <a:spcPct val="0"/>
              </a:spcBef>
              <a:defRPr sz="1400">
                <a:latin typeface="Times" charset="0"/>
              </a:defRPr>
            </a:lvl1pPr>
          </a:lstStyle>
          <a:p>
            <a:pPr>
              <a:defRPr/>
            </a:pPr>
            <a:endParaRPr lang="it-IT"/>
          </a:p>
        </p:txBody>
      </p:sp>
      <p:sp>
        <p:nvSpPr>
          <p:cNvPr id="27652" name="Rectangle 4"/>
          <p:cNvSpPr>
            <a:spLocks noGrp="1" noRot="1" noChangeAspect="1" noChangeArrowheads="1" noTextEdit="1"/>
          </p:cNvSpPr>
          <p:nvPr>
            <p:ph type="sldImg" idx="2"/>
          </p:nvPr>
        </p:nvSpPr>
        <p:spPr bwMode="auto">
          <a:xfrm>
            <a:off x="3341688" y="531813"/>
            <a:ext cx="3551237" cy="2665412"/>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1365252" y="3374114"/>
            <a:ext cx="7504113" cy="3197781"/>
          </a:xfrm>
          <a:prstGeom prst="rect">
            <a:avLst/>
          </a:prstGeom>
          <a:noFill/>
          <a:ln w="9525">
            <a:noFill/>
            <a:miter lim="800000"/>
            <a:headEnd/>
            <a:tailEnd/>
          </a:ln>
          <a:effectLst/>
        </p:spPr>
        <p:txBody>
          <a:bodyPr vert="horz" wrap="square" lIns="102368" tIns="51183" rIns="102368" bIns="51183" numCol="1" anchor="t" anchorCtr="0" compatLnSpc="1">
            <a:prstTxWarp prst="textNoShape">
              <a:avLst/>
            </a:prstTxWarp>
          </a:bodyPr>
          <a:lstStyle/>
          <a:p>
            <a:pPr lvl="0"/>
            <a:r>
              <a:rPr lang="it-IT" noProof="0"/>
              <a:t>Click to edit Master text styles</a:t>
            </a:r>
          </a:p>
          <a:p>
            <a:pPr lvl="1"/>
            <a:r>
              <a:rPr lang="it-IT" noProof="0"/>
              <a:t>Second level</a:t>
            </a:r>
          </a:p>
          <a:p>
            <a:pPr lvl="2"/>
            <a:r>
              <a:rPr lang="it-IT" noProof="0"/>
              <a:t>Third level</a:t>
            </a:r>
          </a:p>
          <a:p>
            <a:pPr lvl="3"/>
            <a:r>
              <a:rPr lang="it-IT" noProof="0"/>
              <a:t>Fourth level</a:t>
            </a:r>
          </a:p>
          <a:p>
            <a:pPr lvl="4"/>
            <a:r>
              <a:rPr lang="it-IT" noProof="0"/>
              <a:t>Fifth level</a:t>
            </a:r>
          </a:p>
        </p:txBody>
      </p:sp>
      <p:sp>
        <p:nvSpPr>
          <p:cNvPr id="5126" name="Rectangle 6"/>
          <p:cNvSpPr>
            <a:spLocks noGrp="1" noChangeArrowheads="1"/>
          </p:cNvSpPr>
          <p:nvPr>
            <p:ph type="ftr" sz="quarter" idx="4"/>
          </p:nvPr>
        </p:nvSpPr>
        <p:spPr bwMode="auto">
          <a:xfrm>
            <a:off x="2" y="6748224"/>
            <a:ext cx="4435475" cy="355839"/>
          </a:xfrm>
          <a:prstGeom prst="rect">
            <a:avLst/>
          </a:prstGeom>
          <a:noFill/>
          <a:ln w="9525">
            <a:noFill/>
            <a:miter lim="800000"/>
            <a:headEnd/>
            <a:tailEnd/>
          </a:ln>
          <a:effectLst/>
        </p:spPr>
        <p:txBody>
          <a:bodyPr vert="horz" wrap="square" lIns="102368" tIns="51183" rIns="102368" bIns="51183" numCol="1" anchor="b" anchorCtr="0" compatLnSpc="1">
            <a:prstTxWarp prst="textNoShape">
              <a:avLst/>
            </a:prstTxWarp>
          </a:bodyPr>
          <a:lstStyle>
            <a:lvl1pPr algn="l" defTabSz="1023809" eaLnBrk="0" hangingPunct="0">
              <a:lnSpc>
                <a:spcPct val="100000"/>
              </a:lnSpc>
              <a:spcBef>
                <a:spcPct val="0"/>
              </a:spcBef>
              <a:defRPr sz="1400">
                <a:latin typeface="Times" charset="0"/>
              </a:defRPr>
            </a:lvl1pPr>
          </a:lstStyle>
          <a:p>
            <a:pPr>
              <a:defRPr/>
            </a:pPr>
            <a:endParaRPr lang="it-IT"/>
          </a:p>
        </p:txBody>
      </p:sp>
      <p:sp>
        <p:nvSpPr>
          <p:cNvPr id="5127" name="Rectangle 7"/>
          <p:cNvSpPr>
            <a:spLocks noGrp="1" noChangeArrowheads="1"/>
          </p:cNvSpPr>
          <p:nvPr>
            <p:ph type="sldNum" sz="quarter" idx="5"/>
          </p:nvPr>
        </p:nvSpPr>
        <p:spPr bwMode="auto">
          <a:xfrm>
            <a:off x="5799139" y="6748224"/>
            <a:ext cx="4435475" cy="355839"/>
          </a:xfrm>
          <a:prstGeom prst="rect">
            <a:avLst/>
          </a:prstGeom>
          <a:noFill/>
          <a:ln w="9525">
            <a:noFill/>
            <a:miter lim="800000"/>
            <a:headEnd/>
            <a:tailEnd/>
          </a:ln>
          <a:effectLst/>
        </p:spPr>
        <p:txBody>
          <a:bodyPr vert="horz" wrap="square" lIns="102368" tIns="51183" rIns="102368" bIns="51183" numCol="1" anchor="b" anchorCtr="0" compatLnSpc="1">
            <a:prstTxWarp prst="textNoShape">
              <a:avLst/>
            </a:prstTxWarp>
          </a:bodyPr>
          <a:lstStyle>
            <a:lvl1pPr algn="r" defTabSz="1023809" eaLnBrk="0" hangingPunct="0">
              <a:lnSpc>
                <a:spcPct val="100000"/>
              </a:lnSpc>
              <a:spcBef>
                <a:spcPct val="0"/>
              </a:spcBef>
              <a:defRPr sz="1400">
                <a:latin typeface="Times" charset="0"/>
              </a:defRPr>
            </a:lvl1pPr>
          </a:lstStyle>
          <a:p>
            <a:pPr>
              <a:defRPr/>
            </a:pPr>
            <a:fld id="{AC330B5F-617D-4F90-BE1E-483E28153584}" type="slidenum">
              <a:rPr lang="it-IT"/>
              <a:pPr>
                <a:defRPr/>
              </a:pPr>
              <a:t>‹N›</a:t>
            </a:fld>
            <a:endParaRPr lang="it-IT"/>
          </a:p>
        </p:txBody>
      </p:sp>
    </p:spTree>
    <p:extLst>
      <p:ext uri="{BB962C8B-B14F-4D97-AF65-F5344CB8AC3E}">
        <p14:creationId xmlns:p14="http://schemas.microsoft.com/office/powerpoint/2010/main" val="38489401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AC330B5F-617D-4F90-BE1E-483E28153584}" type="slidenum">
              <a:rPr lang="it-IT" smtClean="0"/>
              <a:pPr>
                <a:defRPr/>
              </a:pPr>
              <a:t>1</a:t>
            </a:fld>
            <a:endParaRPr lang="it-IT"/>
          </a:p>
        </p:txBody>
      </p:sp>
    </p:spTree>
    <p:extLst>
      <p:ext uri="{BB962C8B-B14F-4D97-AF65-F5344CB8AC3E}">
        <p14:creationId xmlns:p14="http://schemas.microsoft.com/office/powerpoint/2010/main" val="1500616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egnaposto immagine diapositiva 1"/>
          <p:cNvSpPr>
            <a:spLocks noGrp="1" noRot="1" noChangeAspect="1" noTextEdit="1"/>
          </p:cNvSpPr>
          <p:nvPr>
            <p:ph type="sldImg"/>
          </p:nvPr>
        </p:nvSpPr>
        <p:spPr>
          <a:ln/>
        </p:spPr>
      </p:sp>
      <p:sp>
        <p:nvSpPr>
          <p:cNvPr id="29699" name="Segnaposto note 2"/>
          <p:cNvSpPr>
            <a:spLocks noGrp="1"/>
          </p:cNvSpPr>
          <p:nvPr>
            <p:ph type="body" idx="1"/>
          </p:nvPr>
        </p:nvSpPr>
        <p:spPr>
          <a:noFill/>
          <a:ln/>
        </p:spPr>
        <p:txBody>
          <a:bodyPr/>
          <a:lstStyle/>
          <a:p>
            <a:endParaRPr lang="it-IT" dirty="0">
              <a:latin typeface="Times" pitchFamily="18" charset="0"/>
            </a:endParaRPr>
          </a:p>
        </p:txBody>
      </p:sp>
      <p:sp>
        <p:nvSpPr>
          <p:cNvPr id="29700" name="Segnaposto numero diapositiva 3"/>
          <p:cNvSpPr>
            <a:spLocks noGrp="1"/>
          </p:cNvSpPr>
          <p:nvPr>
            <p:ph type="sldNum" sz="quarter" idx="5"/>
          </p:nvPr>
        </p:nvSpPr>
        <p:spPr>
          <a:noFill/>
        </p:spPr>
        <p:txBody>
          <a:bodyPr/>
          <a:lstStyle/>
          <a:p>
            <a:fld id="{277E9D59-D78D-41C4-9FB5-D23EEE6EA2C5}" type="slidenum">
              <a:rPr lang="it-IT" smtClean="0">
                <a:latin typeface="Times" pitchFamily="18" charset="0"/>
              </a:rPr>
              <a:pPr/>
              <a:t>11</a:t>
            </a:fld>
            <a:endParaRPr lang="it-IT">
              <a:latin typeface="Times"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AC330B5F-617D-4F90-BE1E-483E28153584}" type="slidenum">
              <a:rPr lang="it-IT" smtClean="0"/>
              <a:pPr>
                <a:defRPr/>
              </a:pPr>
              <a:t>13</a:t>
            </a:fld>
            <a:endParaRPr lang="it-IT"/>
          </a:p>
        </p:txBody>
      </p:sp>
    </p:spTree>
    <p:extLst>
      <p:ext uri="{BB962C8B-B14F-4D97-AF65-F5344CB8AC3E}">
        <p14:creationId xmlns:p14="http://schemas.microsoft.com/office/powerpoint/2010/main" val="1053753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AC330B5F-617D-4F90-BE1E-483E28153584}" type="slidenum">
              <a:rPr lang="it-IT" smtClean="0"/>
              <a:pPr>
                <a:defRPr/>
              </a:pPr>
              <a:t>14</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a:ln/>
        </p:spPr>
      </p:sp>
      <p:sp>
        <p:nvSpPr>
          <p:cNvPr id="32771" name="Segnaposto note 2"/>
          <p:cNvSpPr>
            <a:spLocks noGrp="1"/>
          </p:cNvSpPr>
          <p:nvPr>
            <p:ph type="body" idx="1"/>
          </p:nvPr>
        </p:nvSpPr>
        <p:spPr>
          <a:noFill/>
          <a:ln/>
        </p:spPr>
        <p:txBody>
          <a:bodyPr/>
          <a:lstStyle/>
          <a:p>
            <a:endParaRPr lang="it-IT" dirty="0">
              <a:latin typeface="Times" pitchFamily="18" charset="0"/>
            </a:endParaRPr>
          </a:p>
        </p:txBody>
      </p:sp>
      <p:sp>
        <p:nvSpPr>
          <p:cNvPr id="32772" name="Segnaposto numero diapositiva 3"/>
          <p:cNvSpPr>
            <a:spLocks noGrp="1"/>
          </p:cNvSpPr>
          <p:nvPr>
            <p:ph type="sldNum" sz="quarter" idx="5"/>
          </p:nvPr>
        </p:nvSpPr>
        <p:spPr>
          <a:noFill/>
        </p:spPr>
        <p:txBody>
          <a:bodyPr/>
          <a:lstStyle/>
          <a:p>
            <a:fld id="{B0948E93-C05B-4D65-9A70-35E3365F9ED1}" type="slidenum">
              <a:rPr lang="it-IT" smtClean="0">
                <a:latin typeface="Times" pitchFamily="18" charset="0"/>
              </a:rPr>
              <a:pPr/>
              <a:t>18</a:t>
            </a:fld>
            <a:endParaRPr lang="it-IT">
              <a:latin typeface="Times"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a:ln/>
        </p:spPr>
      </p:sp>
      <p:sp>
        <p:nvSpPr>
          <p:cNvPr id="32771" name="Segnaposto note 2"/>
          <p:cNvSpPr>
            <a:spLocks noGrp="1"/>
          </p:cNvSpPr>
          <p:nvPr>
            <p:ph type="body" idx="1"/>
          </p:nvPr>
        </p:nvSpPr>
        <p:spPr>
          <a:noFill/>
          <a:ln/>
        </p:spPr>
        <p:txBody>
          <a:bodyPr/>
          <a:lstStyle/>
          <a:p>
            <a:endParaRPr lang="it-IT" dirty="0">
              <a:latin typeface="Times" pitchFamily="18" charset="0"/>
            </a:endParaRPr>
          </a:p>
        </p:txBody>
      </p:sp>
      <p:sp>
        <p:nvSpPr>
          <p:cNvPr id="32772" name="Segnaposto numero diapositiva 3"/>
          <p:cNvSpPr>
            <a:spLocks noGrp="1"/>
          </p:cNvSpPr>
          <p:nvPr>
            <p:ph type="sldNum" sz="quarter" idx="5"/>
          </p:nvPr>
        </p:nvSpPr>
        <p:spPr>
          <a:noFill/>
        </p:spPr>
        <p:txBody>
          <a:bodyPr/>
          <a:lstStyle/>
          <a:p>
            <a:fld id="{B0948E93-C05B-4D65-9A70-35E3365F9ED1}" type="slidenum">
              <a:rPr lang="it-IT" smtClean="0">
                <a:latin typeface="Times" pitchFamily="18" charset="0"/>
              </a:rPr>
              <a:pPr/>
              <a:t>19</a:t>
            </a:fld>
            <a:endParaRPr lang="it-IT">
              <a:latin typeface="Times"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6"/>
          <p:cNvSpPr>
            <a:spLocks noGrp="1" noChangeArrowheads="1"/>
          </p:cNvSpPr>
          <p:nvPr>
            <p:ph type="sldNum" sz="quarter" idx="10"/>
          </p:nvPr>
        </p:nvSpPr>
        <p:spPr>
          <a:ln/>
        </p:spPr>
        <p:txBody>
          <a:bodyPr/>
          <a:lstStyle>
            <a:lvl1pPr>
              <a:defRPr/>
            </a:lvl1pPr>
          </a:lstStyle>
          <a:p>
            <a:pPr>
              <a:defRPr/>
            </a:pPr>
            <a:fld id="{6B1C3166-9262-42BF-91B5-64A4664F9193}"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dirty="0"/>
              <a:t>Fare clic per modificare lo stile del titolo</a:t>
            </a:r>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
          <p:cNvSpPr>
            <a:spLocks noGrp="1" noChangeArrowheads="1"/>
          </p:cNvSpPr>
          <p:nvPr>
            <p:ph type="sldNum" sz="quarter" idx="10"/>
          </p:nvPr>
        </p:nvSpPr>
        <p:spPr>
          <a:ln/>
        </p:spPr>
        <p:txBody>
          <a:bodyPr/>
          <a:lstStyle>
            <a:lvl1pPr>
              <a:defRPr/>
            </a:lvl1pPr>
          </a:lstStyle>
          <a:p>
            <a:pPr>
              <a:defRPr/>
            </a:pPr>
            <a:fld id="{1DCFE795-B819-4799-8C14-D1D43BA20BB4}"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
          <p:cNvSpPr>
            <a:spLocks noGrp="1" noChangeArrowheads="1"/>
          </p:cNvSpPr>
          <p:nvPr>
            <p:ph type="sldNum" sz="quarter" idx="10"/>
          </p:nvPr>
        </p:nvSpPr>
        <p:spPr>
          <a:ln/>
        </p:spPr>
        <p:txBody>
          <a:bodyPr/>
          <a:lstStyle>
            <a:lvl1pPr>
              <a:defRPr/>
            </a:lvl1pPr>
          </a:lstStyle>
          <a:p>
            <a:pPr>
              <a:defRPr/>
            </a:pPr>
            <a:fld id="{BC489D0D-FFE8-4CAB-99D2-251D0528F06B}" type="slidenum">
              <a:rPr lang="it-IT"/>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testo 2"/>
          <p:cNvSpPr>
            <a:spLocks noGrp="1"/>
          </p:cNvSpPr>
          <p:nvPr>
            <p:ph type="body" sz="half" idx="1"/>
          </p:nvPr>
        </p:nvSpPr>
        <p:spPr>
          <a:xfrm>
            <a:off x="457200" y="1600200"/>
            <a:ext cx="4038600" cy="4525963"/>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6"/>
          <p:cNvSpPr>
            <a:spLocks noGrp="1" noChangeArrowheads="1"/>
          </p:cNvSpPr>
          <p:nvPr>
            <p:ph type="sldNum" sz="quarter" idx="10"/>
          </p:nvPr>
        </p:nvSpPr>
        <p:spPr>
          <a:ln/>
        </p:spPr>
        <p:txBody>
          <a:bodyPr/>
          <a:lstStyle>
            <a:lvl1pPr>
              <a:defRPr/>
            </a:lvl1pPr>
          </a:lstStyle>
          <a:p>
            <a:pPr>
              <a:defRPr/>
            </a:pPr>
            <a:fld id="{BBDE21E5-E018-4147-A98F-2D85E7FCB542}"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dirty="0"/>
              <a:t>Fare clic per modificare lo stile del titolo</a:t>
            </a:r>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
          <p:cNvSpPr>
            <a:spLocks noGrp="1" noChangeArrowheads="1"/>
          </p:cNvSpPr>
          <p:nvPr>
            <p:ph type="sldNum" sz="quarter" idx="10"/>
          </p:nvPr>
        </p:nvSpPr>
        <p:spPr>
          <a:ln/>
        </p:spPr>
        <p:txBody>
          <a:bodyPr/>
          <a:lstStyle>
            <a:lvl1pPr>
              <a:defRPr/>
            </a:lvl1pPr>
          </a:lstStyle>
          <a:p>
            <a:pPr>
              <a:defRPr/>
            </a:pPr>
            <a:fld id="{87BC6374-0219-4C64-858B-69D432FA1EB8}"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6"/>
          <p:cNvSpPr>
            <a:spLocks noGrp="1" noChangeArrowheads="1"/>
          </p:cNvSpPr>
          <p:nvPr>
            <p:ph type="sldNum" sz="quarter" idx="10"/>
          </p:nvPr>
        </p:nvSpPr>
        <p:spPr>
          <a:ln/>
        </p:spPr>
        <p:txBody>
          <a:bodyPr/>
          <a:lstStyle>
            <a:lvl1pPr>
              <a:defRPr/>
            </a:lvl1pPr>
          </a:lstStyle>
          <a:p>
            <a:pPr>
              <a:defRPr/>
            </a:pPr>
            <a:fld id="{C81697AD-4BA1-438E-8F35-5EE0583F54F7}"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6"/>
          <p:cNvSpPr>
            <a:spLocks noGrp="1" noChangeArrowheads="1"/>
          </p:cNvSpPr>
          <p:nvPr>
            <p:ph type="sldNum" sz="quarter" idx="10"/>
          </p:nvPr>
        </p:nvSpPr>
        <p:spPr>
          <a:ln/>
        </p:spPr>
        <p:txBody>
          <a:bodyPr/>
          <a:lstStyle>
            <a:lvl1pPr>
              <a:defRPr/>
            </a:lvl1pPr>
          </a:lstStyle>
          <a:p>
            <a:pPr>
              <a:defRPr/>
            </a:pPr>
            <a:fld id="{D4EF6186-9ED3-4664-B1F8-F2EB47551AE9}"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6"/>
          <p:cNvSpPr>
            <a:spLocks noGrp="1" noChangeArrowheads="1"/>
          </p:cNvSpPr>
          <p:nvPr>
            <p:ph type="sldNum" sz="quarter" idx="10"/>
          </p:nvPr>
        </p:nvSpPr>
        <p:spPr>
          <a:ln/>
        </p:spPr>
        <p:txBody>
          <a:bodyPr/>
          <a:lstStyle>
            <a:lvl1pPr>
              <a:defRPr/>
            </a:lvl1pPr>
          </a:lstStyle>
          <a:p>
            <a:pPr>
              <a:defRPr/>
            </a:pPr>
            <a:fld id="{2ACD84CD-970D-466F-B4CC-73ED45CCF701}"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Rectangle 6"/>
          <p:cNvSpPr>
            <a:spLocks noGrp="1" noChangeArrowheads="1"/>
          </p:cNvSpPr>
          <p:nvPr>
            <p:ph type="sldNum" sz="quarter" idx="10"/>
          </p:nvPr>
        </p:nvSpPr>
        <p:spPr>
          <a:ln/>
        </p:spPr>
        <p:txBody>
          <a:bodyPr/>
          <a:lstStyle>
            <a:lvl1pPr>
              <a:defRPr/>
            </a:lvl1pPr>
          </a:lstStyle>
          <a:p>
            <a:pPr>
              <a:defRPr/>
            </a:pPr>
            <a:fld id="{B4924A07-4777-47E0-94E0-4ED644A91092}"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B5CBF8F-5DED-4DD7-A3E5-1E12BAED8765}"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6"/>
          <p:cNvSpPr>
            <a:spLocks noGrp="1" noChangeArrowheads="1"/>
          </p:cNvSpPr>
          <p:nvPr>
            <p:ph type="sldNum" sz="quarter" idx="10"/>
          </p:nvPr>
        </p:nvSpPr>
        <p:spPr>
          <a:ln/>
        </p:spPr>
        <p:txBody>
          <a:bodyPr/>
          <a:lstStyle>
            <a:lvl1pPr>
              <a:defRPr/>
            </a:lvl1pPr>
          </a:lstStyle>
          <a:p>
            <a:pPr>
              <a:defRPr/>
            </a:pPr>
            <a:fld id="{CD72098A-D3E6-4487-BEA3-68008A099B65}"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6"/>
          <p:cNvSpPr>
            <a:spLocks noGrp="1" noChangeArrowheads="1"/>
          </p:cNvSpPr>
          <p:nvPr>
            <p:ph type="sldNum" sz="quarter" idx="10"/>
          </p:nvPr>
        </p:nvSpPr>
        <p:spPr>
          <a:ln/>
        </p:spPr>
        <p:txBody>
          <a:bodyPr/>
          <a:lstStyle>
            <a:lvl1pPr>
              <a:defRPr/>
            </a:lvl1pPr>
          </a:lstStyle>
          <a:p>
            <a:pPr>
              <a:defRPr/>
            </a:pPr>
            <a:fld id="{4BD68708-1444-4EFA-A073-8A38DCA45C1E}"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7073900" y="228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defRPr sz="1400">
                <a:latin typeface="+mn-lt"/>
              </a:defRPr>
            </a:lvl1pPr>
          </a:lstStyle>
          <a:p>
            <a:pPr>
              <a:defRPr/>
            </a:pPr>
            <a:fld id="{52D5E36F-7DFF-4E3F-BC19-7913A8E9DABA}" type="slidenum">
              <a:rPr lang="it-IT"/>
              <a:pPr>
                <a:defRPr/>
              </a:pPr>
              <a:t>‹N›</a:t>
            </a:fld>
            <a:endParaRPr lang="it-IT" dirty="0"/>
          </a:p>
        </p:txBody>
      </p:sp>
      <p:pic>
        <p:nvPicPr>
          <p:cNvPr id="1027" name="Picture 8"/>
          <p:cNvPicPr>
            <a:picLocks noChangeAspect="1" noChangeArrowheads="1"/>
          </p:cNvPicPr>
          <p:nvPr/>
        </p:nvPicPr>
        <p:blipFill>
          <a:blip r:embed="rId14" cstate="print"/>
          <a:srcRect/>
          <a:stretch>
            <a:fillRect/>
          </a:stretch>
        </p:blipFill>
        <p:spPr bwMode="auto">
          <a:xfrm>
            <a:off x="828675" y="282575"/>
            <a:ext cx="7620000" cy="796925"/>
          </a:xfrm>
          <a:prstGeom prst="rect">
            <a:avLst/>
          </a:prstGeom>
          <a:noFill/>
          <a:ln w="9525">
            <a:noFill/>
            <a:miter lim="800000"/>
            <a:headEnd/>
            <a:tailEnd/>
          </a:ln>
        </p:spPr>
      </p:pic>
      <p:sp>
        <p:nvSpPr>
          <p:cNvPr id="1034" name="Text Box 10"/>
          <p:cNvSpPr txBox="1">
            <a:spLocks noChangeArrowheads="1"/>
          </p:cNvSpPr>
          <p:nvPr/>
        </p:nvSpPr>
        <p:spPr bwMode="auto">
          <a:xfrm>
            <a:off x="723900" y="476250"/>
            <a:ext cx="6953249" cy="230832"/>
          </a:xfrm>
          <a:prstGeom prst="rect">
            <a:avLst/>
          </a:prstGeom>
          <a:noFill/>
          <a:ln w="9525">
            <a:noFill/>
            <a:miter lim="800000"/>
            <a:headEnd/>
            <a:tailEnd/>
          </a:ln>
          <a:effectLst/>
        </p:spPr>
        <p:txBody>
          <a:bodyPr wrap="square">
            <a:spAutoFit/>
          </a:bodyPr>
          <a:lstStyle/>
          <a:p>
            <a:pPr marL="0" marR="0" indent="0" algn="l" defTabSz="914400" rtl="0" eaLnBrk="0" fontAlgn="base" latinLnBrk="0" hangingPunct="0">
              <a:lnSpc>
                <a:spcPct val="100000"/>
              </a:lnSpc>
              <a:spcBef>
                <a:spcPct val="50000"/>
              </a:spcBef>
              <a:spcAft>
                <a:spcPct val="0"/>
              </a:spcAft>
              <a:buClrTx/>
              <a:buSzTx/>
              <a:buFontTx/>
              <a:buNone/>
              <a:tabLst/>
              <a:defRPr/>
            </a:pPr>
            <a:r>
              <a:rPr lang="it-IT" sz="900" dirty="0">
                <a:solidFill>
                  <a:srgbClr val="354253"/>
                </a:solidFill>
                <a:latin typeface="Arial" charset="0"/>
              </a:rPr>
              <a:t>Data 12/09/2022</a:t>
            </a:r>
            <a:r>
              <a:rPr lang="it-IT" sz="900" baseline="0" dirty="0">
                <a:solidFill>
                  <a:srgbClr val="354253"/>
                </a:solidFill>
                <a:latin typeface="Arial" charset="0"/>
              </a:rPr>
              <a:t>       </a:t>
            </a:r>
            <a:r>
              <a:rPr lang="it-IT" sz="900" dirty="0">
                <a:solidFill>
                  <a:srgbClr val="354253"/>
                </a:solidFill>
                <a:latin typeface="Arial" charset="0"/>
              </a:rPr>
              <a:t>Indagine customer </a:t>
            </a:r>
            <a:r>
              <a:rPr lang="it-IT" sz="900" dirty="0" err="1">
                <a:solidFill>
                  <a:srgbClr val="354253"/>
                </a:solidFill>
                <a:latin typeface="Arial" charset="0"/>
              </a:rPr>
              <a:t>satisfaction</a:t>
            </a:r>
            <a:r>
              <a:rPr lang="it-IT" sz="900" baseline="0" dirty="0">
                <a:solidFill>
                  <a:srgbClr val="354253"/>
                </a:solidFill>
                <a:latin typeface="Arial" charset="0"/>
              </a:rPr>
              <a:t> </a:t>
            </a:r>
            <a:r>
              <a:rPr lang="it-IT" sz="900" i="1" dirty="0">
                <a:solidFill>
                  <a:srgbClr val="354253"/>
                </a:solidFill>
                <a:latin typeface="Arial" charset="0"/>
              </a:rPr>
              <a:t>Viaggio</a:t>
            </a:r>
            <a:r>
              <a:rPr lang="it-IT" sz="900" i="1" baseline="0" dirty="0">
                <a:solidFill>
                  <a:srgbClr val="354253"/>
                </a:solidFill>
                <a:latin typeface="Arial" charset="0"/>
              </a:rPr>
              <a:t> nei Fori </a:t>
            </a:r>
            <a:r>
              <a:rPr lang="it-IT" sz="900" i="1" dirty="0">
                <a:solidFill>
                  <a:srgbClr val="354253"/>
                </a:solidFill>
                <a:latin typeface="Arial" charset="0"/>
              </a:rPr>
              <a:t>2022</a:t>
            </a:r>
            <a:endParaRPr lang="it-IT" sz="900" b="1" i="1" dirty="0">
              <a:solidFill>
                <a:srgbClr val="354253"/>
              </a:solidFill>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2"/>
          <p:cNvPicPr>
            <a:picLocks noChangeAspect="1" noChangeArrowheads="1"/>
          </p:cNvPicPr>
          <p:nvPr/>
        </p:nvPicPr>
        <p:blipFill>
          <a:blip r:embed="rId4" cstate="print"/>
          <a:srcRect/>
          <a:stretch>
            <a:fillRect/>
          </a:stretch>
        </p:blipFill>
        <p:spPr bwMode="auto">
          <a:xfrm>
            <a:off x="0" y="-1588"/>
            <a:ext cx="9144000" cy="6859588"/>
          </a:xfrm>
          <a:prstGeom prst="rect">
            <a:avLst/>
          </a:prstGeom>
          <a:noFill/>
          <a:ln w="9525">
            <a:noFill/>
            <a:miter lim="800000"/>
            <a:headEnd/>
            <a:tailEnd/>
          </a:ln>
        </p:spPr>
      </p:pic>
      <p:sp>
        <p:nvSpPr>
          <p:cNvPr id="2051" name="Rectangle 3"/>
          <p:cNvSpPr>
            <a:spLocks noGrp="1" noChangeArrowheads="1"/>
          </p:cNvSpPr>
          <p:nvPr>
            <p:ph type="subTitle" idx="1"/>
          </p:nvPr>
        </p:nvSpPr>
        <p:spPr bwMode="auto">
          <a:xfrm>
            <a:off x="1331912" y="2895599"/>
            <a:ext cx="6897688" cy="2695576"/>
          </a:xfrm>
          <a:noFill/>
          <a:ln>
            <a:prstDash val="sysDot"/>
            <a:miter lim="800000"/>
            <a:headEnd/>
            <a:tailEnd/>
          </a:ln>
        </p:spPr>
        <p:txBody>
          <a:bodyPr vert="horz" wrap="square" lIns="91440" tIns="45720" rIns="91440" bIns="45720" numCol="1" anchor="t" anchorCtr="0" compatLnSpc="1">
            <a:prstTxWarp prst="textNoShape">
              <a:avLst/>
            </a:prstTxWarp>
          </a:bodyPr>
          <a:lstStyle/>
          <a:p>
            <a:pPr algn="l" eaLnBrk="1" hangingPunct="1">
              <a:lnSpc>
                <a:spcPct val="80000"/>
              </a:lnSpc>
            </a:pPr>
            <a:r>
              <a:rPr lang="it-IT" sz="2000" dirty="0">
                <a:solidFill>
                  <a:srgbClr val="354253"/>
                </a:solidFill>
                <a:latin typeface="Arial" pitchFamily="34" charset="0"/>
              </a:rPr>
              <a:t>Indagini di Customer Satisfaction</a:t>
            </a:r>
          </a:p>
          <a:p>
            <a:pPr algn="l" eaLnBrk="1" hangingPunct="1">
              <a:lnSpc>
                <a:spcPct val="80000"/>
              </a:lnSpc>
            </a:pPr>
            <a:endParaRPr lang="it-IT" sz="1800" dirty="0">
              <a:solidFill>
                <a:srgbClr val="354253"/>
              </a:solidFill>
              <a:latin typeface="Arial" pitchFamily="34" charset="0"/>
            </a:endParaRPr>
          </a:p>
          <a:p>
            <a:pPr algn="l" eaLnBrk="1" hangingPunct="1">
              <a:lnSpc>
                <a:spcPct val="80000"/>
              </a:lnSpc>
            </a:pPr>
            <a:endParaRPr lang="it-IT" sz="1600" dirty="0">
              <a:latin typeface="Arial" pitchFamily="34" charset="0"/>
            </a:endParaRPr>
          </a:p>
        </p:txBody>
      </p:sp>
      <p:pic>
        <p:nvPicPr>
          <p:cNvPr id="2053" name="Picture 13"/>
          <p:cNvPicPr>
            <a:picLocks noChangeAspect="1" noChangeArrowheads="1"/>
          </p:cNvPicPr>
          <p:nvPr/>
        </p:nvPicPr>
        <p:blipFill>
          <a:blip r:embed="rId5" cstate="print"/>
          <a:srcRect/>
          <a:stretch>
            <a:fillRect/>
          </a:stretch>
        </p:blipFill>
        <p:spPr bwMode="auto">
          <a:xfrm>
            <a:off x="7096584" y="5699464"/>
            <a:ext cx="1295400" cy="469900"/>
          </a:xfrm>
          <a:prstGeom prst="rect">
            <a:avLst/>
          </a:prstGeom>
          <a:noFill/>
          <a:ln w="9525">
            <a:noFill/>
            <a:miter lim="800000"/>
            <a:headEnd/>
            <a:tailEnd/>
          </a:ln>
        </p:spPr>
      </p:pic>
      <p:pic>
        <p:nvPicPr>
          <p:cNvPr id="5" name="Immagine 4" descr="Immagine che contiene testo&#10;&#10;Descrizione generata automaticamente">
            <a:extLst>
              <a:ext uri="{FF2B5EF4-FFF2-40B4-BE49-F238E27FC236}">
                <a16:creationId xmlns:a16="http://schemas.microsoft.com/office/drawing/2014/main" id="{17F23400-4E04-BA00-8A57-C5DCD58069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7059" y="3429000"/>
            <a:ext cx="5584057" cy="2233623"/>
          </a:xfrm>
          <a:prstGeom prst="rect">
            <a:avLst/>
          </a:prstGeom>
          <a:ln>
            <a:solidFill>
              <a:srgbClr val="002060"/>
            </a:solidFill>
          </a:ln>
        </p:spPr>
      </p:pic>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13"/>
          <p:cNvSpPr>
            <a:spLocks noChangeArrowheads="1"/>
          </p:cNvSpPr>
          <p:nvPr/>
        </p:nvSpPr>
        <p:spPr bwMode="auto">
          <a:xfrm>
            <a:off x="748709" y="839601"/>
            <a:ext cx="7795216" cy="2989449"/>
          </a:xfrm>
          <a:prstGeom prst="rect">
            <a:avLst/>
          </a:prstGeom>
          <a:noFill/>
          <a:ln w="9525">
            <a:noFill/>
            <a:miter lim="800000"/>
            <a:headEnd/>
            <a:tailEnd/>
          </a:ln>
        </p:spPr>
        <p:txBody>
          <a:bodyPr/>
          <a:lstStyle/>
          <a:p>
            <a:pPr>
              <a:lnSpc>
                <a:spcPct val="100000"/>
              </a:lnSpc>
            </a:pPr>
            <a:r>
              <a:rPr lang="it-IT" sz="1600" b="1" dirty="0"/>
              <a:t>Consiglierebbe questo spettacolo ad un amico</a:t>
            </a:r>
          </a:p>
          <a:p>
            <a:pPr>
              <a:lnSpc>
                <a:spcPct val="100000"/>
              </a:lnSpc>
            </a:pPr>
            <a:endParaRPr lang="it-IT" sz="200" b="1" dirty="0"/>
          </a:p>
          <a:p>
            <a:pPr>
              <a:lnSpc>
                <a:spcPct val="100000"/>
              </a:lnSpc>
            </a:pPr>
            <a:r>
              <a:rPr lang="it-IT" sz="1400" dirty="0"/>
              <a:t>La differenza tra la percentuale dei </a:t>
            </a:r>
            <a:r>
              <a:rPr lang="it-IT" sz="1400" dirty="0">
                <a:solidFill>
                  <a:srgbClr val="00B050"/>
                </a:solidFill>
              </a:rPr>
              <a:t>promotori</a:t>
            </a:r>
            <a:r>
              <a:rPr lang="it-IT" sz="1400" dirty="0"/>
              <a:t> - cioè di coloro che si ritengono molto soddisfatti che hanno dato la valutazione 9-10 - e i </a:t>
            </a:r>
            <a:r>
              <a:rPr lang="it-IT" sz="1400" dirty="0">
                <a:solidFill>
                  <a:srgbClr val="FF0000"/>
                </a:solidFill>
              </a:rPr>
              <a:t>detrattori</a:t>
            </a:r>
            <a:r>
              <a:rPr lang="it-IT" sz="1400" dirty="0"/>
              <a:t>, ovvero gli utenti meno soddisfatti con valutazione da 0 a 6, corrisponde a coloro che parleranno realmente bene dell’iniziativa a cui hanno partecipato.</a:t>
            </a:r>
          </a:p>
          <a:p>
            <a:pPr>
              <a:lnSpc>
                <a:spcPct val="100000"/>
              </a:lnSpc>
            </a:pPr>
            <a:r>
              <a:rPr lang="it-IT" sz="1400" dirty="0"/>
              <a:t>In questo caso la percentuale di pubblico che consiglierà gli spettacoli visti è pari a </a:t>
            </a:r>
            <a:r>
              <a:rPr lang="it-IT" sz="1400" b="1" dirty="0"/>
              <a:t>87% </a:t>
            </a:r>
            <a:r>
              <a:rPr lang="it-IT" sz="1400" dirty="0"/>
              <a:t>(la percentuale è nel dettaglio 85% per il </a:t>
            </a:r>
            <a:r>
              <a:rPr lang="it-IT" sz="1400" i="1" dirty="0"/>
              <a:t>Foro di Augusto  </a:t>
            </a:r>
            <a:r>
              <a:rPr lang="it-IT" sz="1400" dirty="0"/>
              <a:t>e 86% per il </a:t>
            </a:r>
            <a:r>
              <a:rPr lang="it-IT" sz="1400" i="1" dirty="0"/>
              <a:t>Foro di Cesare</a:t>
            </a:r>
            <a:r>
              <a:rPr lang="it-IT" sz="1400" dirty="0"/>
              <a:t>). </a:t>
            </a:r>
          </a:p>
          <a:p>
            <a:pPr>
              <a:lnSpc>
                <a:spcPct val="100000"/>
              </a:lnSpc>
            </a:pPr>
            <a:r>
              <a:rPr lang="it-IT" sz="1400" dirty="0"/>
              <a:t>Tale risultato è indice di un alto livello di gradimento da parte del campione intervistato su entrambi gli spettacoli visti, che raggiungono solo un 1% di </a:t>
            </a:r>
            <a:r>
              <a:rPr lang="it-IT" sz="1400" i="1" dirty="0"/>
              <a:t>detrattori</a:t>
            </a:r>
            <a:r>
              <a:rPr lang="it-IT" sz="1400" dirty="0"/>
              <a:t>. </a:t>
            </a:r>
          </a:p>
        </p:txBody>
      </p:sp>
      <p:pic>
        <p:nvPicPr>
          <p:cNvPr id="19461" name="Immagine 7" descr="npsinfonet promoter score"/>
          <p:cNvPicPr>
            <a:picLocks noChangeAspect="1"/>
          </p:cNvPicPr>
          <p:nvPr/>
        </p:nvPicPr>
        <p:blipFill>
          <a:blip r:embed="rId2" cstate="print"/>
          <a:srcRect/>
          <a:stretch>
            <a:fillRect/>
          </a:stretch>
        </p:blipFill>
        <p:spPr bwMode="auto">
          <a:xfrm>
            <a:off x="491830" y="4398446"/>
            <a:ext cx="3740150" cy="1859184"/>
          </a:xfrm>
          <a:prstGeom prst="rect">
            <a:avLst/>
          </a:prstGeom>
          <a:noFill/>
          <a:ln w="9525">
            <a:noFill/>
            <a:miter lim="800000"/>
            <a:headEnd/>
            <a:tailEnd/>
          </a:ln>
        </p:spPr>
      </p:pic>
      <p:graphicFrame>
        <p:nvGraphicFramePr>
          <p:cNvPr id="7" name="Tabella 6"/>
          <p:cNvGraphicFramePr>
            <a:graphicFrameLocks noGrp="1"/>
          </p:cNvGraphicFramePr>
          <p:nvPr>
            <p:extLst>
              <p:ext uri="{D42A27DB-BD31-4B8C-83A1-F6EECF244321}">
                <p14:modId xmlns:p14="http://schemas.microsoft.com/office/powerpoint/2010/main" val="1339969942"/>
              </p:ext>
            </p:extLst>
          </p:nvPr>
        </p:nvGraphicFramePr>
        <p:xfrm>
          <a:off x="4231980" y="4598633"/>
          <a:ext cx="4534124" cy="1564043"/>
        </p:xfrm>
        <a:graphic>
          <a:graphicData uri="http://schemas.openxmlformats.org/drawingml/2006/table">
            <a:tbl>
              <a:tblPr/>
              <a:tblGrid>
                <a:gridCol w="359717">
                  <a:extLst>
                    <a:ext uri="{9D8B030D-6E8A-4147-A177-3AD203B41FA5}">
                      <a16:colId xmlns:a16="http://schemas.microsoft.com/office/drawing/2014/main" val="20000"/>
                    </a:ext>
                  </a:extLst>
                </a:gridCol>
                <a:gridCol w="417441">
                  <a:extLst>
                    <a:ext uri="{9D8B030D-6E8A-4147-A177-3AD203B41FA5}">
                      <a16:colId xmlns:a16="http://schemas.microsoft.com/office/drawing/2014/main" val="20001"/>
                    </a:ext>
                  </a:extLst>
                </a:gridCol>
                <a:gridCol w="417441">
                  <a:extLst>
                    <a:ext uri="{9D8B030D-6E8A-4147-A177-3AD203B41FA5}">
                      <a16:colId xmlns:a16="http://schemas.microsoft.com/office/drawing/2014/main" val="20002"/>
                    </a:ext>
                  </a:extLst>
                </a:gridCol>
                <a:gridCol w="417441">
                  <a:extLst>
                    <a:ext uri="{9D8B030D-6E8A-4147-A177-3AD203B41FA5}">
                      <a16:colId xmlns:a16="http://schemas.microsoft.com/office/drawing/2014/main" val="20003"/>
                    </a:ext>
                  </a:extLst>
                </a:gridCol>
                <a:gridCol w="417441">
                  <a:extLst>
                    <a:ext uri="{9D8B030D-6E8A-4147-A177-3AD203B41FA5}">
                      <a16:colId xmlns:a16="http://schemas.microsoft.com/office/drawing/2014/main" val="20004"/>
                    </a:ext>
                  </a:extLst>
                </a:gridCol>
                <a:gridCol w="417441">
                  <a:extLst>
                    <a:ext uri="{9D8B030D-6E8A-4147-A177-3AD203B41FA5}">
                      <a16:colId xmlns:a16="http://schemas.microsoft.com/office/drawing/2014/main" val="20005"/>
                    </a:ext>
                  </a:extLst>
                </a:gridCol>
                <a:gridCol w="417441">
                  <a:extLst>
                    <a:ext uri="{9D8B030D-6E8A-4147-A177-3AD203B41FA5}">
                      <a16:colId xmlns:a16="http://schemas.microsoft.com/office/drawing/2014/main" val="20006"/>
                    </a:ext>
                  </a:extLst>
                </a:gridCol>
                <a:gridCol w="417441">
                  <a:extLst>
                    <a:ext uri="{9D8B030D-6E8A-4147-A177-3AD203B41FA5}">
                      <a16:colId xmlns:a16="http://schemas.microsoft.com/office/drawing/2014/main" val="20007"/>
                    </a:ext>
                  </a:extLst>
                </a:gridCol>
                <a:gridCol w="438533">
                  <a:extLst>
                    <a:ext uri="{9D8B030D-6E8A-4147-A177-3AD203B41FA5}">
                      <a16:colId xmlns:a16="http://schemas.microsoft.com/office/drawing/2014/main" val="20008"/>
                    </a:ext>
                  </a:extLst>
                </a:gridCol>
                <a:gridCol w="396346">
                  <a:extLst>
                    <a:ext uri="{9D8B030D-6E8A-4147-A177-3AD203B41FA5}">
                      <a16:colId xmlns:a16="http://schemas.microsoft.com/office/drawing/2014/main" val="20009"/>
                    </a:ext>
                  </a:extLst>
                </a:gridCol>
                <a:gridCol w="417441">
                  <a:extLst>
                    <a:ext uri="{9D8B030D-6E8A-4147-A177-3AD203B41FA5}">
                      <a16:colId xmlns:a16="http://schemas.microsoft.com/office/drawing/2014/main" val="20010"/>
                    </a:ext>
                  </a:extLst>
                </a:gridCol>
              </a:tblGrid>
              <a:tr h="348720">
                <a:tc gridSpan="11">
                  <a:txBody>
                    <a:bodyPr/>
                    <a:lstStyle/>
                    <a:p>
                      <a:pPr algn="ctr" rtl="0" fontAlgn="ctr"/>
                      <a:r>
                        <a:rPr lang="it-IT" sz="1000" b="1" i="0" u="none" strike="noStrike" dirty="0">
                          <a:solidFill>
                            <a:srgbClr val="000000"/>
                          </a:solidFill>
                          <a:latin typeface="Arial"/>
                        </a:rPr>
                        <a:t>NET PROMOTER SCORE </a:t>
                      </a:r>
                    </a:p>
                    <a:p>
                      <a:pPr algn="ctr" rtl="0" fontAlgn="ctr"/>
                      <a:r>
                        <a:rPr lang="it-IT" sz="1000" b="1" i="1" u="none" strike="noStrike" dirty="0">
                          <a:solidFill>
                            <a:srgbClr val="000000"/>
                          </a:solidFill>
                          <a:latin typeface="Arial"/>
                        </a:rPr>
                        <a:t>Viaggio nei Fori 2022</a:t>
                      </a:r>
                      <a:endParaRPr lang="it-IT" sz="1000" b="1" i="0" u="none" strike="noStrike" dirty="0">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244293">
                <a:tc>
                  <a:txBody>
                    <a:bodyPr/>
                    <a:lstStyle/>
                    <a:p>
                      <a:pPr algn="ctr" rtl="0" fontAlgn="ctr"/>
                      <a:r>
                        <a:rPr lang="it-IT" sz="1000" b="1" i="0" u="none" strike="noStrike" dirty="0">
                          <a:solidFill>
                            <a:srgbClr val="FF0000"/>
                          </a:solidFill>
                          <a:latin typeface="Aria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000" b="1" i="0" u="none" strike="noStrike" dirty="0">
                          <a:solidFill>
                            <a:srgbClr val="FF0000"/>
                          </a:solidFill>
                          <a:latin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000" b="1" i="0" u="none" strike="noStrike" dirty="0">
                          <a:solidFill>
                            <a:srgbClr val="FF0000"/>
                          </a:solidFill>
                          <a:latin typeface="Arial"/>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000" b="1" i="0" u="none" strike="noStrike" dirty="0">
                          <a:solidFill>
                            <a:srgbClr val="FF0000"/>
                          </a:solidFill>
                          <a:latin typeface="Arial"/>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000" b="1" i="0" u="none" strike="noStrike" dirty="0">
                          <a:solidFill>
                            <a:srgbClr val="FF0000"/>
                          </a:solidFill>
                          <a:latin typeface="Arial"/>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000" b="1" i="0" u="none" strike="noStrike" dirty="0">
                          <a:solidFill>
                            <a:srgbClr val="FF0000"/>
                          </a:solidFill>
                          <a:latin typeface="Arial"/>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000" b="1" i="0" u="none" strike="noStrike">
                          <a:solidFill>
                            <a:srgbClr val="FF0000"/>
                          </a:solidFill>
                          <a:latin typeface="Arial"/>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000" b="1" i="0" u="none" strike="noStrike" dirty="0">
                          <a:solidFill>
                            <a:srgbClr val="FFC000"/>
                          </a:solidFill>
                          <a:latin typeface="Arial"/>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000" b="1" i="0" u="none" strike="noStrike" dirty="0">
                          <a:solidFill>
                            <a:srgbClr val="FFC000"/>
                          </a:solidFill>
                          <a:latin typeface="Arial"/>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000" b="1" i="0" u="none" strike="noStrike" dirty="0">
                          <a:solidFill>
                            <a:srgbClr val="00B050"/>
                          </a:solidFill>
                          <a:latin typeface="Arial"/>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000" b="1" i="0" u="none" strike="noStrike">
                          <a:solidFill>
                            <a:srgbClr val="00B050"/>
                          </a:solidFill>
                          <a:latin typeface="Arial"/>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26056">
                <a:tc>
                  <a:txBody>
                    <a:bodyPr/>
                    <a:lstStyle/>
                    <a:p>
                      <a:pPr algn="ctr" rtl="0" fontAlgn="ctr"/>
                      <a:r>
                        <a:rPr lang="it-IT" sz="1000" b="1" i="0" u="none" strike="noStrike" dirty="0">
                          <a:solidFill>
                            <a:srgbClr val="FF0000"/>
                          </a:solidFill>
                          <a:effectLst/>
                          <a:latin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it-IT" sz="1000" b="1" i="0" u="none" strike="noStrike" dirty="0">
                          <a:solidFill>
                            <a:srgbClr val="FF0000"/>
                          </a:solidFill>
                          <a:effectLst/>
                          <a:latin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it-IT" sz="1000" b="1" i="0" u="none" strike="noStrike" dirty="0">
                          <a:solidFill>
                            <a:srgbClr val="FF0000"/>
                          </a:solidFill>
                          <a:effectLst/>
                          <a:latin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it-IT" sz="1000" b="1" i="0" u="none" strike="noStrike" dirty="0">
                          <a:solidFill>
                            <a:srgbClr val="FF0000"/>
                          </a:solidFill>
                          <a:effectLst/>
                          <a:latin typeface="Arial" panose="020B0604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it-IT" sz="1000" b="1" i="0" u="none" strike="noStrike" dirty="0">
                          <a:solidFill>
                            <a:srgbClr val="FF0000"/>
                          </a:solidFill>
                          <a:effectLst/>
                          <a:latin typeface="Arial" panose="020B0604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it-IT" sz="1000" b="1" i="0" u="none" strike="noStrike" dirty="0">
                          <a:solidFill>
                            <a:srgbClr val="FF0000"/>
                          </a:solidFill>
                          <a:effectLst/>
                          <a:latin typeface="Arial" panose="020B0604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it-IT" sz="1000" b="1" i="0" u="none" strike="noStrike" dirty="0">
                          <a:solidFill>
                            <a:srgbClr val="FF0000"/>
                          </a:solidFill>
                          <a:effectLst/>
                          <a:latin typeface="Arial" panose="020B0604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it-IT" sz="1000" b="1" i="0" u="none" strike="noStrike" dirty="0">
                          <a:solidFill>
                            <a:srgbClr val="FFC000"/>
                          </a:solidFill>
                          <a:effectLst/>
                          <a:latin typeface="Arial" panose="020B0604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it-IT" sz="1000" b="1" i="0" u="none" strike="noStrike" dirty="0">
                          <a:solidFill>
                            <a:srgbClr val="FFC000"/>
                          </a:solidFill>
                          <a:effectLst/>
                          <a:latin typeface="Arial" panose="020B0604020202020204" pitchFamily="34" charset="0"/>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it-IT" sz="1000" b="1" i="0" u="none" strike="noStrike" dirty="0">
                          <a:solidFill>
                            <a:srgbClr val="00B050"/>
                          </a:solidFill>
                          <a:effectLst/>
                          <a:latin typeface="Arial" panose="020B0604020202020204" pitchFamily="34" charset="0"/>
                        </a:rPr>
                        <a:t>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it-IT" sz="1000" b="1" i="0" u="none" strike="noStrike" dirty="0">
                          <a:solidFill>
                            <a:srgbClr val="00B050"/>
                          </a:solidFill>
                          <a:effectLst/>
                          <a:latin typeface="Arial" panose="020B0604020202020204" pitchFamily="34" charset="0"/>
                        </a:rPr>
                        <a:t>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13593">
                <a:tc>
                  <a:txBody>
                    <a:bodyPr/>
                    <a:lstStyle/>
                    <a:p>
                      <a:pPr algn="ctr" rtl="0" fontAlgn="ctr"/>
                      <a:r>
                        <a:rPr lang="it-IT" sz="1000" b="1" i="0" u="none" strike="noStrike">
                          <a:solidFill>
                            <a:srgbClr val="FF0000"/>
                          </a:solidFill>
                          <a:effectLst/>
                          <a:latin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it-IT" sz="1000" b="1" i="0" u="none" strike="noStrike">
                          <a:solidFill>
                            <a:srgbClr val="FF0000"/>
                          </a:solidFill>
                          <a:effectLst/>
                          <a:latin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it-IT" sz="1000" b="1" i="0" u="none" strike="noStrike" dirty="0">
                          <a:solidFill>
                            <a:srgbClr val="FF0000"/>
                          </a:solidFill>
                          <a:effectLst/>
                          <a:latin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it-IT" sz="1000" b="1" i="0" u="none" strike="noStrike" dirty="0">
                          <a:solidFill>
                            <a:srgbClr val="FF0000"/>
                          </a:solidFill>
                          <a:effectLst/>
                          <a:latin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it-IT" sz="1000" b="1" i="0" u="none" strike="noStrike" dirty="0">
                          <a:solidFill>
                            <a:srgbClr val="FF0000"/>
                          </a:solidFill>
                          <a:effectLst/>
                          <a:latin typeface="Arial" panose="020B0604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it-IT" sz="1000" b="1" i="0" u="none" strike="noStrike" dirty="0">
                          <a:solidFill>
                            <a:srgbClr val="FF0000"/>
                          </a:solidFill>
                          <a:effectLst/>
                          <a:latin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it-IT" sz="1000" b="1" i="0" u="none" strike="noStrike" dirty="0">
                          <a:solidFill>
                            <a:srgbClr val="FF0000"/>
                          </a:solidFill>
                          <a:effectLst/>
                          <a:latin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it-IT" sz="1000" b="1" i="0" u="none" strike="noStrike" dirty="0">
                          <a:solidFill>
                            <a:srgbClr val="FFC000"/>
                          </a:solidFill>
                          <a:effectLst/>
                          <a:latin typeface="Arial" panose="020B060402020202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it-IT" sz="1000" b="1" i="0" u="none" strike="noStrike" dirty="0">
                          <a:solidFill>
                            <a:srgbClr val="FFC000"/>
                          </a:solidFill>
                          <a:effectLst/>
                          <a:latin typeface="Arial" panose="020B0604020202020204" pitchFamily="34" charset="0"/>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it-IT" sz="1000" b="1" i="0" u="none" strike="noStrike" dirty="0">
                          <a:solidFill>
                            <a:srgbClr val="00B050"/>
                          </a:solidFill>
                          <a:effectLst/>
                          <a:latin typeface="Arial" panose="020B060402020202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it-IT" sz="1000" b="1" i="0" u="none" strike="noStrike" dirty="0">
                          <a:solidFill>
                            <a:srgbClr val="00B050"/>
                          </a:solidFill>
                          <a:effectLst/>
                          <a:latin typeface="Arial" panose="020B0604020202020204" pitchFamily="34" charset="0"/>
                        </a:rPr>
                        <a:t>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07381">
                <a:tc gridSpan="7">
                  <a:txBody>
                    <a:bodyPr/>
                    <a:lstStyle/>
                    <a:p>
                      <a:pPr algn="ctr" rtl="0" fontAlgn="ctr"/>
                      <a:r>
                        <a:rPr lang="it-IT" sz="1000" b="1" i="0" u="none" strike="noStrike" dirty="0">
                          <a:solidFill>
                            <a:srgbClr val="FF0000"/>
                          </a:solidFill>
                          <a:latin typeface="Arial"/>
                        </a:rPr>
                        <a:t>DETRATTORI = 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gridSpan="2">
                  <a:txBody>
                    <a:bodyPr/>
                    <a:lstStyle/>
                    <a:p>
                      <a:pPr algn="ctr" rtl="0" fontAlgn="ctr"/>
                      <a:r>
                        <a:rPr lang="it-IT" sz="1000" b="1" i="0" u="none" strike="noStrike" dirty="0">
                          <a:solidFill>
                            <a:srgbClr val="FFC000"/>
                          </a:solidFill>
                          <a:latin typeface="Arial"/>
                        </a:rPr>
                        <a:t>PASSIVI = 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it-IT"/>
                    </a:p>
                  </a:txBody>
                  <a:tcPr/>
                </a:tc>
                <a:tc gridSpan="2">
                  <a:txBody>
                    <a:bodyPr/>
                    <a:lstStyle/>
                    <a:p>
                      <a:pPr algn="ctr" rtl="0" fontAlgn="ctr"/>
                      <a:r>
                        <a:rPr lang="it-IT" sz="1000" b="1" i="0" u="none" strike="noStrike" dirty="0">
                          <a:solidFill>
                            <a:srgbClr val="00B050"/>
                          </a:solidFill>
                          <a:latin typeface="Arial"/>
                        </a:rPr>
                        <a:t>PROMOTORI = 88%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it-IT" dirty="0"/>
                    </a:p>
                  </a:txBody>
                  <a:tcPr/>
                </a:tc>
                <a:extLst>
                  <a:ext uri="{0D108BD9-81ED-4DB2-BD59-A6C34878D82A}">
                    <a16:rowId xmlns:a16="http://schemas.microsoft.com/office/drawing/2014/main" val="10004"/>
                  </a:ext>
                </a:extLst>
              </a:tr>
              <a:tr h="224000">
                <a:tc gridSpan="11">
                  <a:txBody>
                    <a:bodyPr/>
                    <a:lstStyle/>
                    <a:p>
                      <a:pPr algn="ctr" rtl="0" fontAlgn="ctr"/>
                      <a:r>
                        <a:rPr lang="it-IT" sz="1000" b="1" i="0" u="none" strike="noStrike" dirty="0">
                          <a:solidFill>
                            <a:srgbClr val="000000"/>
                          </a:solidFill>
                          <a:latin typeface="Arial"/>
                        </a:rPr>
                        <a:t>88-1% = </a:t>
                      </a:r>
                      <a:r>
                        <a:rPr lang="it-IT" sz="1000" b="1" i="0" u="none" strike="noStrike" dirty="0">
                          <a:solidFill>
                            <a:srgbClr val="0070C0"/>
                          </a:solidFill>
                          <a:latin typeface="Arial"/>
                        </a:rPr>
                        <a:t>87%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lnL w="6350" cap="flat" cmpd="sng" algn="ctr">
                      <a:solidFill>
                        <a:srgbClr val="000000"/>
                      </a:solidFill>
                      <a:prstDash val="solid"/>
                      <a:round/>
                      <a:headEnd type="none" w="med" len="med"/>
                      <a:tailEnd type="none" w="med" len="med"/>
                    </a:lnL>
                  </a:tcPr>
                </a:tc>
                <a:tc hMerge="1">
                  <a:txBody>
                    <a:bodyPr/>
                    <a:lstStyle/>
                    <a:p>
                      <a:endParaRPr lang="it-IT"/>
                    </a:p>
                  </a:txBody>
                  <a:tcPr/>
                </a:tc>
                <a:tc hMerge="1">
                  <a:txBody>
                    <a:bodyPr/>
                    <a:lstStyle/>
                    <a:p>
                      <a:endParaRPr lang="it-IT" dirty="0"/>
                    </a:p>
                  </a:txBody>
                  <a:tcPr/>
                </a:tc>
                <a:tc hMerge="1">
                  <a:txBody>
                    <a:bodyPr/>
                    <a:lstStyle/>
                    <a:p>
                      <a:endParaRPr lang="it-IT"/>
                    </a:p>
                  </a:txBody>
                  <a:tcPr/>
                </a:tc>
                <a:extLst>
                  <a:ext uri="{0D108BD9-81ED-4DB2-BD59-A6C34878D82A}">
                    <a16:rowId xmlns:a16="http://schemas.microsoft.com/office/drawing/2014/main" val="10005"/>
                  </a:ext>
                </a:extLst>
              </a:tr>
            </a:tbl>
          </a:graphicData>
        </a:graphic>
      </p:graphicFrame>
      <p:sp>
        <p:nvSpPr>
          <p:cNvPr id="6" name="Segnaposto numero diapositiva 3"/>
          <p:cNvSpPr>
            <a:spLocks noGrp="1"/>
          </p:cNvSpPr>
          <p:nvPr>
            <p:ph type="sldNum" sz="quarter" idx="10"/>
          </p:nvPr>
        </p:nvSpPr>
        <p:spPr>
          <a:xfrm>
            <a:off x="7112000" y="200025"/>
            <a:ext cx="1905000" cy="457200"/>
          </a:xfrm>
        </p:spPr>
        <p:txBody>
          <a:bodyPr/>
          <a:lstStyle/>
          <a:p>
            <a:pPr>
              <a:defRPr/>
            </a:pPr>
            <a:fld id="{D641EFBC-D1BC-49DB-ACE2-06EB5F9881C7}" type="slidenum">
              <a:rPr lang="it-IT" sz="1000">
                <a:latin typeface="Arial" pitchFamily="34" charset="0"/>
                <a:cs typeface="Arial" pitchFamily="34" charset="0"/>
              </a:rPr>
              <a:pPr>
                <a:defRPr/>
              </a:pPr>
              <a:t>10</a:t>
            </a:fld>
            <a:endParaRPr lang="it-IT" sz="1000" dirty="0">
              <a:latin typeface="Arial" pitchFamily="34" charset="0"/>
              <a:cs typeface="Arial" pitchFamily="34" charset="0"/>
            </a:endParaRPr>
          </a:p>
        </p:txBody>
      </p:sp>
      <p:cxnSp>
        <p:nvCxnSpPr>
          <p:cNvPr id="3" name="Connettore diritto 2">
            <a:extLst>
              <a:ext uri="{FF2B5EF4-FFF2-40B4-BE49-F238E27FC236}">
                <a16:creationId xmlns:a16="http://schemas.microsoft.com/office/drawing/2014/main" id="{678A6E2F-D7C8-A987-02F7-2F2F44971E5A}"/>
              </a:ext>
            </a:extLst>
          </p:cNvPr>
          <p:cNvCxnSpPr/>
          <p:nvPr/>
        </p:nvCxnSpPr>
        <p:spPr bwMode="auto">
          <a:xfrm>
            <a:off x="1660124" y="4065973"/>
            <a:ext cx="914400" cy="914400"/>
          </a:xfrm>
          <a:prstGeom prst="line">
            <a:avLst/>
          </a:prstGeom>
          <a:noFill/>
          <a:ln w="9525" cap="flat" cmpd="sng" algn="ctr">
            <a:noFill/>
            <a:prstDash val="solid"/>
            <a:round/>
            <a:headEnd type="none" w="med" len="med"/>
            <a:tailEnd type="none" w="med" len="med"/>
          </a:ln>
          <a:effectLst/>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3"/>
          <p:cNvSpPr>
            <a:spLocks noGrp="1"/>
          </p:cNvSpPr>
          <p:nvPr>
            <p:ph type="sldNum" sz="quarter" idx="10"/>
          </p:nvPr>
        </p:nvSpPr>
        <p:spPr>
          <a:xfrm>
            <a:off x="7112000" y="200025"/>
            <a:ext cx="1905000" cy="457200"/>
          </a:xfrm>
        </p:spPr>
        <p:txBody>
          <a:bodyPr/>
          <a:lstStyle/>
          <a:p>
            <a:pPr>
              <a:defRPr/>
            </a:pPr>
            <a:fld id="{D641EFBC-D1BC-49DB-ACE2-06EB5F9881C7}" type="slidenum">
              <a:rPr lang="it-IT" sz="1000">
                <a:latin typeface="Arial" pitchFamily="34" charset="0"/>
                <a:cs typeface="Arial" pitchFamily="34" charset="0"/>
              </a:rPr>
              <a:pPr>
                <a:defRPr/>
              </a:pPr>
              <a:t>11</a:t>
            </a:fld>
            <a:endParaRPr lang="it-IT" sz="1000" dirty="0">
              <a:latin typeface="Arial" pitchFamily="34" charset="0"/>
              <a:cs typeface="Arial" pitchFamily="34" charset="0"/>
            </a:endParaRPr>
          </a:p>
        </p:txBody>
      </p:sp>
      <p:sp>
        <p:nvSpPr>
          <p:cNvPr id="15" name="Rectangle 3"/>
          <p:cNvSpPr>
            <a:spLocks noChangeArrowheads="1"/>
          </p:cNvSpPr>
          <p:nvPr/>
        </p:nvSpPr>
        <p:spPr bwMode="auto">
          <a:xfrm>
            <a:off x="729731" y="783042"/>
            <a:ext cx="7721811" cy="3495995"/>
          </a:xfrm>
          <a:prstGeom prst="rect">
            <a:avLst/>
          </a:prstGeom>
          <a:noFill/>
          <a:ln w="9525">
            <a:noFill/>
            <a:miter lim="800000"/>
            <a:headEnd/>
            <a:tailEnd/>
          </a:ln>
        </p:spPr>
        <p:txBody>
          <a:bodyPr/>
          <a:lstStyle/>
          <a:p>
            <a:pPr algn="l">
              <a:lnSpc>
                <a:spcPct val="100000"/>
              </a:lnSpc>
              <a:spcBef>
                <a:spcPct val="20000"/>
              </a:spcBef>
            </a:pPr>
            <a:r>
              <a:rPr lang="it-IT" sz="1600" b="1" dirty="0"/>
              <a:t>Analisi socio-demografica (genere, età, istruzione, professione)</a:t>
            </a:r>
          </a:p>
          <a:p>
            <a:pPr algn="l">
              <a:lnSpc>
                <a:spcPct val="100000"/>
              </a:lnSpc>
              <a:spcBef>
                <a:spcPct val="20000"/>
              </a:spcBef>
            </a:pPr>
            <a:endParaRPr lang="it-IT" sz="1000" dirty="0">
              <a:solidFill>
                <a:srgbClr val="FF0000"/>
              </a:solidFill>
            </a:endParaRPr>
          </a:p>
          <a:p>
            <a:pPr lvl="0">
              <a:lnSpc>
                <a:spcPct val="100000"/>
              </a:lnSpc>
              <a:spcBef>
                <a:spcPct val="0"/>
              </a:spcBef>
            </a:pPr>
            <a:r>
              <a:rPr lang="it-IT" sz="1400" dirty="0"/>
              <a:t>Anche per questa indagine tra gli intervistati prevale il </a:t>
            </a:r>
            <a:r>
              <a:rPr lang="it-IT" sz="1400" b="1" dirty="0"/>
              <a:t>genere femminile </a:t>
            </a:r>
            <a:r>
              <a:rPr lang="it-IT" sz="1400" dirty="0"/>
              <a:t>(64% sul campione totale: la stessa percentuale si rileva sia per il </a:t>
            </a:r>
            <a:r>
              <a:rPr lang="it-IT" sz="1400" i="1" dirty="0"/>
              <a:t>Foro di Cesare</a:t>
            </a:r>
            <a:r>
              <a:rPr lang="it-IT" sz="1400" dirty="0"/>
              <a:t> che per il </a:t>
            </a:r>
            <a:r>
              <a:rPr lang="it-IT" sz="1400" i="1" dirty="0"/>
              <a:t>Foro di Augusto</a:t>
            </a:r>
            <a:r>
              <a:rPr lang="it-IT" sz="1400" dirty="0"/>
              <a:t>)</a:t>
            </a:r>
            <a:r>
              <a:rPr lang="it-IT" sz="1400" i="1" dirty="0"/>
              <a:t>, </a:t>
            </a:r>
            <a:r>
              <a:rPr lang="it-IT" sz="1400" dirty="0"/>
              <a:t>in particolare nelle fasce giovani al di sotto dei 25 anni o adulte 40-54 anni e over 75 anni.</a:t>
            </a:r>
          </a:p>
          <a:p>
            <a:pPr lvl="0">
              <a:lnSpc>
                <a:spcPct val="100000"/>
              </a:lnSpc>
              <a:spcBef>
                <a:spcPct val="0"/>
              </a:spcBef>
            </a:pPr>
            <a:endParaRPr lang="it-IT" sz="1000" dirty="0"/>
          </a:p>
          <a:p>
            <a:pPr lvl="0">
              <a:lnSpc>
                <a:spcPct val="100000"/>
              </a:lnSpc>
              <a:spcBef>
                <a:spcPct val="0"/>
              </a:spcBef>
            </a:pPr>
            <a:r>
              <a:rPr lang="it-IT" sz="1400" dirty="0"/>
              <a:t>Le fasce di età più rappresentate per entrambi gli spettacoli sono quelle dei </a:t>
            </a:r>
            <a:r>
              <a:rPr lang="it-IT" sz="1400" b="1" dirty="0"/>
              <a:t>45-64 anni </a:t>
            </a:r>
            <a:r>
              <a:rPr lang="it-IT" sz="1400" dirty="0"/>
              <a:t>(52%), mentre quelle dei più giovani 19-34 anni sono pari al 26%. </a:t>
            </a:r>
          </a:p>
          <a:p>
            <a:pPr lvl="0">
              <a:lnSpc>
                <a:spcPct val="100000"/>
              </a:lnSpc>
              <a:spcBef>
                <a:spcPct val="0"/>
              </a:spcBef>
            </a:pPr>
            <a:endParaRPr lang="it-IT" sz="1000" dirty="0"/>
          </a:p>
          <a:p>
            <a:pPr lvl="0">
              <a:lnSpc>
                <a:spcPct val="100000"/>
              </a:lnSpc>
              <a:spcBef>
                <a:spcPct val="0"/>
              </a:spcBef>
            </a:pPr>
            <a:r>
              <a:rPr lang="it-IT" sz="1400" dirty="0"/>
              <a:t>Il 73% del campione totale dichiara di avere conseguito un titolo di </a:t>
            </a:r>
            <a:r>
              <a:rPr lang="it-IT" sz="1400" b="1" dirty="0"/>
              <a:t>laurea o specializzazione post laurea</a:t>
            </a:r>
            <a:r>
              <a:rPr lang="it-IT" sz="1400" dirty="0"/>
              <a:t> (71% per il </a:t>
            </a:r>
            <a:r>
              <a:rPr lang="it-IT" sz="1400" i="1" dirty="0"/>
              <a:t>Foro di Augusto</a:t>
            </a:r>
            <a:r>
              <a:rPr lang="it-IT" sz="1400" dirty="0"/>
              <a:t> e 75% per il </a:t>
            </a:r>
            <a:r>
              <a:rPr lang="it-IT" sz="1400" i="1" dirty="0"/>
              <a:t>Foro di Cesare</a:t>
            </a:r>
            <a:r>
              <a:rPr lang="it-IT" sz="1400" dirty="0"/>
              <a:t>).</a:t>
            </a:r>
          </a:p>
          <a:p>
            <a:pPr lvl="0">
              <a:lnSpc>
                <a:spcPct val="100000"/>
              </a:lnSpc>
              <a:spcBef>
                <a:spcPct val="0"/>
              </a:spcBef>
            </a:pPr>
            <a:endParaRPr lang="it-IT" sz="1000" dirty="0"/>
          </a:p>
          <a:p>
            <a:pPr lvl="0">
              <a:lnSpc>
                <a:spcPct val="100000"/>
              </a:lnSpc>
              <a:spcBef>
                <a:spcPct val="0"/>
              </a:spcBef>
            </a:pPr>
            <a:r>
              <a:rPr lang="it-IT" sz="1400" dirty="0"/>
              <a:t>Rispetto alle categorie professionali prevalgono gli </a:t>
            </a:r>
            <a:r>
              <a:rPr lang="it-IT" sz="1400" b="1" dirty="0"/>
              <a:t>impiegati </a:t>
            </a:r>
            <a:r>
              <a:rPr lang="it-IT" sz="1400" dirty="0"/>
              <a:t>(53%), poi seguono i </a:t>
            </a:r>
            <a:r>
              <a:rPr lang="it-IT" sz="1400" b="1" dirty="0"/>
              <a:t>liberi professionisti </a:t>
            </a:r>
            <a:r>
              <a:rPr lang="it-IT" sz="1400" dirty="0"/>
              <a:t>(17%), i </a:t>
            </a:r>
            <a:r>
              <a:rPr lang="it-IT" sz="1400" b="1" dirty="0"/>
              <a:t>dirigenti </a:t>
            </a:r>
            <a:r>
              <a:rPr lang="it-IT" sz="1400" dirty="0"/>
              <a:t>(11%) e gli </a:t>
            </a:r>
            <a:r>
              <a:rPr lang="it-IT" sz="1400" b="1" dirty="0"/>
              <a:t>studenti </a:t>
            </a:r>
            <a:r>
              <a:rPr lang="it-IT" sz="1400" dirty="0"/>
              <a:t>(10%). </a:t>
            </a:r>
          </a:p>
          <a:p>
            <a:pPr lvl="0">
              <a:lnSpc>
                <a:spcPct val="100000"/>
              </a:lnSpc>
              <a:spcBef>
                <a:spcPct val="0"/>
              </a:spcBef>
            </a:pPr>
            <a:r>
              <a:rPr lang="it-IT" sz="1400" dirty="0"/>
              <a:t>Le percentuali sono pressoché similari se si analizzano in dettaglio il </a:t>
            </a:r>
            <a:r>
              <a:rPr lang="it-IT" sz="1400" i="1" dirty="0"/>
              <a:t>Foro di Cesare </a:t>
            </a:r>
            <a:r>
              <a:rPr lang="it-IT" sz="1400" dirty="0"/>
              <a:t>e </a:t>
            </a:r>
            <a:r>
              <a:rPr lang="it-IT" sz="1400" i="1" dirty="0"/>
              <a:t>Foro di Augusto</a:t>
            </a:r>
            <a:r>
              <a:rPr lang="it-IT" sz="1400" dirty="0"/>
              <a:t>.</a:t>
            </a:r>
          </a:p>
        </p:txBody>
      </p:sp>
      <p:graphicFrame>
        <p:nvGraphicFramePr>
          <p:cNvPr id="3" name="Chart 16">
            <a:extLst>
              <a:ext uri="{FF2B5EF4-FFF2-40B4-BE49-F238E27FC236}">
                <a16:creationId xmlns:a16="http://schemas.microsoft.com/office/drawing/2014/main" id="{2418E9DE-9B4D-4E68-80DC-79F427169B61}"/>
              </a:ext>
            </a:extLst>
          </p:cNvPr>
          <p:cNvGraphicFramePr>
            <a:graphicFrameLocks/>
          </p:cNvGraphicFramePr>
          <p:nvPr>
            <p:extLst>
              <p:ext uri="{D42A27DB-BD31-4B8C-83A1-F6EECF244321}">
                <p14:modId xmlns:p14="http://schemas.microsoft.com/office/powerpoint/2010/main" val="554340453"/>
              </p:ext>
            </p:extLst>
          </p:nvPr>
        </p:nvGraphicFramePr>
        <p:xfrm>
          <a:off x="5051395" y="4145872"/>
          <a:ext cx="3400147" cy="25834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Grafico 3">
            <a:extLst>
              <a:ext uri="{FF2B5EF4-FFF2-40B4-BE49-F238E27FC236}">
                <a16:creationId xmlns:a16="http://schemas.microsoft.com/office/drawing/2014/main" id="{EBD2A559-7FBF-4B94-8E37-250CC5134C92}"/>
              </a:ext>
            </a:extLst>
          </p:cNvPr>
          <p:cNvGraphicFramePr>
            <a:graphicFrameLocks/>
          </p:cNvGraphicFramePr>
          <p:nvPr>
            <p:extLst>
              <p:ext uri="{D42A27DB-BD31-4B8C-83A1-F6EECF244321}">
                <p14:modId xmlns:p14="http://schemas.microsoft.com/office/powerpoint/2010/main" val="1464415305"/>
              </p:ext>
            </p:extLst>
          </p:nvPr>
        </p:nvGraphicFramePr>
        <p:xfrm>
          <a:off x="729731" y="4074850"/>
          <a:ext cx="4392686" cy="278315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1">
            <a:extLst>
              <a:ext uri="{FF2B5EF4-FFF2-40B4-BE49-F238E27FC236}">
                <a16:creationId xmlns:a16="http://schemas.microsoft.com/office/drawing/2014/main" id="{6692041A-AFF9-459F-81C4-78F3B68F2D6B}"/>
              </a:ext>
            </a:extLst>
          </p:cNvPr>
          <p:cNvGraphicFramePr>
            <a:graphicFrameLocks/>
          </p:cNvGraphicFramePr>
          <p:nvPr>
            <p:extLst>
              <p:ext uri="{D42A27DB-BD31-4B8C-83A1-F6EECF244321}">
                <p14:modId xmlns:p14="http://schemas.microsoft.com/office/powerpoint/2010/main" val="4191276748"/>
              </p:ext>
            </p:extLst>
          </p:nvPr>
        </p:nvGraphicFramePr>
        <p:xfrm>
          <a:off x="747042" y="3571961"/>
          <a:ext cx="7787358" cy="3264647"/>
        </p:xfrm>
        <a:graphic>
          <a:graphicData uri="http://schemas.openxmlformats.org/drawingml/2006/chart">
            <c:chart xmlns:c="http://schemas.openxmlformats.org/drawingml/2006/chart" xmlns:r="http://schemas.openxmlformats.org/officeDocument/2006/relationships" r:id="rId2"/>
          </a:graphicData>
        </a:graphic>
      </p:graphicFrame>
      <p:sp>
        <p:nvSpPr>
          <p:cNvPr id="6" name="Segnaposto numero diapositiva 3"/>
          <p:cNvSpPr>
            <a:spLocks noGrp="1"/>
          </p:cNvSpPr>
          <p:nvPr>
            <p:ph type="sldNum" sz="quarter" idx="10"/>
          </p:nvPr>
        </p:nvSpPr>
        <p:spPr>
          <a:xfrm>
            <a:off x="7112000" y="200025"/>
            <a:ext cx="1905000" cy="457200"/>
          </a:xfrm>
        </p:spPr>
        <p:txBody>
          <a:bodyPr/>
          <a:lstStyle/>
          <a:p>
            <a:pPr>
              <a:defRPr/>
            </a:pPr>
            <a:fld id="{D641EFBC-D1BC-49DB-ACE2-06EB5F9881C7}" type="slidenum">
              <a:rPr lang="it-IT" sz="1000">
                <a:latin typeface="Arial" pitchFamily="34" charset="0"/>
                <a:cs typeface="Arial" pitchFamily="34" charset="0"/>
              </a:rPr>
              <a:pPr>
                <a:defRPr/>
              </a:pPr>
              <a:t>12</a:t>
            </a:fld>
            <a:endParaRPr lang="it-IT" sz="1000" dirty="0">
              <a:latin typeface="Arial" pitchFamily="34" charset="0"/>
              <a:cs typeface="Arial" pitchFamily="34" charset="0"/>
            </a:endParaRPr>
          </a:p>
        </p:txBody>
      </p:sp>
      <p:sp>
        <p:nvSpPr>
          <p:cNvPr id="14" name="Text Box 146"/>
          <p:cNvSpPr txBox="1">
            <a:spLocks noChangeArrowheads="1"/>
          </p:cNvSpPr>
          <p:nvPr/>
        </p:nvSpPr>
        <p:spPr bwMode="auto">
          <a:xfrm>
            <a:off x="6345587" y="3593352"/>
            <a:ext cx="2581275" cy="227755"/>
          </a:xfrm>
          <a:prstGeom prst="rect">
            <a:avLst/>
          </a:prstGeom>
          <a:noFill/>
          <a:ln w="9525" algn="ctr">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it-IT" dirty="0">
                <a:solidFill>
                  <a:srgbClr val="002060"/>
                </a:solidFill>
                <a:latin typeface="Arial" pitchFamily="34" charset="0"/>
                <a:ea typeface="Arial Unicode MS" pitchFamily="34" charset="-128"/>
                <a:cs typeface="Arial" pitchFamily="34" charset="0"/>
              </a:rPr>
              <a:t>￭ </a:t>
            </a:r>
            <a:r>
              <a:rPr lang="it-IT" dirty="0">
                <a:latin typeface="Arial" pitchFamily="34" charset="0"/>
                <a:cs typeface="Arial" pitchFamily="34" charset="0"/>
              </a:rPr>
              <a:t>= Roma</a:t>
            </a:r>
            <a:r>
              <a:rPr lang="it-IT" dirty="0">
                <a:solidFill>
                  <a:srgbClr val="339966"/>
                </a:solidFill>
                <a:latin typeface="Arial" pitchFamily="34" charset="0"/>
                <a:cs typeface="Arial" pitchFamily="34" charset="0"/>
              </a:rPr>
              <a:t>  </a:t>
            </a:r>
            <a:r>
              <a:rPr lang="it-IT" dirty="0">
                <a:solidFill>
                  <a:srgbClr val="FFC000"/>
                </a:solidFill>
                <a:latin typeface="Arial" pitchFamily="34" charset="0"/>
                <a:ea typeface="Arial Unicode MS" pitchFamily="34" charset="-128"/>
                <a:cs typeface="Arial" pitchFamily="34" charset="0"/>
              </a:rPr>
              <a:t>￭ </a:t>
            </a:r>
            <a:r>
              <a:rPr lang="it-IT" dirty="0">
                <a:latin typeface="Arial" pitchFamily="34" charset="0"/>
                <a:cs typeface="Arial" pitchFamily="34" charset="0"/>
              </a:rPr>
              <a:t>= Italia</a:t>
            </a:r>
            <a:r>
              <a:rPr lang="it-IT" dirty="0">
                <a:solidFill>
                  <a:srgbClr val="339966"/>
                </a:solidFill>
                <a:latin typeface="Arial" pitchFamily="34" charset="0"/>
                <a:cs typeface="Arial" pitchFamily="34" charset="0"/>
              </a:rPr>
              <a:t>  </a:t>
            </a:r>
            <a:r>
              <a:rPr lang="it-IT" dirty="0">
                <a:solidFill>
                  <a:srgbClr val="00B0F0"/>
                </a:solidFill>
                <a:latin typeface="Arial" pitchFamily="34" charset="0"/>
                <a:ea typeface="Arial Unicode MS" pitchFamily="34" charset="-128"/>
                <a:cs typeface="Arial" pitchFamily="34" charset="0"/>
              </a:rPr>
              <a:t>￭ </a:t>
            </a:r>
            <a:r>
              <a:rPr lang="it-IT" dirty="0">
                <a:latin typeface="Arial" pitchFamily="34" charset="0"/>
                <a:cs typeface="Arial" pitchFamily="34" charset="0"/>
              </a:rPr>
              <a:t>= Estero</a:t>
            </a:r>
          </a:p>
        </p:txBody>
      </p:sp>
      <p:graphicFrame>
        <p:nvGraphicFramePr>
          <p:cNvPr id="2" name="Chart 9">
            <a:extLst>
              <a:ext uri="{FF2B5EF4-FFF2-40B4-BE49-F238E27FC236}">
                <a16:creationId xmlns:a16="http://schemas.microsoft.com/office/drawing/2014/main" id="{2CC3B077-9EB6-49CC-9C86-66E41CFB6F6D}"/>
              </a:ext>
            </a:extLst>
          </p:cNvPr>
          <p:cNvGraphicFramePr>
            <a:graphicFrameLocks/>
          </p:cNvGraphicFramePr>
          <p:nvPr>
            <p:extLst>
              <p:ext uri="{D42A27DB-BD31-4B8C-83A1-F6EECF244321}">
                <p14:modId xmlns:p14="http://schemas.microsoft.com/office/powerpoint/2010/main" val="1800052714"/>
              </p:ext>
            </p:extLst>
          </p:nvPr>
        </p:nvGraphicFramePr>
        <p:xfrm>
          <a:off x="5735592" y="1118587"/>
          <a:ext cx="3006817" cy="2396971"/>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6">
            <a:extLst>
              <a:ext uri="{FF2B5EF4-FFF2-40B4-BE49-F238E27FC236}">
                <a16:creationId xmlns:a16="http://schemas.microsoft.com/office/drawing/2014/main" id="{CC607FA1-C40C-6EDB-C944-0CF8E0A33FB5}"/>
              </a:ext>
            </a:extLst>
          </p:cNvPr>
          <p:cNvSpPr>
            <a:spLocks noChangeArrowheads="1"/>
          </p:cNvSpPr>
          <p:nvPr/>
        </p:nvSpPr>
        <p:spPr bwMode="auto">
          <a:xfrm>
            <a:off x="747042" y="843292"/>
            <a:ext cx="5196558" cy="3176257"/>
          </a:xfrm>
          <a:prstGeom prst="rect">
            <a:avLst/>
          </a:prstGeom>
          <a:noFill/>
          <a:ln w="9525">
            <a:noFill/>
            <a:miter lim="800000"/>
            <a:headEnd/>
            <a:tailEnd/>
          </a:ln>
        </p:spPr>
        <p:txBody>
          <a:bodyPr/>
          <a:lstStyle/>
          <a:p>
            <a:pPr>
              <a:lnSpc>
                <a:spcPct val="80000"/>
              </a:lnSpc>
            </a:pPr>
            <a:r>
              <a:rPr lang="it-IT" sz="1600" b="1" dirty="0"/>
              <a:t>Analisi socio-demografica: provenienza</a:t>
            </a:r>
          </a:p>
          <a:p>
            <a:pPr>
              <a:lnSpc>
                <a:spcPct val="100000"/>
              </a:lnSpc>
              <a:spcBef>
                <a:spcPct val="0"/>
              </a:spcBef>
            </a:pPr>
            <a:endParaRPr lang="it-IT" sz="1000" dirty="0">
              <a:solidFill>
                <a:srgbClr val="FF0000"/>
              </a:solidFill>
            </a:endParaRPr>
          </a:p>
          <a:p>
            <a:pPr algn="just">
              <a:lnSpc>
                <a:spcPct val="100000"/>
              </a:lnSpc>
              <a:spcBef>
                <a:spcPct val="0"/>
              </a:spcBef>
              <a:buFont typeface="Wingdings" pitchFamily="2" charset="2"/>
              <a:buNone/>
            </a:pPr>
            <a:r>
              <a:rPr lang="it-IT" sz="1400" dirty="0"/>
              <a:t>Il 59% del campione intervistato è costituito da </a:t>
            </a:r>
            <a:r>
              <a:rPr lang="it-IT" sz="1400" b="1" dirty="0"/>
              <a:t>cittadini romani</a:t>
            </a:r>
            <a:r>
              <a:rPr lang="it-IT" sz="1400" dirty="0"/>
              <a:t>, il 26% giunge da altre città italiane, mentre il restante 15% proviene dall’estero.</a:t>
            </a:r>
          </a:p>
          <a:p>
            <a:pPr>
              <a:lnSpc>
                <a:spcPct val="100000"/>
              </a:lnSpc>
              <a:spcBef>
                <a:spcPct val="0"/>
              </a:spcBef>
            </a:pPr>
            <a:r>
              <a:rPr lang="it-IT" sz="1400" dirty="0"/>
              <a:t>La composizione del target per provenienza è abbastanza analoga tra i due Fori, ma vi è una maggiore presenza di romani per il </a:t>
            </a:r>
            <a:r>
              <a:rPr lang="it-IT" sz="1400" i="1" dirty="0"/>
              <a:t>Foro di Cesare </a:t>
            </a:r>
            <a:r>
              <a:rPr lang="it-IT" sz="1400" dirty="0"/>
              <a:t>(61%; mentre al </a:t>
            </a:r>
            <a:r>
              <a:rPr lang="it-IT" sz="1400" i="1" dirty="0"/>
              <a:t>Foro di Augusto </a:t>
            </a:r>
            <a:r>
              <a:rPr lang="it-IT" sz="1400" dirty="0"/>
              <a:t> rappresentano il 55%). La percentuale di turisti stranieri si mantiene pressoché invariata per entrambi gi spettacoli.</a:t>
            </a:r>
          </a:p>
          <a:p>
            <a:pPr>
              <a:lnSpc>
                <a:spcPct val="100000"/>
              </a:lnSpc>
              <a:spcBef>
                <a:spcPct val="0"/>
              </a:spcBef>
            </a:pPr>
            <a:endParaRPr lang="it-IT" sz="1000" dirty="0"/>
          </a:p>
          <a:p>
            <a:pPr algn="just">
              <a:lnSpc>
                <a:spcPct val="100000"/>
              </a:lnSpc>
              <a:spcBef>
                <a:spcPct val="0"/>
              </a:spcBef>
              <a:buFont typeface="Wingdings" pitchFamily="2" charset="2"/>
              <a:buNone/>
            </a:pPr>
            <a:r>
              <a:rPr lang="it-IT" sz="1400" dirty="0"/>
              <a:t>Si rimanda al grafico sottostante per i dettagli sulla provenienza estera.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0"/>
          </p:nvPr>
        </p:nvSpPr>
        <p:spPr>
          <a:xfrm>
            <a:off x="7112000" y="200025"/>
            <a:ext cx="1905000" cy="457200"/>
          </a:xfrm>
        </p:spPr>
        <p:txBody>
          <a:bodyPr/>
          <a:lstStyle/>
          <a:p>
            <a:pPr>
              <a:defRPr/>
            </a:pPr>
            <a:fld id="{D641EFBC-D1BC-49DB-ACE2-06EB5F9881C7}" type="slidenum">
              <a:rPr lang="it-IT" sz="1000">
                <a:latin typeface="Arial" pitchFamily="34" charset="0"/>
                <a:cs typeface="Arial" pitchFamily="34" charset="0"/>
              </a:rPr>
              <a:pPr>
                <a:defRPr/>
              </a:pPr>
              <a:t>13</a:t>
            </a:fld>
            <a:endParaRPr lang="it-IT" sz="1000" dirty="0">
              <a:latin typeface="Arial" pitchFamily="34" charset="0"/>
              <a:cs typeface="Arial" pitchFamily="34" charset="0"/>
            </a:endParaRPr>
          </a:p>
        </p:txBody>
      </p:sp>
      <p:sp>
        <p:nvSpPr>
          <p:cNvPr id="7" name="Rectangle 6"/>
          <p:cNvSpPr>
            <a:spLocks noChangeArrowheads="1"/>
          </p:cNvSpPr>
          <p:nvPr/>
        </p:nvSpPr>
        <p:spPr bwMode="auto">
          <a:xfrm>
            <a:off x="727992" y="862685"/>
            <a:ext cx="7759060" cy="3105634"/>
          </a:xfrm>
          <a:prstGeom prst="rect">
            <a:avLst/>
          </a:prstGeom>
          <a:noFill/>
          <a:ln w="9525">
            <a:noFill/>
            <a:miter lim="800000"/>
            <a:headEnd/>
            <a:tailEnd/>
          </a:ln>
        </p:spPr>
        <p:txBody>
          <a:bodyPr/>
          <a:lstStyle/>
          <a:p>
            <a:pPr>
              <a:lnSpc>
                <a:spcPct val="80000"/>
              </a:lnSpc>
            </a:pPr>
            <a:r>
              <a:rPr lang="it-IT" sz="1600" b="1" dirty="0"/>
              <a:t>Analisi socio-demografica: municipi di residenza</a:t>
            </a:r>
            <a:endParaRPr lang="it-IT" sz="1600" b="1" u="sng" dirty="0"/>
          </a:p>
          <a:p>
            <a:pPr>
              <a:lnSpc>
                <a:spcPct val="100000"/>
              </a:lnSpc>
              <a:spcBef>
                <a:spcPct val="0"/>
              </a:spcBef>
            </a:pPr>
            <a:endParaRPr lang="it-IT" sz="1000" dirty="0">
              <a:solidFill>
                <a:srgbClr val="FF0000"/>
              </a:solidFill>
            </a:endParaRPr>
          </a:p>
          <a:p>
            <a:pPr>
              <a:lnSpc>
                <a:spcPct val="100000"/>
              </a:lnSpc>
              <a:spcBef>
                <a:spcPct val="0"/>
              </a:spcBef>
            </a:pPr>
            <a:r>
              <a:rPr lang="it-IT" sz="1400" dirty="0"/>
              <a:t>Analizzando i vari municipi di residenza dei romani, risulta una ripartizione piuttosto equa tra di essi e ciò denota un’ampia adesione agli spettacoli da parte dei cittadini che risiedono nelle varie zone della città, incluse quelle periferiche (ad eccezione del Municipio VI).</a:t>
            </a:r>
          </a:p>
          <a:p>
            <a:pPr>
              <a:lnSpc>
                <a:spcPct val="100000"/>
              </a:lnSpc>
              <a:spcBef>
                <a:spcPct val="0"/>
              </a:spcBef>
            </a:pPr>
            <a:endParaRPr lang="it-IT" sz="1400" dirty="0"/>
          </a:p>
          <a:p>
            <a:pPr>
              <a:lnSpc>
                <a:spcPct val="100000"/>
              </a:lnSpc>
              <a:spcBef>
                <a:spcPct val="0"/>
              </a:spcBef>
            </a:pPr>
            <a:r>
              <a:rPr lang="it-IT" sz="1400" dirty="0"/>
              <a:t>Nel grafico sottostante si evidenzia che per entrambi gli spettacoli prevalgono i residenti nel </a:t>
            </a:r>
            <a:r>
              <a:rPr lang="it-IT" sz="1400" b="1" dirty="0"/>
              <a:t>Municipio VII </a:t>
            </a:r>
            <a:r>
              <a:rPr lang="it-IT" sz="1400" dirty="0"/>
              <a:t>e</a:t>
            </a:r>
            <a:r>
              <a:rPr lang="it-IT" sz="1400" b="1" dirty="0"/>
              <a:t> </a:t>
            </a:r>
            <a:r>
              <a:rPr lang="it-IT" sz="1400" dirty="0"/>
              <a:t>nei Comuni della </a:t>
            </a:r>
            <a:r>
              <a:rPr lang="it-IT" sz="1400" b="1" dirty="0"/>
              <a:t>Città Metropolitana</a:t>
            </a:r>
            <a:r>
              <a:rPr lang="it-IT" sz="1400" dirty="0"/>
              <a:t>, che raggiungono rispettivamente una percentuale complessiva pari al 15% e 10%.</a:t>
            </a:r>
          </a:p>
        </p:txBody>
      </p:sp>
      <p:graphicFrame>
        <p:nvGraphicFramePr>
          <p:cNvPr id="2" name="Chart 21">
            <a:extLst>
              <a:ext uri="{FF2B5EF4-FFF2-40B4-BE49-F238E27FC236}">
                <a16:creationId xmlns:a16="http://schemas.microsoft.com/office/drawing/2014/main" id="{D4B778D9-0C7B-4363-B13B-399DA3774883}"/>
              </a:ext>
            </a:extLst>
          </p:cNvPr>
          <p:cNvGraphicFramePr>
            <a:graphicFrameLocks/>
          </p:cNvGraphicFramePr>
          <p:nvPr>
            <p:extLst>
              <p:ext uri="{D42A27DB-BD31-4B8C-83A1-F6EECF244321}">
                <p14:modId xmlns:p14="http://schemas.microsoft.com/office/powerpoint/2010/main" val="1852044281"/>
              </p:ext>
            </p:extLst>
          </p:nvPr>
        </p:nvGraphicFramePr>
        <p:xfrm>
          <a:off x="727992" y="2734322"/>
          <a:ext cx="7989140" cy="392365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ttangolo 5"/>
          <p:cNvSpPr>
            <a:spLocks noChangeArrowheads="1"/>
          </p:cNvSpPr>
          <p:nvPr/>
        </p:nvSpPr>
        <p:spPr bwMode="auto">
          <a:xfrm>
            <a:off x="755649" y="893243"/>
            <a:ext cx="7634548" cy="871761"/>
          </a:xfrm>
          <a:prstGeom prst="rect">
            <a:avLst/>
          </a:prstGeom>
          <a:noFill/>
          <a:ln w="9525">
            <a:noFill/>
            <a:miter lim="800000"/>
            <a:headEnd/>
            <a:tailEnd/>
          </a:ln>
        </p:spPr>
        <p:txBody>
          <a:bodyPr wrap="square">
            <a:spAutoFit/>
          </a:bodyPr>
          <a:lstStyle/>
          <a:p>
            <a:r>
              <a:rPr lang="it-IT" sz="1600" b="1" dirty="0"/>
              <a:t>Correlazione 1/2</a:t>
            </a:r>
          </a:p>
          <a:p>
            <a:pPr>
              <a:lnSpc>
                <a:spcPct val="100000"/>
              </a:lnSpc>
              <a:spcBef>
                <a:spcPct val="0"/>
              </a:spcBef>
            </a:pPr>
            <a:endParaRPr lang="it-IT" sz="1000" dirty="0"/>
          </a:p>
          <a:p>
            <a:pPr>
              <a:lnSpc>
                <a:spcPct val="100000"/>
              </a:lnSpc>
              <a:spcBef>
                <a:spcPct val="0"/>
              </a:spcBef>
            </a:pPr>
            <a:r>
              <a:rPr lang="it-IT" sz="1400" dirty="0"/>
              <a:t>Tutti i coefficienti risultati più significativi sono evidenziati col doppio asterisco. </a:t>
            </a:r>
          </a:p>
          <a:p>
            <a:pPr>
              <a:lnSpc>
                <a:spcPct val="100000"/>
              </a:lnSpc>
              <a:spcBef>
                <a:spcPct val="0"/>
              </a:spcBef>
            </a:pPr>
            <a:endParaRPr lang="it-IT" sz="1400" dirty="0"/>
          </a:p>
        </p:txBody>
      </p:sp>
      <p:sp>
        <p:nvSpPr>
          <p:cNvPr id="6" name="CasellaDiTesto 4"/>
          <p:cNvSpPr txBox="1">
            <a:spLocks noChangeArrowheads="1"/>
          </p:cNvSpPr>
          <p:nvPr/>
        </p:nvSpPr>
        <p:spPr bwMode="auto">
          <a:xfrm>
            <a:off x="755649" y="5317894"/>
            <a:ext cx="6252202" cy="772188"/>
          </a:xfrm>
          <a:prstGeom prst="rect">
            <a:avLst/>
          </a:prstGeom>
          <a:noFill/>
          <a:ln w="9525">
            <a:noFill/>
            <a:miter lim="800000"/>
            <a:headEnd/>
            <a:tailEnd/>
          </a:ln>
        </p:spPr>
        <p:txBody>
          <a:bodyPr wrap="square">
            <a:spAutoFit/>
          </a:bodyPr>
          <a:lstStyle/>
          <a:p>
            <a:pPr algn="just"/>
            <a:r>
              <a:rPr lang="it-IT" sz="1100" i="1" dirty="0"/>
              <a:t>*** L’analisi della correlazione viene definita non direttamente nel questionario, ma in maniera indiretta mediante elaborazione statistica. Viene effettuata al fine di acquisire delle informazioni più analitiche sull’andamento delle distribuzioni di risposta e stabilisce l’incidenza dei singoli indicatori (il coefficiente è compreso tra un valore di “+1”= maggiore correlazione/incidenza positiva e “-1”= maggiore correlazione/incidenza negativa), ossia il peso di  ciascuna variabile </a:t>
            </a:r>
          </a:p>
        </p:txBody>
      </p:sp>
      <p:sp>
        <p:nvSpPr>
          <p:cNvPr id="7" name="Segnaposto numero diapositiva 3"/>
          <p:cNvSpPr>
            <a:spLocks noGrp="1"/>
          </p:cNvSpPr>
          <p:nvPr>
            <p:ph type="sldNum" sz="quarter" idx="10"/>
          </p:nvPr>
        </p:nvSpPr>
        <p:spPr>
          <a:xfrm>
            <a:off x="7112000" y="200025"/>
            <a:ext cx="1905000" cy="457200"/>
          </a:xfrm>
        </p:spPr>
        <p:txBody>
          <a:bodyPr/>
          <a:lstStyle/>
          <a:p>
            <a:pPr>
              <a:defRPr/>
            </a:pPr>
            <a:fld id="{D641EFBC-D1BC-49DB-ACE2-06EB5F9881C7}" type="slidenum">
              <a:rPr lang="it-IT" sz="1000">
                <a:latin typeface="Arial" pitchFamily="34" charset="0"/>
                <a:cs typeface="Arial" pitchFamily="34" charset="0"/>
              </a:rPr>
              <a:pPr>
                <a:defRPr/>
              </a:pPr>
              <a:t>14</a:t>
            </a:fld>
            <a:endParaRPr lang="it-IT" sz="1000" dirty="0">
              <a:latin typeface="Arial" pitchFamily="34" charset="0"/>
              <a:cs typeface="Arial" pitchFamily="34" charset="0"/>
            </a:endParaRPr>
          </a:p>
        </p:txBody>
      </p:sp>
      <p:graphicFrame>
        <p:nvGraphicFramePr>
          <p:cNvPr id="3" name="Tabella 2"/>
          <p:cNvGraphicFramePr>
            <a:graphicFrameLocks noGrp="1"/>
          </p:cNvGraphicFramePr>
          <p:nvPr>
            <p:extLst>
              <p:ext uri="{D42A27DB-BD31-4B8C-83A1-F6EECF244321}">
                <p14:modId xmlns:p14="http://schemas.microsoft.com/office/powerpoint/2010/main" val="4079200122"/>
              </p:ext>
            </p:extLst>
          </p:nvPr>
        </p:nvGraphicFramePr>
        <p:xfrm>
          <a:off x="870576" y="1926929"/>
          <a:ext cx="6137275" cy="3382087"/>
        </p:xfrm>
        <a:graphic>
          <a:graphicData uri="http://schemas.openxmlformats.org/drawingml/2006/table">
            <a:tbl>
              <a:tblPr/>
              <a:tblGrid>
                <a:gridCol w="1183271">
                  <a:extLst>
                    <a:ext uri="{9D8B030D-6E8A-4147-A177-3AD203B41FA5}">
                      <a16:colId xmlns:a16="http://schemas.microsoft.com/office/drawing/2014/main" val="20000"/>
                    </a:ext>
                  </a:extLst>
                </a:gridCol>
                <a:gridCol w="1431233">
                  <a:extLst>
                    <a:ext uri="{9D8B030D-6E8A-4147-A177-3AD203B41FA5}">
                      <a16:colId xmlns:a16="http://schemas.microsoft.com/office/drawing/2014/main" val="20001"/>
                    </a:ext>
                  </a:extLst>
                </a:gridCol>
                <a:gridCol w="1124949">
                  <a:extLst>
                    <a:ext uri="{9D8B030D-6E8A-4147-A177-3AD203B41FA5}">
                      <a16:colId xmlns:a16="http://schemas.microsoft.com/office/drawing/2014/main" val="20002"/>
                    </a:ext>
                  </a:extLst>
                </a:gridCol>
                <a:gridCol w="1162121">
                  <a:extLst>
                    <a:ext uri="{9D8B030D-6E8A-4147-A177-3AD203B41FA5}">
                      <a16:colId xmlns:a16="http://schemas.microsoft.com/office/drawing/2014/main" val="20003"/>
                    </a:ext>
                  </a:extLst>
                </a:gridCol>
                <a:gridCol w="1235701">
                  <a:extLst>
                    <a:ext uri="{9D8B030D-6E8A-4147-A177-3AD203B41FA5}">
                      <a16:colId xmlns:a16="http://schemas.microsoft.com/office/drawing/2014/main" val="20004"/>
                    </a:ext>
                  </a:extLst>
                </a:gridCol>
              </a:tblGrid>
              <a:tr h="968671">
                <a:tc gridSpan="2">
                  <a:txBody>
                    <a:bodyPr/>
                    <a:lstStyle/>
                    <a:p>
                      <a:pPr algn="ctr" fontAlgn="ctr"/>
                      <a:r>
                        <a:rPr lang="it-IT" sz="1100" b="1" i="1" u="none" strike="noStrike" dirty="0">
                          <a:solidFill>
                            <a:srgbClr val="000000"/>
                          </a:solidFill>
                          <a:effectLst/>
                          <a:latin typeface="Arial"/>
                        </a:rPr>
                        <a:t>ics Viaggio nei Fori 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ctr" fontAlgn="ctr"/>
                      <a:r>
                        <a:rPr lang="it-IT" sz="1100" b="0" i="0" u="none" strike="noStrike" dirty="0">
                          <a:solidFill>
                            <a:srgbClr val="000000"/>
                          </a:solidFill>
                          <a:effectLst/>
                          <a:latin typeface="Arial"/>
                        </a:rPr>
                        <a:t>Personale di accoglienza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solidFill>
                            <a:srgbClr val="000000"/>
                          </a:solidFill>
                          <a:effectLst/>
                          <a:latin typeface="Arial"/>
                        </a:rPr>
                        <a:t>Organizzazione generale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dirty="0">
                          <a:solidFill>
                            <a:srgbClr val="000000"/>
                          </a:solidFill>
                          <a:effectLst/>
                          <a:latin typeface="Arial"/>
                        </a:rPr>
                        <a:t>Qualità </a:t>
                      </a:r>
                    </a:p>
                    <a:p>
                      <a:pPr algn="ctr" fontAlgn="ctr"/>
                      <a:r>
                        <a:rPr lang="it-IT" sz="1100" b="0" i="0" u="none" strike="noStrike" dirty="0">
                          <a:solidFill>
                            <a:srgbClr val="000000"/>
                          </a:solidFill>
                          <a:effectLst/>
                          <a:latin typeface="Arial"/>
                        </a:rPr>
                        <a:t>spettacolo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04472">
                <a:tc rowSpan="3">
                  <a:txBody>
                    <a:bodyPr/>
                    <a:lstStyle/>
                    <a:p>
                      <a:pPr algn="l" fontAlgn="t"/>
                      <a:r>
                        <a:rPr lang="it-IT" sz="1100" b="0" i="0" u="none" strike="noStrike" dirty="0">
                          <a:solidFill>
                            <a:srgbClr val="000000"/>
                          </a:solidFill>
                          <a:effectLst/>
                          <a:latin typeface="Arial"/>
                        </a:rPr>
                        <a:t>Rho di </a:t>
                      </a:r>
                      <a:r>
                        <a:rPr lang="it-IT" sz="1100" b="0" i="0" u="none" strike="noStrike" dirty="0" err="1">
                          <a:solidFill>
                            <a:srgbClr val="000000"/>
                          </a:solidFill>
                          <a:effectLst/>
                          <a:latin typeface="Arial"/>
                        </a:rPr>
                        <a:t>Spearman</a:t>
                      </a:r>
                      <a:r>
                        <a:rPr lang="it-IT" sz="1100" b="0" i="0" u="none" strike="noStrike" dirty="0">
                          <a:solidFill>
                            <a:srgbClr val="000000"/>
                          </a:solidFill>
                          <a:effectLst/>
                          <a:latin typeface="Arial"/>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100" b="0" i="0" u="none" strike="noStrike" dirty="0">
                          <a:solidFill>
                            <a:srgbClr val="000000"/>
                          </a:solidFill>
                          <a:effectLst/>
                          <a:latin typeface="Arial"/>
                        </a:rPr>
                        <a:t>Personale di accoglienza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dirty="0">
                          <a:effectLst/>
                          <a:latin typeface="Arial "/>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
                        </a:rPr>
                        <a:t>,467</a:t>
                      </a:r>
                      <a:r>
                        <a:rPr lang="it-IT" sz="1100" b="0" i="0" u="none" strike="noStrike" baseline="30000">
                          <a:effectLst/>
                          <a:latin typeface="Arial "/>
                        </a:rPr>
                        <a:t>**</a:t>
                      </a:r>
                      <a:endParaRPr lang="it-IT" sz="1100" b="0" i="0" u="none" strike="noStrike">
                        <a:effectLst/>
                        <a:latin typeface="Arial "/>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
                        </a:rPr>
                        <a:t>,187</a:t>
                      </a:r>
                      <a:r>
                        <a:rPr lang="it-IT" sz="1100" b="0" i="0" u="none" strike="noStrike" baseline="30000">
                          <a:effectLst/>
                          <a:latin typeface="Arial "/>
                        </a:rPr>
                        <a:t>**</a:t>
                      </a:r>
                      <a:endParaRPr lang="it-IT" sz="1100" b="0" i="0" u="none" strike="noStrike">
                        <a:effectLst/>
                        <a:latin typeface="Arial "/>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04472">
                <a:tc vMerge="1">
                  <a:txBody>
                    <a:bodyPr/>
                    <a:lstStyle/>
                    <a:p>
                      <a:endParaRPr lang="it-IT"/>
                    </a:p>
                  </a:txBody>
                  <a:tcPr/>
                </a:tc>
                <a:tc>
                  <a:txBody>
                    <a:bodyPr/>
                    <a:lstStyle/>
                    <a:p>
                      <a:pPr algn="l" fontAlgn="ctr"/>
                      <a:r>
                        <a:rPr lang="it-IT" sz="1100" b="0" i="0" u="none" strike="noStrike" dirty="0">
                          <a:solidFill>
                            <a:srgbClr val="000000"/>
                          </a:solidFill>
                          <a:effectLst/>
                          <a:latin typeface="Arial"/>
                        </a:rPr>
                        <a:t>Organizzazione generale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dirty="0">
                          <a:effectLst/>
                          <a:latin typeface="Arial "/>
                        </a:rPr>
                        <a:t>,467</a:t>
                      </a:r>
                      <a:r>
                        <a:rPr lang="it-IT" sz="1100" b="0" i="0" u="none" strike="noStrike" baseline="30000" dirty="0">
                          <a:effectLst/>
                          <a:latin typeface="Arial "/>
                        </a:rPr>
                        <a:t>**</a:t>
                      </a:r>
                      <a:endParaRPr lang="it-IT" sz="1100" b="0" i="0" u="none" strike="noStrike" dirty="0">
                        <a:effectLst/>
                        <a:latin typeface="Arial "/>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
                        </a:rPr>
                        <a:t>,386</a:t>
                      </a:r>
                      <a:r>
                        <a:rPr lang="it-IT" sz="1100" b="0" i="0" u="none" strike="noStrike" baseline="30000">
                          <a:effectLst/>
                          <a:latin typeface="Arial "/>
                        </a:rPr>
                        <a:t>**</a:t>
                      </a:r>
                      <a:endParaRPr lang="it-IT" sz="1100" b="0" i="0" u="none" strike="noStrike">
                        <a:effectLst/>
                        <a:latin typeface="Arial "/>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04472">
                <a:tc vMerge="1">
                  <a:txBody>
                    <a:bodyPr/>
                    <a:lstStyle/>
                    <a:p>
                      <a:endParaRPr lang="it-IT"/>
                    </a:p>
                  </a:txBody>
                  <a:tcPr/>
                </a:tc>
                <a:tc>
                  <a:txBody>
                    <a:bodyPr/>
                    <a:lstStyle/>
                    <a:p>
                      <a:pPr algn="l" fontAlgn="ctr"/>
                      <a:r>
                        <a:rPr lang="it-IT" sz="1100" b="1" i="0" u="none" strike="noStrike" dirty="0">
                          <a:solidFill>
                            <a:srgbClr val="000000"/>
                          </a:solidFill>
                          <a:effectLst/>
                          <a:latin typeface="Arial"/>
                        </a:rPr>
                        <a:t>Qualità spettacolo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dirty="0">
                          <a:effectLst/>
                          <a:latin typeface="Arial "/>
                        </a:rPr>
                        <a:t>,187</a:t>
                      </a:r>
                      <a:r>
                        <a:rPr lang="it-IT" sz="1100" b="1" i="0" u="none" strike="noStrike" baseline="30000" dirty="0">
                          <a:effectLst/>
                          <a:latin typeface="Arial "/>
                        </a:rPr>
                        <a:t>**</a:t>
                      </a:r>
                      <a:endParaRPr lang="it-IT" sz="1100" b="1" i="0" u="none" strike="noStrike" dirty="0">
                        <a:effectLst/>
                        <a:latin typeface="Arial "/>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dirty="0">
                          <a:effectLst/>
                          <a:latin typeface="Arial "/>
                        </a:rPr>
                        <a:t>,386</a:t>
                      </a:r>
                      <a:r>
                        <a:rPr lang="it-IT" sz="1100" b="1" i="0" u="none" strike="noStrike" baseline="30000" dirty="0">
                          <a:effectLst/>
                          <a:latin typeface="Arial "/>
                        </a:rPr>
                        <a:t>**</a:t>
                      </a:r>
                      <a:endParaRPr lang="it-IT" sz="1100" b="1" i="0" u="none" strike="noStrike" dirty="0">
                        <a:effectLst/>
                        <a:latin typeface="Arial "/>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dirty="0">
                          <a:effectLst/>
                          <a:latin typeface="Arial "/>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bwMode="auto">
          <a:xfrm>
            <a:off x="725488" y="898666"/>
            <a:ext cx="4325905" cy="5466623"/>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lnSpc>
                <a:spcPct val="80000"/>
              </a:lnSpc>
              <a:buFontTx/>
              <a:buNone/>
            </a:pPr>
            <a:r>
              <a:rPr lang="it-IT" sz="1600" b="1" dirty="0">
                <a:latin typeface="Arial" pitchFamily="34" charset="0"/>
              </a:rPr>
              <a:t>Correlazione 2/</a:t>
            </a:r>
            <a:r>
              <a:rPr lang="it-IT" sz="1600" b="1" dirty="0" err="1">
                <a:latin typeface="Arial" pitchFamily="34" charset="0"/>
              </a:rPr>
              <a:t>2</a:t>
            </a:r>
            <a:endParaRPr lang="it-IT" sz="1600" b="1" dirty="0">
              <a:latin typeface="Arial" pitchFamily="34" charset="0"/>
            </a:endParaRPr>
          </a:p>
          <a:p>
            <a:pPr marL="0" indent="0" eaLnBrk="1" hangingPunct="1">
              <a:spcBef>
                <a:spcPct val="0"/>
              </a:spcBef>
              <a:buFontTx/>
              <a:buNone/>
            </a:pPr>
            <a:endParaRPr lang="it-IT" sz="1000" dirty="0">
              <a:latin typeface="Arial" pitchFamily="34" charset="0"/>
            </a:endParaRPr>
          </a:p>
          <a:p>
            <a:pPr marL="0" indent="0" algn="just" eaLnBrk="1" hangingPunct="1">
              <a:spcBef>
                <a:spcPct val="0"/>
              </a:spcBef>
              <a:buFontTx/>
              <a:buNone/>
            </a:pPr>
            <a:r>
              <a:rPr lang="it-IT" sz="1400" dirty="0">
                <a:latin typeface="Arial" pitchFamily="34" charset="0"/>
              </a:rPr>
              <a:t>Per una visione più immediata e diretta è stata estrapolata dalla tabella della pagina precedente, la colonna laterale di sintesi relativa agli aspetti indagati che sono maggiormente correlati alla soddisfazione generale </a:t>
            </a:r>
            <a:r>
              <a:rPr lang="it-IT" sz="1400" dirty="0">
                <a:latin typeface="Arial" charset="0"/>
              </a:rPr>
              <a:t>(cioè quelli che presentano il doppio asterisco).</a:t>
            </a:r>
          </a:p>
          <a:p>
            <a:pPr marL="0" indent="0" algn="just" eaLnBrk="1" hangingPunct="1">
              <a:spcBef>
                <a:spcPct val="0"/>
              </a:spcBef>
              <a:buFontTx/>
              <a:buNone/>
            </a:pPr>
            <a:r>
              <a:rPr lang="it-IT" sz="1400" dirty="0">
                <a:latin typeface="Arial" charset="0"/>
              </a:rPr>
              <a:t>Tutti gli aspetti oggetto d’indagine sono risultati significativi rispetto all’esperienza complessiva.</a:t>
            </a:r>
          </a:p>
          <a:p>
            <a:pPr marL="0" indent="0" algn="just" eaLnBrk="1" hangingPunct="1">
              <a:spcBef>
                <a:spcPct val="0"/>
              </a:spcBef>
              <a:buFontTx/>
              <a:buNone/>
            </a:pPr>
            <a:endParaRPr lang="it-IT" sz="1400" dirty="0">
              <a:latin typeface="Arial" pitchFamily="34" charset="0"/>
            </a:endParaRPr>
          </a:p>
          <a:p>
            <a:pPr marL="0" indent="0" algn="just" eaLnBrk="1" hangingPunct="1">
              <a:spcBef>
                <a:spcPct val="0"/>
              </a:spcBef>
              <a:buNone/>
            </a:pPr>
            <a:r>
              <a:rPr lang="it-IT" sz="1400" dirty="0">
                <a:latin typeface="Arial" pitchFamily="34" charset="0"/>
              </a:rPr>
              <a:t>Per “</a:t>
            </a:r>
            <a:r>
              <a:rPr lang="it-IT" sz="1400" i="1" dirty="0">
                <a:latin typeface="Arial" pitchFamily="34" charset="0"/>
              </a:rPr>
              <a:t>Viaggio nei Fori 2022” </a:t>
            </a:r>
            <a:r>
              <a:rPr lang="it-IT" sz="1400" dirty="0">
                <a:latin typeface="Arial" pitchFamily="34" charset="0"/>
              </a:rPr>
              <a:t>la </a:t>
            </a:r>
            <a:r>
              <a:rPr lang="it-IT" sz="1400" b="1" dirty="0">
                <a:latin typeface="Arial" pitchFamily="34" charset="0"/>
              </a:rPr>
              <a:t>qualità dello spettacolo </a:t>
            </a:r>
            <a:r>
              <a:rPr lang="it-IT" sz="1400" dirty="0">
                <a:latin typeface="Arial" pitchFamily="34" charset="0"/>
              </a:rPr>
              <a:t>risulta essere l’elemento più correlato al giudizio generale sia per il </a:t>
            </a:r>
            <a:r>
              <a:rPr lang="it-IT" sz="1400" i="1" dirty="0">
                <a:latin typeface="Arial" pitchFamily="34" charset="0"/>
              </a:rPr>
              <a:t>Foro di Cesare </a:t>
            </a:r>
            <a:r>
              <a:rPr lang="it-IT" sz="1400" dirty="0">
                <a:latin typeface="Arial" pitchFamily="34" charset="0"/>
              </a:rPr>
              <a:t>che per il </a:t>
            </a:r>
            <a:r>
              <a:rPr lang="it-IT" sz="1400" i="1" dirty="0">
                <a:latin typeface="Arial" pitchFamily="34" charset="0"/>
              </a:rPr>
              <a:t>Foro di Augusto</a:t>
            </a:r>
            <a:r>
              <a:rPr lang="it-IT" sz="1400" dirty="0">
                <a:latin typeface="Arial" pitchFamily="34" charset="0"/>
              </a:rPr>
              <a:t>.</a:t>
            </a:r>
          </a:p>
          <a:p>
            <a:pPr marL="0" indent="0" algn="just" eaLnBrk="1" hangingPunct="1">
              <a:spcBef>
                <a:spcPct val="0"/>
              </a:spcBef>
              <a:buFontTx/>
              <a:buNone/>
            </a:pPr>
            <a:endParaRPr lang="it-IT" sz="1400" dirty="0">
              <a:latin typeface="Arial" pitchFamily="34" charset="0"/>
            </a:endParaRPr>
          </a:p>
          <a:p>
            <a:pPr marL="0" indent="0" algn="just" eaLnBrk="1" hangingPunct="1">
              <a:spcBef>
                <a:spcPct val="0"/>
              </a:spcBef>
              <a:buNone/>
            </a:pPr>
            <a:r>
              <a:rPr lang="it-IT" sz="1400" dirty="0">
                <a:latin typeface="Arial" pitchFamily="34" charset="0"/>
              </a:rPr>
              <a:t>N</a:t>
            </a:r>
            <a:r>
              <a:rPr lang="it-IT" sz="1400" dirty="0">
                <a:latin typeface="Arial" charset="0"/>
              </a:rPr>
              <a:t>essuno </a:t>
            </a:r>
            <a:r>
              <a:rPr lang="it-IT" sz="1400" dirty="0">
                <a:latin typeface="Arial" pitchFamily="34" charset="0"/>
              </a:rPr>
              <a:t>degli aspetti indagati ha un’incidenza negativa sulla soddisfazione generale.</a:t>
            </a:r>
          </a:p>
          <a:p>
            <a:pPr marL="0" indent="0" algn="just" eaLnBrk="1" hangingPunct="1">
              <a:lnSpc>
                <a:spcPct val="80000"/>
              </a:lnSpc>
              <a:spcBef>
                <a:spcPct val="0"/>
              </a:spcBef>
              <a:buFontTx/>
              <a:buNone/>
            </a:pPr>
            <a:endParaRPr lang="it-IT" sz="1400" dirty="0">
              <a:latin typeface="Arial" pitchFamily="34" charset="0"/>
            </a:endParaRPr>
          </a:p>
        </p:txBody>
      </p:sp>
      <p:graphicFrame>
        <p:nvGraphicFramePr>
          <p:cNvPr id="5" name="Tabella 4"/>
          <p:cNvGraphicFramePr>
            <a:graphicFrameLocks noGrp="1"/>
          </p:cNvGraphicFramePr>
          <p:nvPr>
            <p:extLst>
              <p:ext uri="{D42A27DB-BD31-4B8C-83A1-F6EECF244321}">
                <p14:modId xmlns:p14="http://schemas.microsoft.com/office/powerpoint/2010/main" val="656456724"/>
              </p:ext>
            </p:extLst>
          </p:nvPr>
        </p:nvGraphicFramePr>
        <p:xfrm>
          <a:off x="5379868" y="1420427"/>
          <a:ext cx="2502368" cy="1651440"/>
        </p:xfrm>
        <a:graphic>
          <a:graphicData uri="http://schemas.openxmlformats.org/drawingml/2006/table">
            <a:tbl>
              <a:tblPr/>
              <a:tblGrid>
                <a:gridCol w="1931343">
                  <a:extLst>
                    <a:ext uri="{9D8B030D-6E8A-4147-A177-3AD203B41FA5}">
                      <a16:colId xmlns:a16="http://schemas.microsoft.com/office/drawing/2014/main" val="20000"/>
                    </a:ext>
                  </a:extLst>
                </a:gridCol>
                <a:gridCol w="571025">
                  <a:extLst>
                    <a:ext uri="{9D8B030D-6E8A-4147-A177-3AD203B41FA5}">
                      <a16:colId xmlns:a16="http://schemas.microsoft.com/office/drawing/2014/main" val="20001"/>
                    </a:ext>
                  </a:extLst>
                </a:gridCol>
              </a:tblGrid>
              <a:tr h="624288">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it-IT" sz="1200" b="1" i="0" u="none" strike="noStrike" dirty="0">
                          <a:solidFill>
                            <a:srgbClr val="000000"/>
                          </a:solidFill>
                          <a:latin typeface="Arial" pitchFamily="34" charset="0"/>
                          <a:cs typeface="Arial" pitchFamily="34" charset="0"/>
                        </a:rPr>
                        <a:t>Coefficienti</a:t>
                      </a:r>
                      <a:r>
                        <a:rPr lang="it-IT" sz="1200" b="1" i="0" u="none" strike="noStrike" baseline="0" dirty="0">
                          <a:solidFill>
                            <a:srgbClr val="000000"/>
                          </a:solidFill>
                          <a:latin typeface="Arial" pitchFamily="34" charset="0"/>
                          <a:cs typeface="Arial" pitchFamily="34" charset="0"/>
                        </a:rPr>
                        <a:t> di </a:t>
                      </a:r>
                      <a:r>
                        <a:rPr lang="it-IT" sz="1200" b="1" i="0" u="none" strike="noStrike" kern="1200" baseline="0" dirty="0">
                          <a:solidFill>
                            <a:srgbClr val="000000"/>
                          </a:solidFill>
                          <a:latin typeface="Arial" pitchFamily="34" charset="0"/>
                          <a:ea typeface="+mn-ea"/>
                          <a:cs typeface="Arial" pitchFamily="34" charset="0"/>
                        </a:rPr>
                        <a:t>correlazione</a:t>
                      </a:r>
                    </a:p>
                    <a:p>
                      <a:pPr marL="0" marR="0" indent="0" algn="ctr" defTabSz="914400" rtl="0" eaLnBrk="1" fontAlgn="ctr" latinLnBrk="0" hangingPunct="1">
                        <a:lnSpc>
                          <a:spcPct val="100000"/>
                        </a:lnSpc>
                        <a:spcBef>
                          <a:spcPts val="0"/>
                        </a:spcBef>
                        <a:spcAft>
                          <a:spcPts val="0"/>
                        </a:spcAft>
                        <a:buClrTx/>
                        <a:buSzTx/>
                        <a:buFontTx/>
                        <a:buNone/>
                        <a:tabLst/>
                        <a:defRPr/>
                      </a:pPr>
                      <a:r>
                        <a:rPr lang="it-IT" sz="1200" b="1" i="0" u="none" strike="noStrike" kern="1200" baseline="0" dirty="0">
                          <a:solidFill>
                            <a:srgbClr val="000000"/>
                          </a:solidFill>
                          <a:latin typeface="Arial" pitchFamily="34" charset="0"/>
                          <a:ea typeface="+mn-ea"/>
                          <a:cs typeface="Arial" pitchFamily="34" charset="0"/>
                        </a:rPr>
                        <a:t> Rho di Spearman  </a:t>
                      </a:r>
                    </a:p>
                    <a:p>
                      <a:pPr marL="0" marR="0" indent="0" algn="ctr" defTabSz="914400" rtl="0" eaLnBrk="1" fontAlgn="ctr" latinLnBrk="0" hangingPunct="1">
                        <a:lnSpc>
                          <a:spcPct val="100000"/>
                        </a:lnSpc>
                        <a:spcBef>
                          <a:spcPts val="0"/>
                        </a:spcBef>
                        <a:spcAft>
                          <a:spcPts val="0"/>
                        </a:spcAft>
                        <a:buClrTx/>
                        <a:buSzTx/>
                        <a:buFontTx/>
                        <a:buNone/>
                        <a:tabLst/>
                        <a:defRPr/>
                      </a:pPr>
                      <a:r>
                        <a:rPr lang="it-IT" sz="1200" b="1" i="0" u="none" strike="noStrike" kern="1200" baseline="0" dirty="0">
                          <a:solidFill>
                            <a:srgbClr val="000000"/>
                          </a:solidFill>
                          <a:latin typeface="Arial" pitchFamily="34" charset="0"/>
                          <a:ea typeface="+mn-ea"/>
                          <a:cs typeface="Arial" pitchFamily="34" charset="0"/>
                        </a:rPr>
                        <a:t>sul giudizio generale </a:t>
                      </a:r>
                      <a:endParaRPr lang="it-IT" sz="1200" b="1" i="0" u="none" strike="noStrike" baseline="0"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it-IT" sz="1100" b="0" i="0"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2384">
                <a:tc>
                  <a:txBody>
                    <a:bodyPr/>
                    <a:lstStyle/>
                    <a:p>
                      <a:pPr algn="l" fontAlgn="ctr"/>
                      <a:r>
                        <a:rPr lang="it-IT" sz="1100" b="0" i="0" u="none" strike="noStrike" dirty="0">
                          <a:solidFill>
                            <a:srgbClr val="000000"/>
                          </a:solidFill>
                          <a:effectLst/>
                          <a:latin typeface="Arial"/>
                        </a:rPr>
                        <a:t>Qualità spettacolo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dirty="0">
                          <a:solidFill>
                            <a:srgbClr val="000000"/>
                          </a:solidFill>
                          <a:effectLst/>
                          <a:latin typeface="Arial"/>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2384">
                <a:tc>
                  <a:txBody>
                    <a:bodyPr/>
                    <a:lstStyle/>
                    <a:p>
                      <a:pPr algn="l" fontAlgn="ctr"/>
                      <a:r>
                        <a:rPr lang="it-IT" sz="1100" b="0" i="0" u="none" strike="noStrike" dirty="0">
                          <a:solidFill>
                            <a:srgbClr val="000000"/>
                          </a:solidFill>
                          <a:effectLst/>
                          <a:latin typeface="Arial"/>
                        </a:rPr>
                        <a:t>Organizzazione generale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dirty="0">
                          <a:solidFill>
                            <a:srgbClr val="000000"/>
                          </a:solidFill>
                          <a:effectLst/>
                          <a:latin typeface="Arial"/>
                        </a:rPr>
                        <a:t>0,386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2384">
                <a:tc>
                  <a:txBody>
                    <a:bodyPr/>
                    <a:lstStyle/>
                    <a:p>
                      <a:pPr algn="l" fontAlgn="ctr"/>
                      <a:r>
                        <a:rPr lang="it-IT" sz="1100" b="0" i="0" u="none" strike="noStrike" dirty="0">
                          <a:solidFill>
                            <a:srgbClr val="000000"/>
                          </a:solidFill>
                          <a:effectLst/>
                          <a:latin typeface="Arial"/>
                        </a:rPr>
                        <a:t>Personale di accoglienza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dirty="0">
                          <a:solidFill>
                            <a:srgbClr val="000000"/>
                          </a:solidFill>
                          <a:effectLst/>
                          <a:latin typeface="Arial"/>
                        </a:rPr>
                        <a:t>0,187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Segnaposto numero diapositiva 3"/>
          <p:cNvSpPr>
            <a:spLocks noGrp="1"/>
          </p:cNvSpPr>
          <p:nvPr>
            <p:ph type="sldNum" sz="quarter" idx="10"/>
          </p:nvPr>
        </p:nvSpPr>
        <p:spPr>
          <a:xfrm>
            <a:off x="7112000" y="200025"/>
            <a:ext cx="1905000" cy="457200"/>
          </a:xfrm>
        </p:spPr>
        <p:txBody>
          <a:bodyPr/>
          <a:lstStyle/>
          <a:p>
            <a:pPr>
              <a:defRPr/>
            </a:pPr>
            <a:fld id="{D641EFBC-D1BC-49DB-ACE2-06EB5F9881C7}" type="slidenum">
              <a:rPr lang="it-IT" sz="1000">
                <a:latin typeface="Arial" pitchFamily="34" charset="0"/>
                <a:cs typeface="Arial" pitchFamily="34" charset="0"/>
              </a:rPr>
              <a:pPr>
                <a:defRPr/>
              </a:pPr>
              <a:t>15</a:t>
            </a:fld>
            <a:endParaRPr lang="it-IT" sz="1000" dirty="0">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4">
            <a:extLst>
              <a:ext uri="{FF2B5EF4-FFF2-40B4-BE49-F238E27FC236}">
                <a16:creationId xmlns:a16="http://schemas.microsoft.com/office/drawing/2014/main" id="{2B473C0E-D696-4A7C-AA14-2937D4DF4720}"/>
              </a:ext>
            </a:extLst>
          </p:cNvPr>
          <p:cNvGraphicFramePr>
            <a:graphicFrameLocks/>
          </p:cNvGraphicFramePr>
          <p:nvPr>
            <p:extLst>
              <p:ext uri="{D42A27DB-BD31-4B8C-83A1-F6EECF244321}">
                <p14:modId xmlns:p14="http://schemas.microsoft.com/office/powerpoint/2010/main" val="4143603097"/>
              </p:ext>
            </p:extLst>
          </p:nvPr>
        </p:nvGraphicFramePr>
        <p:xfrm>
          <a:off x="1269330" y="2550447"/>
          <a:ext cx="6276975" cy="3838574"/>
        </p:xfrm>
        <a:graphic>
          <a:graphicData uri="http://schemas.openxmlformats.org/drawingml/2006/chart">
            <c:chart xmlns:c="http://schemas.openxmlformats.org/drawingml/2006/chart" xmlns:r="http://schemas.openxmlformats.org/officeDocument/2006/relationships" r:id="rId2"/>
          </a:graphicData>
        </a:graphic>
      </p:graphicFrame>
      <p:sp>
        <p:nvSpPr>
          <p:cNvPr id="22531" name="Rectangle 3"/>
          <p:cNvSpPr>
            <a:spLocks noGrp="1" noChangeArrowheads="1"/>
          </p:cNvSpPr>
          <p:nvPr>
            <p:ph type="body" idx="1"/>
          </p:nvPr>
        </p:nvSpPr>
        <p:spPr bwMode="auto">
          <a:xfrm>
            <a:off x="751035" y="881980"/>
            <a:ext cx="7700507" cy="1682807"/>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lnSpc>
                <a:spcPct val="80000"/>
              </a:lnSpc>
              <a:buFontTx/>
              <a:buNone/>
            </a:pPr>
            <a:r>
              <a:rPr lang="it-IT" sz="1600" b="1" dirty="0">
                <a:latin typeface="Arial" pitchFamily="34" charset="0"/>
              </a:rPr>
              <a:t>Mappa delle priorità (Regressione lineare)</a:t>
            </a:r>
          </a:p>
          <a:p>
            <a:pPr marL="0" indent="0" eaLnBrk="1" hangingPunct="1">
              <a:spcBef>
                <a:spcPct val="0"/>
              </a:spcBef>
              <a:buFontTx/>
              <a:buNone/>
            </a:pPr>
            <a:endParaRPr lang="it-IT" sz="1000" dirty="0">
              <a:latin typeface="Arial" pitchFamily="34" charset="0"/>
            </a:endParaRPr>
          </a:p>
          <a:p>
            <a:pPr marL="0" indent="0" algn="just" eaLnBrk="1" hangingPunct="1">
              <a:spcBef>
                <a:spcPct val="0"/>
              </a:spcBef>
              <a:buFontTx/>
              <a:buNone/>
            </a:pPr>
            <a:r>
              <a:rPr lang="it-IT" sz="1400" dirty="0">
                <a:latin typeface="Arial" pitchFamily="34" charset="0"/>
              </a:rPr>
              <a:t>L’</a:t>
            </a:r>
            <a:r>
              <a:rPr lang="it-IT" sz="1400" b="1" dirty="0">
                <a:latin typeface="Arial" pitchFamily="34" charset="0"/>
              </a:rPr>
              <a:t>organizzazione generale</a:t>
            </a:r>
            <a:r>
              <a:rPr lang="it-IT" sz="1400" dirty="0">
                <a:latin typeface="Arial" pitchFamily="34" charset="0"/>
              </a:rPr>
              <a:t> è l’aspetto ritenuto in assoluto più importante da parte del pubblico che ha partecipato alla </a:t>
            </a:r>
            <a:r>
              <a:rPr lang="it-IT" sz="1400" i="1" dirty="0">
                <a:latin typeface="Arial" pitchFamily="34" charset="0"/>
              </a:rPr>
              <a:t>survey</a:t>
            </a:r>
            <a:r>
              <a:rPr lang="it-IT" sz="1400" dirty="0">
                <a:latin typeface="Arial" pitchFamily="34" charset="0"/>
              </a:rPr>
              <a:t>, insieme alla </a:t>
            </a:r>
            <a:r>
              <a:rPr lang="it-IT" sz="1400" b="1" dirty="0">
                <a:latin typeface="Arial" pitchFamily="34" charset="0"/>
              </a:rPr>
              <a:t>qualità dello spettacolo visto</a:t>
            </a:r>
            <a:r>
              <a:rPr lang="it-IT" sz="1400" dirty="0">
                <a:latin typeface="Arial" pitchFamily="34" charset="0"/>
              </a:rPr>
              <a:t> (quadrante in alto a destra). Invece nessuna delle variabili oggetto d’indagine emerge tra i possibili miglioramenti prioritari (quadrante in alto a sinistra).</a:t>
            </a:r>
          </a:p>
          <a:p>
            <a:pPr marL="0" indent="0" algn="just" eaLnBrk="1" hangingPunct="1">
              <a:spcBef>
                <a:spcPct val="0"/>
              </a:spcBef>
              <a:buFontTx/>
              <a:buNone/>
            </a:pPr>
            <a:r>
              <a:rPr lang="it-IT" sz="1400" dirty="0">
                <a:latin typeface="Arial" pitchFamily="34" charset="0"/>
              </a:rPr>
              <a:t>Si evidenzia che i risultati restano invariati facendo un’analisi differenziata per il </a:t>
            </a:r>
            <a:r>
              <a:rPr lang="it-IT" sz="1400" i="1" dirty="0">
                <a:latin typeface="Arial" pitchFamily="34" charset="0"/>
              </a:rPr>
              <a:t>Foro di Cesare </a:t>
            </a:r>
            <a:r>
              <a:rPr lang="it-IT" sz="1400" dirty="0">
                <a:latin typeface="Arial" pitchFamily="34" charset="0"/>
              </a:rPr>
              <a:t>e </a:t>
            </a:r>
            <a:r>
              <a:rPr lang="it-IT" sz="1400" i="1" dirty="0">
                <a:latin typeface="Arial" pitchFamily="34" charset="0"/>
              </a:rPr>
              <a:t>Foro di Augusto</a:t>
            </a:r>
            <a:r>
              <a:rPr lang="it-IT" sz="1400" dirty="0">
                <a:latin typeface="Arial" pitchFamily="34" charset="0"/>
              </a:rPr>
              <a:t>.</a:t>
            </a:r>
          </a:p>
        </p:txBody>
      </p:sp>
      <p:sp>
        <p:nvSpPr>
          <p:cNvPr id="22532" name="Text Box 21"/>
          <p:cNvSpPr txBox="1">
            <a:spLocks noChangeArrowheads="1"/>
          </p:cNvSpPr>
          <p:nvPr/>
        </p:nvSpPr>
        <p:spPr bwMode="auto">
          <a:xfrm>
            <a:off x="7614945" y="5642525"/>
            <a:ext cx="1384299" cy="858697"/>
          </a:xfrm>
          <a:prstGeom prst="rect">
            <a:avLst/>
          </a:prstGeom>
          <a:solidFill>
            <a:schemeClr val="accent2"/>
          </a:solidFill>
          <a:ln w="9525" algn="ctr">
            <a:noFill/>
            <a:miter lim="800000"/>
            <a:headEnd/>
            <a:tailEnd/>
          </a:ln>
        </p:spPr>
        <p:txBody>
          <a:bodyPr wrap="square">
            <a:spAutoFit/>
          </a:bodyPr>
          <a:lstStyle/>
          <a:p>
            <a:r>
              <a:rPr lang="it-IT" sz="1000" b="1" dirty="0">
                <a:solidFill>
                  <a:schemeClr val="bg1"/>
                </a:solidFill>
              </a:rPr>
              <a:t>CONTROLLO</a:t>
            </a:r>
          </a:p>
          <a:p>
            <a:endParaRPr lang="it-IT" sz="200" b="1" dirty="0">
              <a:solidFill>
                <a:schemeClr val="bg1"/>
              </a:solidFill>
            </a:endParaRPr>
          </a:p>
          <a:p>
            <a:pPr algn="l"/>
            <a:r>
              <a:rPr lang="it-IT" sz="1000" b="1" dirty="0">
                <a:solidFill>
                  <a:schemeClr val="bg1"/>
                </a:solidFill>
              </a:rPr>
              <a:t>Scarso impatto </a:t>
            </a:r>
          </a:p>
          <a:p>
            <a:pPr algn="l"/>
            <a:r>
              <a:rPr lang="it-IT" sz="1000" b="1" dirty="0">
                <a:solidFill>
                  <a:schemeClr val="bg1"/>
                </a:solidFill>
              </a:rPr>
              <a:t>ed elevata performance</a:t>
            </a:r>
          </a:p>
          <a:p>
            <a:pPr algn="l"/>
            <a:endParaRPr lang="it-IT" sz="400" b="1" dirty="0">
              <a:solidFill>
                <a:schemeClr val="bg1"/>
              </a:solidFill>
            </a:endParaRPr>
          </a:p>
        </p:txBody>
      </p:sp>
      <p:sp>
        <p:nvSpPr>
          <p:cNvPr id="22533" name="Text Box 22"/>
          <p:cNvSpPr txBox="1">
            <a:spLocks noChangeArrowheads="1"/>
          </p:cNvSpPr>
          <p:nvPr/>
        </p:nvSpPr>
        <p:spPr bwMode="auto">
          <a:xfrm>
            <a:off x="7645814" y="2550447"/>
            <a:ext cx="1300162" cy="781752"/>
          </a:xfrm>
          <a:prstGeom prst="rect">
            <a:avLst/>
          </a:prstGeom>
          <a:solidFill>
            <a:schemeClr val="hlink"/>
          </a:solidFill>
          <a:ln w="9525" algn="ctr">
            <a:solidFill>
              <a:schemeClr val="hlink"/>
            </a:solidFill>
            <a:miter lim="800000"/>
            <a:headEnd/>
            <a:tailEnd/>
          </a:ln>
        </p:spPr>
        <p:txBody>
          <a:bodyPr wrap="square">
            <a:spAutoFit/>
          </a:bodyPr>
          <a:lstStyle/>
          <a:p>
            <a:r>
              <a:rPr lang="it-IT" sz="1000" b="1" dirty="0">
                <a:solidFill>
                  <a:schemeClr val="accent2"/>
                </a:solidFill>
              </a:rPr>
              <a:t>MANTENIMENTO</a:t>
            </a:r>
          </a:p>
          <a:p>
            <a:endParaRPr lang="it-IT" sz="600" b="1" dirty="0">
              <a:solidFill>
                <a:schemeClr val="accent2"/>
              </a:solidFill>
            </a:endParaRPr>
          </a:p>
          <a:p>
            <a:pPr algn="l"/>
            <a:r>
              <a:rPr lang="it-IT" sz="1000" b="1" dirty="0">
                <a:solidFill>
                  <a:schemeClr val="accent2"/>
                </a:solidFill>
              </a:rPr>
              <a:t>Elevato impatto ed elevata performance</a:t>
            </a:r>
          </a:p>
        </p:txBody>
      </p:sp>
      <p:sp>
        <p:nvSpPr>
          <p:cNvPr id="22535" name="Text Box 24"/>
          <p:cNvSpPr txBox="1">
            <a:spLocks noChangeArrowheads="1"/>
          </p:cNvSpPr>
          <p:nvPr/>
        </p:nvSpPr>
        <p:spPr bwMode="auto">
          <a:xfrm>
            <a:off x="214814" y="2636669"/>
            <a:ext cx="1241425" cy="798512"/>
          </a:xfrm>
          <a:prstGeom prst="rect">
            <a:avLst/>
          </a:prstGeom>
          <a:solidFill>
            <a:srgbClr val="FF0000"/>
          </a:solidFill>
          <a:ln w="9525" algn="ctr">
            <a:noFill/>
            <a:miter lim="800000"/>
            <a:headEnd/>
            <a:tailEnd/>
          </a:ln>
        </p:spPr>
        <p:txBody>
          <a:bodyPr wrap="square">
            <a:spAutoFit/>
          </a:bodyPr>
          <a:lstStyle/>
          <a:p>
            <a:pPr algn="l"/>
            <a:r>
              <a:rPr lang="it-IT" sz="1000" b="1" dirty="0"/>
              <a:t>MIGLIORAMENTI PRIORITARI</a:t>
            </a:r>
          </a:p>
          <a:p>
            <a:pPr algn="l"/>
            <a:r>
              <a:rPr lang="it-IT" sz="1000" b="1" dirty="0"/>
              <a:t>Elevato impatto e scarsa performance</a:t>
            </a:r>
          </a:p>
        </p:txBody>
      </p:sp>
      <p:sp>
        <p:nvSpPr>
          <p:cNvPr id="12" name="CasellaDiTesto 11"/>
          <p:cNvSpPr txBox="1">
            <a:spLocks noChangeArrowheads="1"/>
          </p:cNvSpPr>
          <p:nvPr/>
        </p:nvSpPr>
        <p:spPr bwMode="auto">
          <a:xfrm>
            <a:off x="1015168" y="6487281"/>
            <a:ext cx="7861300" cy="227755"/>
          </a:xfrm>
          <a:prstGeom prst="rect">
            <a:avLst/>
          </a:prstGeom>
          <a:noFill/>
          <a:ln w="9525">
            <a:noFill/>
            <a:miter lim="800000"/>
            <a:headEnd/>
            <a:tailEnd/>
          </a:ln>
        </p:spPr>
        <p:txBody>
          <a:bodyPr>
            <a:spAutoFit/>
          </a:bodyPr>
          <a:lstStyle/>
          <a:p>
            <a:pPr algn="ctr"/>
            <a:r>
              <a:rPr lang="it-IT" sz="1100" i="1" dirty="0"/>
              <a:t>* Questa analisi definisce, indirettamente attraverso la regressione lineare, l’importanza degli aspetti indagati.</a:t>
            </a:r>
          </a:p>
        </p:txBody>
      </p:sp>
      <p:sp>
        <p:nvSpPr>
          <p:cNvPr id="18" name="Text Box 23"/>
          <p:cNvSpPr txBox="1">
            <a:spLocks noChangeArrowheads="1"/>
          </p:cNvSpPr>
          <p:nvPr/>
        </p:nvSpPr>
        <p:spPr bwMode="auto">
          <a:xfrm>
            <a:off x="238125" y="5664140"/>
            <a:ext cx="1276350" cy="813405"/>
          </a:xfrm>
          <a:prstGeom prst="rect">
            <a:avLst/>
          </a:prstGeom>
          <a:solidFill>
            <a:srgbClr val="FFFF00"/>
          </a:solidFill>
          <a:ln w="9525" algn="ctr">
            <a:solidFill>
              <a:srgbClr val="FFFF00"/>
            </a:solidFill>
            <a:miter lim="800000"/>
            <a:headEnd/>
            <a:tailEnd/>
          </a:ln>
        </p:spPr>
        <p:txBody>
          <a:bodyPr wrap="square">
            <a:spAutoFit/>
          </a:bodyPr>
          <a:lstStyle/>
          <a:p>
            <a:r>
              <a:rPr lang="it-IT" sz="1000" b="1" dirty="0">
                <a:solidFill>
                  <a:schemeClr val="accent2"/>
                </a:solidFill>
              </a:rPr>
              <a:t>MIGLIORAMENTI SECONDARI</a:t>
            </a:r>
          </a:p>
          <a:p>
            <a:pPr algn="l"/>
            <a:r>
              <a:rPr lang="it-IT" sz="1000" b="1" dirty="0">
                <a:solidFill>
                  <a:schemeClr val="accent2"/>
                </a:solidFill>
              </a:rPr>
              <a:t>Scarso impatto e debole performance </a:t>
            </a:r>
          </a:p>
        </p:txBody>
      </p:sp>
      <p:sp>
        <p:nvSpPr>
          <p:cNvPr id="13" name="Segnaposto numero diapositiva 3"/>
          <p:cNvSpPr>
            <a:spLocks noGrp="1"/>
          </p:cNvSpPr>
          <p:nvPr>
            <p:ph type="sldNum" sz="quarter" idx="10"/>
          </p:nvPr>
        </p:nvSpPr>
        <p:spPr>
          <a:xfrm>
            <a:off x="7112000" y="200025"/>
            <a:ext cx="1905000" cy="457200"/>
          </a:xfrm>
        </p:spPr>
        <p:txBody>
          <a:bodyPr/>
          <a:lstStyle/>
          <a:p>
            <a:pPr>
              <a:defRPr/>
            </a:pPr>
            <a:fld id="{D641EFBC-D1BC-49DB-ACE2-06EB5F9881C7}" type="slidenum">
              <a:rPr lang="it-IT" sz="1000">
                <a:latin typeface="Arial" pitchFamily="34" charset="0"/>
                <a:cs typeface="Arial" pitchFamily="34" charset="0"/>
              </a:rPr>
              <a:pPr>
                <a:defRPr/>
              </a:pPr>
              <a:t>16</a:t>
            </a:fld>
            <a:endParaRPr lang="it-IT" sz="1000" dirty="0">
              <a:latin typeface="Arial" pitchFamily="34" charset="0"/>
              <a:cs typeface="Arial" pitchFamily="34" charset="0"/>
            </a:endParaRPr>
          </a:p>
        </p:txBody>
      </p:sp>
      <p:sp>
        <p:nvSpPr>
          <p:cNvPr id="15" name="Text Box 30"/>
          <p:cNvSpPr txBox="1">
            <a:spLocks noChangeArrowheads="1"/>
          </p:cNvSpPr>
          <p:nvPr/>
        </p:nvSpPr>
        <p:spPr bwMode="auto">
          <a:xfrm>
            <a:off x="4345589" y="2618913"/>
            <a:ext cx="346038" cy="240066"/>
          </a:xfrm>
          <a:prstGeom prst="rect">
            <a:avLst/>
          </a:prstGeom>
          <a:noFill/>
          <a:ln w="9525" algn="ctr">
            <a:noFill/>
            <a:miter lim="800000"/>
            <a:headEnd/>
            <a:tailEnd/>
          </a:ln>
        </p:spPr>
        <p:txBody>
          <a:bodyPr wrap="square">
            <a:spAutoFit/>
          </a:bodyPr>
          <a:lstStyle/>
          <a:p>
            <a:r>
              <a:rPr lang="it-IT" b="1" i="1" dirty="0">
                <a:solidFill>
                  <a:schemeClr val="accent2"/>
                </a:solidFill>
              </a:rPr>
              <a:t>Y</a:t>
            </a:r>
          </a:p>
        </p:txBody>
      </p:sp>
      <p:sp>
        <p:nvSpPr>
          <p:cNvPr id="17" name="Text Box 31"/>
          <p:cNvSpPr txBox="1">
            <a:spLocks noChangeArrowheads="1"/>
          </p:cNvSpPr>
          <p:nvPr/>
        </p:nvSpPr>
        <p:spPr bwMode="auto">
          <a:xfrm>
            <a:off x="7245049" y="4104976"/>
            <a:ext cx="318423" cy="240066"/>
          </a:xfrm>
          <a:prstGeom prst="rect">
            <a:avLst/>
          </a:prstGeom>
          <a:noFill/>
          <a:ln w="9525" algn="ctr">
            <a:noFill/>
            <a:miter lim="800000"/>
            <a:headEnd/>
            <a:tailEnd/>
          </a:ln>
        </p:spPr>
        <p:txBody>
          <a:bodyPr wrap="square">
            <a:spAutoFit/>
          </a:bodyPr>
          <a:lstStyle/>
          <a:p>
            <a:r>
              <a:rPr lang="it-IT" b="1" i="1" dirty="0">
                <a:solidFill>
                  <a:schemeClr val="accent2"/>
                </a:solidFill>
              </a:rPr>
              <a:t>X</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744325" y="775041"/>
            <a:ext cx="7875891" cy="2021426"/>
          </a:xfrm>
        </p:spPr>
        <p:txBody>
          <a:bodyPr/>
          <a:lstStyle/>
          <a:p>
            <a:pPr marL="0" indent="0">
              <a:buNone/>
            </a:pPr>
            <a:r>
              <a:rPr lang="it-IT" sz="1600" b="1" dirty="0">
                <a:latin typeface="Arial" pitchFamily="34" charset="0"/>
                <a:cs typeface="Arial" pitchFamily="34" charset="0"/>
              </a:rPr>
              <a:t>Analisi multivariata: Cluster Analysis</a:t>
            </a:r>
            <a:endParaRPr lang="it-IT" sz="1600" b="1" dirty="0">
              <a:solidFill>
                <a:srgbClr val="FF0000"/>
              </a:solidFill>
              <a:latin typeface="Arial" pitchFamily="34" charset="0"/>
              <a:cs typeface="Arial" pitchFamily="34" charset="0"/>
            </a:endParaRPr>
          </a:p>
          <a:p>
            <a:pPr marL="0" indent="0">
              <a:buNone/>
            </a:pPr>
            <a:endParaRPr lang="it-IT" sz="1000" dirty="0">
              <a:latin typeface="Arial" pitchFamily="34" charset="0"/>
              <a:cs typeface="Arial" pitchFamily="34" charset="0"/>
            </a:endParaRPr>
          </a:p>
          <a:p>
            <a:pPr marL="0" indent="0" algn="just">
              <a:spcBef>
                <a:spcPts val="0"/>
              </a:spcBef>
              <a:buNone/>
            </a:pPr>
            <a:r>
              <a:rPr lang="it-IT" sz="1400" dirty="0">
                <a:latin typeface="Arial" pitchFamily="34" charset="0"/>
                <a:cs typeface="Arial" pitchFamily="34" charset="0"/>
              </a:rPr>
              <a:t>L'analisi dei cluster serve a definire gruppi di utenti con simili caratteristiche socio-demografiche e di soddisfazione sulle variabili quantitative oggetto d’indagine.</a:t>
            </a:r>
          </a:p>
          <a:p>
            <a:pPr marL="0" indent="0" algn="just">
              <a:spcBef>
                <a:spcPts val="0"/>
              </a:spcBef>
              <a:buNone/>
            </a:pPr>
            <a:r>
              <a:rPr lang="it-IT" sz="1400" dirty="0">
                <a:latin typeface="Arial" pitchFamily="34" charset="0"/>
                <a:cs typeface="Arial" pitchFamily="34" charset="0"/>
              </a:rPr>
              <a:t>Sono risultati </a:t>
            </a:r>
            <a:r>
              <a:rPr lang="it-IT" sz="1400" u="sng" dirty="0">
                <a:latin typeface="Arial" pitchFamily="34" charset="0"/>
                <a:cs typeface="Arial" pitchFamily="34" charset="0"/>
              </a:rPr>
              <a:t>2 cluster</a:t>
            </a:r>
            <a:r>
              <a:rPr lang="it-IT" sz="1400" dirty="0">
                <a:latin typeface="Arial" pitchFamily="34" charset="0"/>
                <a:cs typeface="Arial" pitchFamily="34" charset="0"/>
              </a:rPr>
              <a:t>, la cui numerosità campionaria è buona per garantire una lettura dei dati all’interno di ciascun cluster (344 individui nel </a:t>
            </a:r>
            <a:r>
              <a:rPr lang="it-IT" sz="1400" i="1" dirty="0">
                <a:latin typeface="Arial" pitchFamily="34" charset="0"/>
                <a:cs typeface="Arial" pitchFamily="34" charset="0"/>
              </a:rPr>
              <a:t>Cluster 1 </a:t>
            </a:r>
            <a:r>
              <a:rPr lang="it-IT" sz="1400" dirty="0">
                <a:latin typeface="Arial" pitchFamily="34" charset="0"/>
                <a:cs typeface="Arial" pitchFamily="34" charset="0"/>
              </a:rPr>
              <a:t>e 120 nel </a:t>
            </a:r>
            <a:r>
              <a:rPr lang="it-IT" sz="1400" i="1" dirty="0">
                <a:latin typeface="Arial" pitchFamily="34" charset="0"/>
                <a:cs typeface="Arial" pitchFamily="34" charset="0"/>
              </a:rPr>
              <a:t>Cluster 2; </a:t>
            </a:r>
            <a:r>
              <a:rPr lang="it-IT" sz="1400" dirty="0">
                <a:latin typeface="Arial" pitchFamily="34" charset="0"/>
                <a:cs typeface="Arial" pitchFamily="34" charset="0"/>
              </a:rPr>
              <a:t>nessun caso mancante</a:t>
            </a:r>
            <a:r>
              <a:rPr lang="it-IT" sz="1400" i="1" dirty="0">
                <a:latin typeface="Arial" pitchFamily="34" charset="0"/>
                <a:cs typeface="Arial" pitchFamily="34" charset="0"/>
              </a:rPr>
              <a:t>). </a:t>
            </a:r>
            <a:r>
              <a:rPr lang="it-IT" sz="1400" dirty="0">
                <a:latin typeface="Arial" pitchFamily="34" charset="0"/>
                <a:cs typeface="Arial" pitchFamily="34" charset="0"/>
              </a:rPr>
              <a:t>Nella descrizione dei cluster si deve tener conto che ci sono alcune differenze sul profilo socio-demografico e che nella 1° tipologia i </a:t>
            </a:r>
            <a:r>
              <a:rPr lang="it-IT" sz="1400" b="1" i="1" dirty="0">
                <a:latin typeface="Arial" pitchFamily="34" charset="0"/>
                <a:cs typeface="Arial" pitchFamily="34" charset="0"/>
              </a:rPr>
              <a:t>Molto Soddisfatti </a:t>
            </a:r>
            <a:r>
              <a:rPr lang="it-IT" sz="1400" dirty="0">
                <a:latin typeface="Arial" pitchFamily="34" charset="0"/>
                <a:cs typeface="Arial" pitchFamily="34" charset="0"/>
              </a:rPr>
              <a:t>sono coloro che hanno un giudizio complessivo ottimo su tutte le variabili oggetto d’indagine.</a:t>
            </a:r>
          </a:p>
        </p:txBody>
      </p:sp>
      <p:graphicFrame>
        <p:nvGraphicFramePr>
          <p:cNvPr id="7" name="Tabella 6"/>
          <p:cNvGraphicFramePr>
            <a:graphicFrameLocks noGrp="1"/>
          </p:cNvGraphicFramePr>
          <p:nvPr>
            <p:extLst>
              <p:ext uri="{D42A27DB-BD31-4B8C-83A1-F6EECF244321}">
                <p14:modId xmlns:p14="http://schemas.microsoft.com/office/powerpoint/2010/main" val="381826485"/>
              </p:ext>
            </p:extLst>
          </p:nvPr>
        </p:nvGraphicFramePr>
        <p:xfrm>
          <a:off x="834502" y="2796467"/>
          <a:ext cx="7718948" cy="1660124"/>
        </p:xfrm>
        <a:graphic>
          <a:graphicData uri="http://schemas.openxmlformats.org/drawingml/2006/table">
            <a:tbl>
              <a:tblPr/>
              <a:tblGrid>
                <a:gridCol w="912860">
                  <a:extLst>
                    <a:ext uri="{9D8B030D-6E8A-4147-A177-3AD203B41FA5}">
                      <a16:colId xmlns:a16="http://schemas.microsoft.com/office/drawing/2014/main" val="20000"/>
                    </a:ext>
                  </a:extLst>
                </a:gridCol>
                <a:gridCol w="6806088">
                  <a:extLst>
                    <a:ext uri="{9D8B030D-6E8A-4147-A177-3AD203B41FA5}">
                      <a16:colId xmlns:a16="http://schemas.microsoft.com/office/drawing/2014/main" val="20001"/>
                    </a:ext>
                  </a:extLst>
                </a:gridCol>
              </a:tblGrid>
              <a:tr h="719277">
                <a:tc>
                  <a:txBody>
                    <a:bodyPr/>
                    <a:lstStyle/>
                    <a:p>
                      <a:pPr algn="just" fontAlgn="b"/>
                      <a:r>
                        <a:rPr lang="it-IT" sz="1200" b="1" i="0" u="none" strike="noStrike" dirty="0">
                          <a:solidFill>
                            <a:srgbClr val="004D86"/>
                          </a:solidFill>
                          <a:latin typeface="Arial" pitchFamily="34" charset="0"/>
                          <a:cs typeface="Arial" pitchFamily="34" charset="0"/>
                        </a:rPr>
                        <a:t>Cluster 1</a:t>
                      </a:r>
                    </a:p>
                  </a:txBody>
                  <a:tcPr marL="0" marR="0" marT="0" marB="0">
                    <a:lnL>
                      <a:noFill/>
                    </a:lnL>
                    <a:lnR>
                      <a:noFill/>
                    </a:lnR>
                    <a:lnT>
                      <a:noFill/>
                    </a:lnT>
                    <a:lnB>
                      <a:noFill/>
                    </a:lnB>
                  </a:tcPr>
                </a:tc>
                <a:tc>
                  <a:txBody>
                    <a:bodyPr/>
                    <a:lstStyle/>
                    <a:p>
                      <a:pPr marL="0" marR="0" indent="0" algn="just" defTabSz="914400" rtl="0" eaLnBrk="1" fontAlgn="b" latinLnBrk="0" hangingPunct="1">
                        <a:lnSpc>
                          <a:spcPct val="100000"/>
                        </a:lnSpc>
                        <a:spcBef>
                          <a:spcPts val="0"/>
                        </a:spcBef>
                        <a:spcAft>
                          <a:spcPts val="0"/>
                        </a:spcAft>
                        <a:buClrTx/>
                        <a:buSzTx/>
                        <a:buFontTx/>
                        <a:buNone/>
                        <a:tabLst/>
                        <a:defRPr/>
                      </a:pPr>
                      <a:r>
                        <a:rPr lang="it-IT" sz="1200" b="1" i="1" u="sng" strike="noStrike" kern="1200" dirty="0">
                          <a:solidFill>
                            <a:srgbClr val="336699"/>
                          </a:solidFill>
                          <a:latin typeface="Arial" pitchFamily="34" charset="0"/>
                          <a:ea typeface="+mn-ea"/>
                          <a:cs typeface="Arial" pitchFamily="34" charset="0"/>
                        </a:rPr>
                        <a:t>Molto soddisfatti</a:t>
                      </a:r>
                      <a:r>
                        <a:rPr lang="it-IT" sz="1200" b="0" i="0" u="none" strike="noStrike" kern="1200" baseline="0" dirty="0">
                          <a:solidFill>
                            <a:srgbClr val="336699"/>
                          </a:solidFill>
                          <a:latin typeface="Arial" pitchFamily="34" charset="0"/>
                          <a:ea typeface="+mn-ea"/>
                          <a:cs typeface="Arial" pitchFamily="34" charset="0"/>
                        </a:rPr>
                        <a:t>:</a:t>
                      </a:r>
                      <a:r>
                        <a:rPr lang="it-IT" sz="1200" b="1" i="0" u="none" strike="noStrike" kern="1200" baseline="0" dirty="0">
                          <a:solidFill>
                            <a:srgbClr val="336699"/>
                          </a:solidFill>
                          <a:latin typeface="Arial" pitchFamily="34" charset="0"/>
                          <a:ea typeface="+mn-ea"/>
                          <a:cs typeface="Arial" pitchFamily="34" charset="0"/>
                        </a:rPr>
                        <a:t> </a:t>
                      </a:r>
                      <a:r>
                        <a:rPr lang="it-IT" sz="1200" b="0" i="0" u="none" strike="noStrike" kern="1200" baseline="0" dirty="0">
                          <a:solidFill>
                            <a:srgbClr val="336699"/>
                          </a:solidFill>
                          <a:latin typeface="Arial" pitchFamily="34" charset="0"/>
                          <a:ea typeface="+mn-ea"/>
                          <a:cs typeface="Arial" pitchFamily="34" charset="0"/>
                        </a:rPr>
                        <a:t>in prevalenza donne; romani; di età 19-34 anni e 55-64 anni; diplomati e laureati; studenti e impiegati; si recano principalmente al </a:t>
                      </a:r>
                      <a:r>
                        <a:rPr lang="it-IT" sz="1200" b="0" i="1" u="none" strike="noStrike" kern="1200" baseline="0" dirty="0">
                          <a:solidFill>
                            <a:srgbClr val="336699"/>
                          </a:solidFill>
                          <a:latin typeface="Arial" pitchFamily="34" charset="0"/>
                          <a:ea typeface="+mn-ea"/>
                          <a:cs typeface="Arial" pitchFamily="34" charset="0"/>
                        </a:rPr>
                        <a:t>Foro di Cesare</a:t>
                      </a:r>
                      <a:r>
                        <a:rPr lang="it-IT" sz="1200" b="0" i="0" u="none" strike="noStrike" kern="1200" baseline="0" dirty="0">
                          <a:solidFill>
                            <a:srgbClr val="336699"/>
                          </a:solidFill>
                          <a:latin typeface="Arial" pitchFamily="34" charset="0"/>
                          <a:ea typeface="+mn-ea"/>
                          <a:cs typeface="Arial" pitchFamily="34" charset="0"/>
                        </a:rPr>
                        <a:t>; ne sono venuti a conoscenza soprattutto tramite internet e stampa; il loro giudizio è superiore alle aspettative.</a:t>
                      </a:r>
                      <a:endParaRPr lang="it-IT" sz="1200" b="0" i="0" u="none" strike="noStrike" kern="1200" dirty="0">
                        <a:solidFill>
                          <a:srgbClr val="336699"/>
                        </a:solidFill>
                        <a:latin typeface="Arial" pitchFamily="34" charset="0"/>
                        <a:ea typeface="+mn-ea"/>
                        <a:cs typeface="Arial"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r h="940847">
                <a:tc>
                  <a:txBody>
                    <a:bodyPr/>
                    <a:lstStyle/>
                    <a:p>
                      <a:pPr algn="just" fontAlgn="b"/>
                      <a:r>
                        <a:rPr lang="it-IT" sz="1200" b="1" i="0" u="none" strike="noStrike" dirty="0">
                          <a:solidFill>
                            <a:srgbClr val="00B050"/>
                          </a:solidFill>
                          <a:latin typeface="Arial" pitchFamily="34" charset="0"/>
                          <a:cs typeface="Arial" pitchFamily="34" charset="0"/>
                        </a:rPr>
                        <a:t>Cluster 2</a:t>
                      </a:r>
                    </a:p>
                  </a:txBody>
                  <a:tcPr marL="0" marR="0" marT="0" marB="0">
                    <a:lnL>
                      <a:noFill/>
                    </a:lnL>
                    <a:lnR>
                      <a:noFill/>
                    </a:lnR>
                    <a:lnT>
                      <a:noFill/>
                    </a:lnT>
                    <a:lnB>
                      <a:noFill/>
                    </a:lnB>
                  </a:tcPr>
                </a:tc>
                <a:tc>
                  <a:txBody>
                    <a:bodyPr/>
                    <a:lstStyle/>
                    <a:p>
                      <a:pPr marL="0" marR="0" indent="0" algn="just" defTabSz="914400" rtl="0" eaLnBrk="1" fontAlgn="b" latinLnBrk="0" hangingPunct="1">
                        <a:lnSpc>
                          <a:spcPct val="100000"/>
                        </a:lnSpc>
                        <a:spcBef>
                          <a:spcPts val="0"/>
                        </a:spcBef>
                        <a:spcAft>
                          <a:spcPts val="0"/>
                        </a:spcAft>
                        <a:buClrTx/>
                        <a:buSzTx/>
                        <a:buFontTx/>
                        <a:buNone/>
                        <a:tabLst/>
                        <a:defRPr/>
                      </a:pPr>
                      <a:r>
                        <a:rPr lang="it-IT" sz="1200" b="1" i="1" u="sng" strike="noStrike" kern="1200" baseline="0" dirty="0">
                          <a:solidFill>
                            <a:srgbClr val="00B050"/>
                          </a:solidFill>
                          <a:latin typeface="Arial" pitchFamily="34" charset="0"/>
                          <a:ea typeface="+mn-ea"/>
                          <a:cs typeface="Arial" pitchFamily="34" charset="0"/>
                        </a:rPr>
                        <a:t>Abbastanza Soddisfatti</a:t>
                      </a:r>
                      <a:r>
                        <a:rPr lang="it-IT" sz="1200" b="0" i="0" u="none" strike="noStrike" kern="1200" baseline="0" dirty="0">
                          <a:solidFill>
                            <a:srgbClr val="00B050"/>
                          </a:solidFill>
                          <a:latin typeface="Arial" pitchFamily="34" charset="0"/>
                          <a:ea typeface="+mn-ea"/>
                          <a:cs typeface="Arial" pitchFamily="34" charset="0"/>
                        </a:rPr>
                        <a:t>:</a:t>
                      </a:r>
                      <a:r>
                        <a:rPr lang="it-IT" sz="1200" b="1" i="0" u="none" strike="noStrike" kern="1200" baseline="0" dirty="0">
                          <a:solidFill>
                            <a:srgbClr val="00B050"/>
                          </a:solidFill>
                          <a:latin typeface="Arial" pitchFamily="34" charset="0"/>
                          <a:ea typeface="+mn-ea"/>
                          <a:cs typeface="Arial" pitchFamily="34" charset="0"/>
                        </a:rPr>
                        <a:t> </a:t>
                      </a:r>
                      <a:r>
                        <a:rPr lang="it-IT" sz="1200" b="0" i="0" u="none" strike="noStrike" kern="1200" baseline="0" dirty="0">
                          <a:solidFill>
                            <a:srgbClr val="00B050"/>
                          </a:solidFill>
                          <a:latin typeface="Arial" pitchFamily="34" charset="0"/>
                          <a:ea typeface="+mn-ea"/>
                          <a:cs typeface="Arial" pitchFamily="34" charset="0"/>
                        </a:rPr>
                        <a:t>in prevalenza uomini; turisti; di età 40-54 anni, con titolo di specializzazione post laurea; dirigenti e liberi professionisti; si recano principalmente al </a:t>
                      </a:r>
                      <a:r>
                        <a:rPr lang="it-IT" sz="1200" b="0" i="1" u="none" strike="noStrike" kern="1200" baseline="0" dirty="0">
                          <a:solidFill>
                            <a:srgbClr val="00B050"/>
                          </a:solidFill>
                          <a:latin typeface="Arial" pitchFamily="34" charset="0"/>
                          <a:ea typeface="+mn-ea"/>
                          <a:cs typeface="Arial" pitchFamily="34" charset="0"/>
                        </a:rPr>
                        <a:t>Foro di Augusto</a:t>
                      </a:r>
                      <a:r>
                        <a:rPr lang="it-IT" sz="1200" b="0" i="0" u="none" strike="noStrike" kern="1200" baseline="0" dirty="0">
                          <a:solidFill>
                            <a:srgbClr val="00B050"/>
                          </a:solidFill>
                          <a:latin typeface="Arial" pitchFamily="34" charset="0"/>
                          <a:ea typeface="+mn-ea"/>
                          <a:cs typeface="Arial" pitchFamily="34" charset="0"/>
                        </a:rPr>
                        <a:t>; ne sono venuti a conoscenza soprattutto tramite passaparola e passando per caso; il loro giudizio è uguale alle aspettative.</a:t>
                      </a:r>
                    </a:p>
                  </a:txBody>
                  <a:tcPr marL="0" marR="0" marT="0" marB="0">
                    <a:lnL>
                      <a:noFill/>
                    </a:lnL>
                    <a:lnR>
                      <a:noFill/>
                    </a:lnR>
                    <a:lnT>
                      <a:noFill/>
                    </a:lnT>
                    <a:lnB>
                      <a:noFill/>
                    </a:lnB>
                  </a:tcPr>
                </a:tc>
                <a:extLst>
                  <a:ext uri="{0D108BD9-81ED-4DB2-BD59-A6C34878D82A}">
                    <a16:rowId xmlns:a16="http://schemas.microsoft.com/office/drawing/2014/main" val="10001"/>
                  </a:ext>
                </a:extLst>
              </a:tr>
            </a:tbl>
          </a:graphicData>
        </a:graphic>
      </p:graphicFrame>
      <p:sp>
        <p:nvSpPr>
          <p:cNvPr id="8" name="Segnaposto numero diapositiva 3"/>
          <p:cNvSpPr>
            <a:spLocks noGrp="1"/>
          </p:cNvSpPr>
          <p:nvPr>
            <p:ph type="sldNum" sz="quarter" idx="10"/>
          </p:nvPr>
        </p:nvSpPr>
        <p:spPr>
          <a:xfrm>
            <a:off x="7112000" y="200025"/>
            <a:ext cx="1905000" cy="457200"/>
          </a:xfrm>
        </p:spPr>
        <p:txBody>
          <a:bodyPr/>
          <a:lstStyle/>
          <a:p>
            <a:pPr>
              <a:defRPr/>
            </a:pPr>
            <a:fld id="{D641EFBC-D1BC-49DB-ACE2-06EB5F9881C7}" type="slidenum">
              <a:rPr lang="it-IT" sz="1000">
                <a:latin typeface="Arial" pitchFamily="34" charset="0"/>
                <a:cs typeface="Arial" pitchFamily="34" charset="0"/>
              </a:rPr>
              <a:pPr>
                <a:defRPr/>
              </a:pPr>
              <a:t>17</a:t>
            </a:fld>
            <a:endParaRPr lang="it-IT" sz="1000" dirty="0">
              <a:latin typeface="Arial" pitchFamily="34" charset="0"/>
              <a:cs typeface="Arial" pitchFamily="34" charset="0"/>
            </a:endParaRPr>
          </a:p>
        </p:txBody>
      </p:sp>
      <p:graphicFrame>
        <p:nvGraphicFramePr>
          <p:cNvPr id="2" name="Grafico 1">
            <a:extLst>
              <a:ext uri="{FF2B5EF4-FFF2-40B4-BE49-F238E27FC236}">
                <a16:creationId xmlns:a16="http://schemas.microsoft.com/office/drawing/2014/main" id="{D5338EE3-E6BC-42AD-B7E8-8A1EE596F9BA}"/>
              </a:ext>
            </a:extLst>
          </p:cNvPr>
          <p:cNvGraphicFramePr>
            <a:graphicFrameLocks/>
          </p:cNvGraphicFramePr>
          <p:nvPr>
            <p:extLst>
              <p:ext uri="{D42A27DB-BD31-4B8C-83A1-F6EECF244321}">
                <p14:modId xmlns:p14="http://schemas.microsoft.com/office/powerpoint/2010/main" val="2610381442"/>
              </p:ext>
            </p:extLst>
          </p:nvPr>
        </p:nvGraphicFramePr>
        <p:xfrm>
          <a:off x="487579" y="4235022"/>
          <a:ext cx="2817458" cy="25519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afico 3">
            <a:extLst>
              <a:ext uri="{FF2B5EF4-FFF2-40B4-BE49-F238E27FC236}">
                <a16:creationId xmlns:a16="http://schemas.microsoft.com/office/drawing/2014/main" id="{06E201D7-EF2F-490B-BCDD-37A43B5B29F0}"/>
              </a:ext>
            </a:extLst>
          </p:cNvPr>
          <p:cNvGraphicFramePr>
            <a:graphicFrameLocks/>
          </p:cNvGraphicFramePr>
          <p:nvPr>
            <p:extLst>
              <p:ext uri="{D42A27DB-BD31-4B8C-83A1-F6EECF244321}">
                <p14:modId xmlns:p14="http://schemas.microsoft.com/office/powerpoint/2010/main" val="3514679423"/>
              </p:ext>
            </p:extLst>
          </p:nvPr>
        </p:nvGraphicFramePr>
        <p:xfrm>
          <a:off x="2955034" y="4248526"/>
          <a:ext cx="5598416" cy="255195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75"/>
          <p:cNvSpPr>
            <a:spLocks noChangeArrowheads="1"/>
          </p:cNvSpPr>
          <p:nvPr/>
        </p:nvSpPr>
        <p:spPr bwMode="auto">
          <a:xfrm>
            <a:off x="757044" y="685801"/>
            <a:ext cx="7804809" cy="5838586"/>
          </a:xfrm>
          <a:prstGeom prst="rect">
            <a:avLst/>
          </a:prstGeom>
          <a:noFill/>
          <a:ln w="9525" algn="ctr">
            <a:noFill/>
            <a:miter lim="800000"/>
            <a:headEnd/>
            <a:tailEnd/>
          </a:ln>
        </p:spPr>
        <p:txBody>
          <a:bodyPr wrap="square">
            <a:spAutoFit/>
          </a:bodyPr>
          <a:lstStyle/>
          <a:p>
            <a:pPr marL="0" lvl="2" algn="l">
              <a:lnSpc>
                <a:spcPct val="150000"/>
              </a:lnSpc>
              <a:spcBef>
                <a:spcPct val="0"/>
              </a:spcBef>
            </a:pPr>
            <a:r>
              <a:rPr lang="it-IT" sz="1600" b="1" dirty="0"/>
              <a:t>Suggerimenti (1/2)</a:t>
            </a:r>
          </a:p>
          <a:p>
            <a:pPr marL="0" lvl="2" algn="l">
              <a:lnSpc>
                <a:spcPct val="100000"/>
              </a:lnSpc>
              <a:spcBef>
                <a:spcPct val="0"/>
              </a:spcBef>
            </a:pPr>
            <a:endParaRPr lang="it-IT" sz="1000" dirty="0"/>
          </a:p>
          <a:p>
            <a:pPr marL="0" lvl="2" algn="l">
              <a:lnSpc>
                <a:spcPct val="150000"/>
              </a:lnSpc>
              <a:spcBef>
                <a:spcPct val="0"/>
              </a:spcBef>
            </a:pPr>
            <a:r>
              <a:rPr lang="it-IT" sz="1600" b="1" i="1" dirty="0"/>
              <a:t>FORO DI AUGUSTO</a:t>
            </a:r>
          </a:p>
          <a:p>
            <a:pPr>
              <a:lnSpc>
                <a:spcPct val="100000"/>
              </a:lnSpc>
              <a:spcBef>
                <a:spcPct val="0"/>
              </a:spcBef>
            </a:pPr>
            <a:endParaRPr lang="it-IT" sz="1000" dirty="0">
              <a:solidFill>
                <a:srgbClr val="FF0000"/>
              </a:solidFill>
            </a:endParaRPr>
          </a:p>
          <a:p>
            <a:pPr>
              <a:lnSpc>
                <a:spcPct val="100000"/>
              </a:lnSpc>
              <a:spcBef>
                <a:spcPct val="0"/>
              </a:spcBef>
            </a:pPr>
            <a:r>
              <a:rPr lang="it-IT" sz="1400" b="1" dirty="0"/>
              <a:t>ELOGI</a:t>
            </a:r>
            <a:r>
              <a:rPr lang="it-IT" sz="1400" dirty="0"/>
              <a:t> </a:t>
            </a:r>
            <a:r>
              <a:rPr lang="it-IT" sz="1400" dirty="0">
                <a:cs typeface="Arial" pitchFamily="34" charset="0"/>
              </a:rPr>
              <a:t>spettacolo molto ben strutturato e ricco di dettagli, esperienza piacevole, fantastica. </a:t>
            </a:r>
            <a:r>
              <a:rPr lang="it-IT" sz="1400" b="1" dirty="0"/>
              <a:t>Totale 4</a:t>
            </a:r>
          </a:p>
          <a:p>
            <a:pPr>
              <a:lnSpc>
                <a:spcPct val="100000"/>
              </a:lnSpc>
              <a:spcBef>
                <a:spcPct val="0"/>
              </a:spcBef>
              <a:tabLst>
                <a:tab pos="7620000" algn="l"/>
              </a:tabLst>
            </a:pPr>
            <a:r>
              <a:rPr lang="it-IT" sz="1400" dirty="0"/>
              <a:t>__________________________________________________________________________</a:t>
            </a:r>
          </a:p>
          <a:p>
            <a:pPr>
              <a:lnSpc>
                <a:spcPct val="100000"/>
              </a:lnSpc>
              <a:spcBef>
                <a:spcPct val="0"/>
              </a:spcBef>
              <a:tabLst>
                <a:tab pos="7620000" algn="l"/>
              </a:tabLst>
            </a:pPr>
            <a:endParaRPr lang="it-IT" sz="1400" b="1" dirty="0">
              <a:solidFill>
                <a:srgbClr val="FF0000"/>
              </a:solidFill>
              <a:latin typeface="Arial"/>
            </a:endParaRPr>
          </a:p>
          <a:p>
            <a:pPr>
              <a:lnSpc>
                <a:spcPct val="100000"/>
              </a:lnSpc>
              <a:spcBef>
                <a:spcPct val="0"/>
              </a:spcBef>
              <a:tabLst>
                <a:tab pos="7620000" algn="l"/>
              </a:tabLst>
            </a:pPr>
            <a:r>
              <a:rPr lang="it-IT" sz="1400" b="1" dirty="0">
                <a:latin typeface="Arial"/>
              </a:rPr>
              <a:t>SUPPORTI AUDIO </a:t>
            </a:r>
            <a:r>
              <a:rPr lang="it-IT" sz="1400" dirty="0">
                <a:latin typeface="Arial"/>
              </a:rPr>
              <a:t>volume basso, la musica di sottofondo copre l’audio della narrazione </a:t>
            </a:r>
            <a:r>
              <a:rPr lang="it-IT" sz="1400" dirty="0">
                <a:cs typeface="Arial" pitchFamily="34" charset="0"/>
              </a:rPr>
              <a:t>(6); qualità bassa, le batterie si scaricano durante lo spettacolo (6). </a:t>
            </a:r>
            <a:r>
              <a:rPr lang="it-IT" sz="1400" b="1" dirty="0">
                <a:cs typeface="Arial" pitchFamily="34" charset="0"/>
              </a:rPr>
              <a:t>Totale 12</a:t>
            </a:r>
          </a:p>
          <a:p>
            <a:pPr>
              <a:lnSpc>
                <a:spcPct val="100000"/>
              </a:lnSpc>
              <a:spcBef>
                <a:spcPct val="0"/>
              </a:spcBef>
              <a:tabLst>
                <a:tab pos="7620000" algn="l"/>
              </a:tabLst>
            </a:pPr>
            <a:endParaRPr lang="it-IT" sz="1400" b="1" dirty="0">
              <a:solidFill>
                <a:srgbClr val="FF0000"/>
              </a:solidFill>
              <a:latin typeface="Arial"/>
            </a:endParaRPr>
          </a:p>
          <a:p>
            <a:pPr>
              <a:lnSpc>
                <a:spcPct val="100000"/>
              </a:lnSpc>
              <a:spcBef>
                <a:spcPct val="0"/>
              </a:spcBef>
              <a:tabLst>
                <a:tab pos="7620000" algn="l"/>
              </a:tabLst>
            </a:pPr>
            <a:r>
              <a:rPr lang="it-IT" sz="1400" b="1" dirty="0">
                <a:latin typeface="Arial"/>
              </a:rPr>
              <a:t>ORGANIZZAZIONE GENERALE </a:t>
            </a:r>
            <a:r>
              <a:rPr lang="it-IT" sz="1400" dirty="0">
                <a:latin typeface="Arial"/>
              </a:rPr>
              <a:t>sanificare ogni volta gli auricolari e non utilizzare quelli monouso (2); gruppi troppo numerosi (2); imporre il divieto di fumare (2); altro (4). </a:t>
            </a:r>
            <a:r>
              <a:rPr lang="it-IT" sz="1400" b="1" dirty="0">
                <a:latin typeface="Arial"/>
              </a:rPr>
              <a:t>Totale </a:t>
            </a:r>
            <a:r>
              <a:rPr lang="it-IT" sz="1400" b="1" dirty="0">
                <a:cs typeface="Arial" pitchFamily="34" charset="0"/>
              </a:rPr>
              <a:t>10</a:t>
            </a:r>
          </a:p>
          <a:p>
            <a:pPr>
              <a:lnSpc>
                <a:spcPct val="100000"/>
              </a:lnSpc>
              <a:spcBef>
                <a:spcPct val="0"/>
              </a:spcBef>
              <a:tabLst>
                <a:tab pos="7620000" algn="l"/>
              </a:tabLst>
            </a:pPr>
            <a:endParaRPr lang="it-IT" sz="1400" b="1" dirty="0">
              <a:solidFill>
                <a:srgbClr val="FF0000"/>
              </a:solidFill>
              <a:latin typeface="Arial"/>
            </a:endParaRPr>
          </a:p>
          <a:p>
            <a:pPr>
              <a:lnSpc>
                <a:spcPct val="100000"/>
              </a:lnSpc>
              <a:spcBef>
                <a:spcPct val="0"/>
              </a:spcBef>
              <a:tabLst>
                <a:tab pos="7620000" algn="l"/>
              </a:tabLst>
            </a:pPr>
            <a:r>
              <a:rPr lang="it-IT" sz="1400" b="1" dirty="0">
                <a:latin typeface="Arial"/>
              </a:rPr>
              <a:t>SPETTACOLO </a:t>
            </a:r>
            <a:r>
              <a:rPr lang="it-IT" sz="1400" dirty="0">
                <a:latin typeface="Arial"/>
              </a:rPr>
              <a:t>ci sono dei lampioni che in alcuni punti impediscono la completa visione della proiezione (3); proiettare qualche ologramma </a:t>
            </a:r>
            <a:r>
              <a:rPr lang="it-IT" sz="1400" dirty="0">
                <a:cs typeface="Arial" pitchFamily="34" charset="0"/>
              </a:rPr>
              <a:t>(2); spettacolo statico, sembra un documentario (2). </a:t>
            </a:r>
            <a:r>
              <a:rPr lang="it-IT" sz="1400" b="1" dirty="0">
                <a:cs typeface="Arial" pitchFamily="34" charset="0"/>
              </a:rPr>
              <a:t>Totale 7</a:t>
            </a:r>
          </a:p>
          <a:p>
            <a:pPr>
              <a:lnSpc>
                <a:spcPct val="100000"/>
              </a:lnSpc>
              <a:spcBef>
                <a:spcPct val="0"/>
              </a:spcBef>
              <a:tabLst>
                <a:tab pos="7620000" algn="l"/>
              </a:tabLst>
            </a:pPr>
            <a:endParaRPr lang="it-IT" sz="1400" b="1" dirty="0">
              <a:cs typeface="Arial" pitchFamily="34" charset="0"/>
            </a:endParaRPr>
          </a:p>
          <a:p>
            <a:pPr>
              <a:lnSpc>
                <a:spcPct val="100000"/>
              </a:lnSpc>
              <a:spcBef>
                <a:spcPct val="0"/>
              </a:spcBef>
              <a:tabLst>
                <a:tab pos="7620000" algn="l"/>
              </a:tabLst>
            </a:pPr>
            <a:r>
              <a:rPr lang="it-IT" sz="1400" b="1" dirty="0">
                <a:cs typeface="Arial" pitchFamily="34" charset="0"/>
              </a:rPr>
              <a:t>SEGNALETICA </a:t>
            </a:r>
            <a:r>
              <a:rPr lang="it-IT" sz="1400" dirty="0">
                <a:cs typeface="Arial" pitchFamily="34" charset="0"/>
              </a:rPr>
              <a:t>rendere più visibili i luoghi di accesso agli spettacoli, molto difficili da individuare. </a:t>
            </a:r>
            <a:r>
              <a:rPr lang="it-IT" sz="1400" b="1" dirty="0">
                <a:cs typeface="Arial" pitchFamily="34" charset="0"/>
              </a:rPr>
              <a:t>Totale 5</a:t>
            </a:r>
          </a:p>
          <a:p>
            <a:pPr>
              <a:lnSpc>
                <a:spcPct val="150000"/>
              </a:lnSpc>
              <a:buNone/>
            </a:pPr>
            <a:r>
              <a:rPr lang="it-IT" sz="1400" b="1" dirty="0">
                <a:cs typeface="Arial" pitchFamily="34" charset="0"/>
              </a:rPr>
              <a:t>SERVIZI IGIENICI </a:t>
            </a:r>
            <a:r>
              <a:rPr lang="it-IT" sz="1400" dirty="0">
                <a:cs typeface="Arial" pitchFamily="34" charset="0"/>
              </a:rPr>
              <a:t>posizionare  WC chimici nell'area. </a:t>
            </a:r>
            <a:r>
              <a:rPr lang="it-IT" sz="1400" b="1" dirty="0">
                <a:cs typeface="Arial" pitchFamily="34" charset="0"/>
              </a:rPr>
              <a:t>Totale 4</a:t>
            </a:r>
          </a:p>
          <a:p>
            <a:pPr>
              <a:lnSpc>
                <a:spcPct val="150000"/>
              </a:lnSpc>
            </a:pPr>
            <a:r>
              <a:rPr lang="it-IT" sz="1400" b="1" dirty="0"/>
              <a:t>ALTRO</a:t>
            </a:r>
            <a:r>
              <a:rPr lang="it-IT" sz="1400" dirty="0"/>
              <a:t>. </a:t>
            </a:r>
            <a:r>
              <a:rPr lang="it-IT" sz="1400" b="1" dirty="0"/>
              <a:t>Totale 12</a:t>
            </a:r>
          </a:p>
          <a:p>
            <a:pPr>
              <a:lnSpc>
                <a:spcPct val="150000"/>
              </a:lnSpc>
              <a:buNone/>
            </a:pPr>
            <a:endParaRPr lang="it-IT" sz="1400" b="1" i="1" dirty="0"/>
          </a:p>
        </p:txBody>
      </p:sp>
      <p:sp>
        <p:nvSpPr>
          <p:cNvPr id="5" name="Segnaposto numero diapositiva 3"/>
          <p:cNvSpPr>
            <a:spLocks noGrp="1"/>
          </p:cNvSpPr>
          <p:nvPr>
            <p:ph type="sldNum" sz="quarter" idx="10"/>
          </p:nvPr>
        </p:nvSpPr>
        <p:spPr>
          <a:xfrm>
            <a:off x="7073900" y="228600"/>
            <a:ext cx="1905000" cy="457200"/>
          </a:xfrm>
        </p:spPr>
        <p:txBody>
          <a:bodyPr/>
          <a:lstStyle/>
          <a:p>
            <a:pPr>
              <a:defRPr/>
            </a:pPr>
            <a:fld id="{D641EFBC-D1BC-49DB-ACE2-06EB5F9881C7}" type="slidenum">
              <a:rPr lang="it-IT" sz="1000">
                <a:latin typeface="Arial" pitchFamily="34" charset="0"/>
                <a:cs typeface="Arial" pitchFamily="34" charset="0"/>
              </a:rPr>
              <a:pPr>
                <a:defRPr/>
              </a:pPr>
              <a:t>18</a:t>
            </a:fld>
            <a:endParaRPr lang="it-IT" sz="1000" dirty="0">
              <a:latin typeface="Arial" pitchFamily="34" charset="0"/>
              <a:cs typeface="Arial" pitchFamily="34" charset="0"/>
            </a:endParaRPr>
          </a:p>
        </p:txBody>
      </p:sp>
      <p:sp>
        <p:nvSpPr>
          <p:cNvPr id="4" name="Rettangolo 3"/>
          <p:cNvSpPr/>
          <p:nvPr/>
        </p:nvSpPr>
        <p:spPr>
          <a:xfrm>
            <a:off x="3827031" y="5972175"/>
            <a:ext cx="4734823" cy="585610"/>
          </a:xfrm>
          <a:prstGeom prst="rect">
            <a:avLst/>
          </a:prstGeom>
        </p:spPr>
        <p:txBody>
          <a:bodyPr wrap="square">
            <a:spAutoFit/>
          </a:bodyPr>
          <a:lstStyle/>
          <a:p>
            <a:pPr algn="r">
              <a:lnSpc>
                <a:spcPct val="120000"/>
              </a:lnSpc>
              <a:spcBef>
                <a:spcPct val="0"/>
              </a:spcBef>
            </a:pPr>
            <a:r>
              <a:rPr lang="it-IT" sz="1400" b="1" dirty="0"/>
              <a:t>TOTALE 50 SUGGERIMENTI</a:t>
            </a:r>
          </a:p>
          <a:p>
            <a:pPr algn="r">
              <a:lnSpc>
                <a:spcPct val="120000"/>
              </a:lnSpc>
              <a:spcBef>
                <a:spcPct val="0"/>
              </a:spcBef>
            </a:pPr>
            <a:r>
              <a:rPr lang="it-IT" sz="1400" b="1" i="1" dirty="0"/>
              <a:t>FORO DI AUGUSTO </a:t>
            </a:r>
            <a:r>
              <a:rPr lang="it-IT" sz="1400" b="1" dirty="0"/>
              <a:t>2022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75"/>
          <p:cNvSpPr>
            <a:spLocks noChangeArrowheads="1"/>
          </p:cNvSpPr>
          <p:nvPr/>
        </p:nvSpPr>
        <p:spPr bwMode="auto">
          <a:xfrm>
            <a:off x="744072" y="812800"/>
            <a:ext cx="7823607" cy="5444567"/>
          </a:xfrm>
          <a:prstGeom prst="rect">
            <a:avLst/>
          </a:prstGeom>
          <a:noFill/>
          <a:ln w="9525" algn="ctr">
            <a:noFill/>
            <a:miter lim="800000"/>
            <a:headEnd/>
            <a:tailEnd/>
          </a:ln>
        </p:spPr>
        <p:txBody>
          <a:bodyPr wrap="square">
            <a:spAutoFit/>
          </a:bodyPr>
          <a:lstStyle/>
          <a:p>
            <a:pPr marL="0" lvl="2" algn="l">
              <a:lnSpc>
                <a:spcPct val="100000"/>
              </a:lnSpc>
              <a:spcBef>
                <a:spcPct val="0"/>
              </a:spcBef>
            </a:pPr>
            <a:r>
              <a:rPr lang="it-IT" sz="1600" b="1" dirty="0"/>
              <a:t>Suggerimenti (2/</a:t>
            </a:r>
            <a:r>
              <a:rPr lang="it-IT" sz="1600" b="1" dirty="0" err="1"/>
              <a:t>2</a:t>
            </a:r>
            <a:r>
              <a:rPr lang="it-IT" sz="1600" b="1" dirty="0"/>
              <a:t>)</a:t>
            </a:r>
          </a:p>
          <a:p>
            <a:pPr marL="0" lvl="2" algn="l">
              <a:lnSpc>
                <a:spcPct val="150000"/>
              </a:lnSpc>
              <a:spcBef>
                <a:spcPct val="0"/>
              </a:spcBef>
            </a:pPr>
            <a:endParaRPr lang="it-IT" sz="1000" dirty="0"/>
          </a:p>
          <a:p>
            <a:pPr marL="0" lvl="2" algn="l">
              <a:lnSpc>
                <a:spcPct val="100000"/>
              </a:lnSpc>
              <a:spcBef>
                <a:spcPct val="0"/>
              </a:spcBef>
            </a:pPr>
            <a:r>
              <a:rPr lang="it-IT" sz="1600" b="1" i="1" dirty="0"/>
              <a:t>FORO DI CESARE</a:t>
            </a:r>
          </a:p>
          <a:p>
            <a:pPr>
              <a:lnSpc>
                <a:spcPct val="100000"/>
              </a:lnSpc>
              <a:spcBef>
                <a:spcPct val="0"/>
              </a:spcBef>
            </a:pPr>
            <a:endParaRPr lang="it-IT" sz="1000" dirty="0"/>
          </a:p>
          <a:p>
            <a:pPr>
              <a:lnSpc>
                <a:spcPct val="100000"/>
              </a:lnSpc>
              <a:spcBef>
                <a:spcPct val="0"/>
              </a:spcBef>
            </a:pPr>
            <a:r>
              <a:rPr lang="it-IT" sz="1400" b="1" dirty="0"/>
              <a:t>ELOGI </a:t>
            </a:r>
            <a:r>
              <a:rPr lang="it-IT" sz="1400" dirty="0"/>
              <a:t>spettacolo di </a:t>
            </a:r>
            <a:r>
              <a:rPr lang="it-IT" sz="1400" dirty="0">
                <a:cs typeface="Arial" pitchFamily="34" charset="0"/>
              </a:rPr>
              <a:t>altissimo livello, commovente, insuperabile (15); personale cortese e professionale (5). </a:t>
            </a:r>
            <a:r>
              <a:rPr lang="it-IT" sz="1400" b="1" dirty="0"/>
              <a:t>Totale 20</a:t>
            </a:r>
          </a:p>
          <a:p>
            <a:pPr>
              <a:lnSpc>
                <a:spcPct val="100000"/>
              </a:lnSpc>
              <a:spcBef>
                <a:spcPct val="0"/>
              </a:spcBef>
            </a:pPr>
            <a:r>
              <a:rPr lang="it-IT" sz="1400" dirty="0"/>
              <a:t>_____________________________________________________________________________</a:t>
            </a:r>
          </a:p>
          <a:p>
            <a:pPr marL="0" lvl="2">
              <a:lnSpc>
                <a:spcPct val="100000"/>
              </a:lnSpc>
            </a:pPr>
            <a:r>
              <a:rPr lang="it-IT" sz="1400" b="1" dirty="0"/>
              <a:t>SEGNALETICA </a:t>
            </a:r>
            <a:r>
              <a:rPr lang="it-IT" sz="1400" dirty="0"/>
              <a:t>molto difficile individuare il luogo di ingresso che non è affatto segnalato, al contrario del </a:t>
            </a:r>
            <a:r>
              <a:rPr lang="it-IT" sz="1400" i="1" dirty="0"/>
              <a:t>Foro di Augusto</a:t>
            </a:r>
            <a:r>
              <a:rPr lang="it-IT" sz="1400" dirty="0"/>
              <a:t>, che è più visibile dalla strada. </a:t>
            </a:r>
            <a:r>
              <a:rPr lang="it-IT" sz="1400" b="1" dirty="0"/>
              <a:t>Totale 17</a:t>
            </a:r>
          </a:p>
          <a:p>
            <a:pPr marL="0" lvl="2">
              <a:lnSpc>
                <a:spcPct val="100000"/>
              </a:lnSpc>
            </a:pPr>
            <a:endParaRPr lang="it-IT" sz="1000" dirty="0"/>
          </a:p>
          <a:p>
            <a:pPr marL="0" lvl="2">
              <a:lnSpc>
                <a:spcPct val="100000"/>
              </a:lnSpc>
            </a:pPr>
            <a:r>
              <a:rPr lang="it-IT" sz="1400" b="1" dirty="0"/>
              <a:t>ORGANIZZAZIONE</a:t>
            </a:r>
            <a:r>
              <a:rPr lang="it-IT" sz="1400" dirty="0"/>
              <a:t> ridurre il numero dei partecipanti (7); estendere l’iniziativa ad altri siti e aree archeologiche, coinvolgendo anche le scuole (6); altro (4). </a:t>
            </a:r>
            <a:r>
              <a:rPr lang="it-IT" sz="1400" b="1" dirty="0"/>
              <a:t>Totale 17</a:t>
            </a:r>
          </a:p>
          <a:p>
            <a:pPr marL="0" lvl="2">
              <a:lnSpc>
                <a:spcPct val="100000"/>
              </a:lnSpc>
            </a:pPr>
            <a:endParaRPr lang="it-IT" sz="1000" dirty="0"/>
          </a:p>
          <a:p>
            <a:pPr marL="0" lvl="2">
              <a:lnSpc>
                <a:spcPct val="100000"/>
              </a:lnSpc>
            </a:pPr>
            <a:r>
              <a:rPr lang="it-IT" sz="1400" b="1" dirty="0">
                <a:cs typeface="Arial" pitchFamily="34" charset="0"/>
              </a:rPr>
              <a:t>SUPPORTI AUDIO </a:t>
            </a:r>
            <a:r>
              <a:rPr lang="it-IT" sz="1400" dirty="0">
                <a:cs typeface="Arial" pitchFamily="34" charset="0"/>
              </a:rPr>
              <a:t>le batterie si scaricano durante l’utilizzo, malfunzionamenti in lingua francese e spagnola (3); altro (3). </a:t>
            </a:r>
            <a:r>
              <a:rPr lang="it-IT" sz="1400" b="1" dirty="0">
                <a:cs typeface="Arial" pitchFamily="34" charset="0"/>
              </a:rPr>
              <a:t>Totale 6</a:t>
            </a:r>
          </a:p>
          <a:p>
            <a:pPr marL="0" lvl="2">
              <a:lnSpc>
                <a:spcPct val="100000"/>
              </a:lnSpc>
            </a:pPr>
            <a:endParaRPr lang="it-IT" sz="1000" dirty="0"/>
          </a:p>
          <a:p>
            <a:pPr marL="0" lvl="2">
              <a:lnSpc>
                <a:spcPct val="100000"/>
              </a:lnSpc>
            </a:pPr>
            <a:r>
              <a:rPr lang="it-IT" sz="1400" b="1" dirty="0"/>
              <a:t>SPETTACOLO </a:t>
            </a:r>
            <a:r>
              <a:rPr lang="it-IT" sz="1400" dirty="0"/>
              <a:t>scenografia dal vivo o comparse in costume (2); </a:t>
            </a:r>
            <a:r>
              <a:rPr lang="it-IT" sz="1400" i="1" dirty="0"/>
              <a:t>Foro di Cesare </a:t>
            </a:r>
            <a:r>
              <a:rPr lang="it-IT" sz="1400" dirty="0"/>
              <a:t>meno dettagliato del </a:t>
            </a:r>
            <a:r>
              <a:rPr lang="it-IT" sz="1400" i="1" dirty="0"/>
              <a:t>Foro di Augusto </a:t>
            </a:r>
            <a:r>
              <a:rPr lang="it-IT" sz="1400" dirty="0"/>
              <a:t>(2)</a:t>
            </a:r>
            <a:r>
              <a:rPr lang="it-IT" sz="1400" dirty="0">
                <a:cs typeface="Arial" pitchFamily="34" charset="0"/>
              </a:rPr>
              <a:t>; altro (2)</a:t>
            </a:r>
            <a:r>
              <a:rPr lang="it-IT" sz="1400" dirty="0"/>
              <a:t>. </a:t>
            </a:r>
            <a:r>
              <a:rPr lang="it-IT" sz="1400" b="1" dirty="0"/>
              <a:t>Totale 6</a:t>
            </a:r>
          </a:p>
          <a:p>
            <a:pPr marL="0" lvl="2">
              <a:lnSpc>
                <a:spcPct val="100000"/>
              </a:lnSpc>
            </a:pPr>
            <a:endParaRPr lang="it-IT" sz="1000" dirty="0"/>
          </a:p>
          <a:p>
            <a:pPr marL="0" lvl="2">
              <a:lnSpc>
                <a:spcPct val="150000"/>
              </a:lnSpc>
            </a:pPr>
            <a:r>
              <a:rPr lang="it-IT" sz="1400" b="1" dirty="0"/>
              <a:t>ALTRO</a:t>
            </a:r>
            <a:r>
              <a:rPr lang="it-IT" sz="1400" dirty="0"/>
              <a:t>. </a:t>
            </a:r>
            <a:r>
              <a:rPr lang="it-IT" sz="1400" b="1" dirty="0"/>
              <a:t>Totale 16</a:t>
            </a:r>
          </a:p>
          <a:p>
            <a:pPr marL="0" lvl="2"/>
            <a:endParaRPr lang="it-IT" sz="1600" b="1" i="1" dirty="0"/>
          </a:p>
        </p:txBody>
      </p:sp>
      <p:sp>
        <p:nvSpPr>
          <p:cNvPr id="5" name="Segnaposto numero diapositiva 3"/>
          <p:cNvSpPr>
            <a:spLocks noGrp="1"/>
          </p:cNvSpPr>
          <p:nvPr>
            <p:ph type="sldNum" sz="quarter" idx="10"/>
          </p:nvPr>
        </p:nvSpPr>
        <p:spPr>
          <a:xfrm>
            <a:off x="7073900" y="228600"/>
            <a:ext cx="1905000" cy="457200"/>
          </a:xfrm>
        </p:spPr>
        <p:txBody>
          <a:bodyPr/>
          <a:lstStyle/>
          <a:p>
            <a:pPr>
              <a:defRPr/>
            </a:pPr>
            <a:fld id="{D641EFBC-D1BC-49DB-ACE2-06EB5F9881C7}" type="slidenum">
              <a:rPr lang="it-IT" sz="1000">
                <a:latin typeface="Arial" pitchFamily="34" charset="0"/>
                <a:cs typeface="Arial" pitchFamily="34" charset="0"/>
              </a:rPr>
              <a:pPr>
                <a:defRPr/>
              </a:pPr>
              <a:t>19</a:t>
            </a:fld>
            <a:endParaRPr lang="it-IT" sz="1000" dirty="0">
              <a:latin typeface="Arial" pitchFamily="34" charset="0"/>
              <a:cs typeface="Arial" pitchFamily="34" charset="0"/>
            </a:endParaRPr>
          </a:p>
        </p:txBody>
      </p:sp>
      <p:sp>
        <p:nvSpPr>
          <p:cNvPr id="10" name="Rettangolo 9"/>
          <p:cNvSpPr/>
          <p:nvPr/>
        </p:nvSpPr>
        <p:spPr>
          <a:xfrm>
            <a:off x="3995679" y="5803517"/>
            <a:ext cx="4572000" cy="501676"/>
          </a:xfrm>
          <a:prstGeom prst="rect">
            <a:avLst/>
          </a:prstGeom>
        </p:spPr>
        <p:txBody>
          <a:bodyPr>
            <a:spAutoFit/>
          </a:bodyPr>
          <a:lstStyle/>
          <a:p>
            <a:pPr algn="r">
              <a:lnSpc>
                <a:spcPct val="95000"/>
              </a:lnSpc>
              <a:spcBef>
                <a:spcPct val="0"/>
              </a:spcBef>
            </a:pPr>
            <a:r>
              <a:rPr lang="it-IT" sz="1400" b="1" dirty="0"/>
              <a:t>TOTALE 62 SUGGERIMENTI</a:t>
            </a:r>
          </a:p>
          <a:p>
            <a:pPr algn="r">
              <a:lnSpc>
                <a:spcPct val="95000"/>
              </a:lnSpc>
              <a:spcBef>
                <a:spcPct val="0"/>
              </a:spcBef>
            </a:pPr>
            <a:r>
              <a:rPr lang="it-IT" sz="1400" b="1" i="1" dirty="0"/>
              <a:t>FORO DI CESARE </a:t>
            </a:r>
            <a:r>
              <a:rPr lang="it-IT" sz="1400" b="1" dirty="0"/>
              <a:t>2022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3"/>
          <p:cNvSpPr>
            <a:spLocks noGrp="1"/>
          </p:cNvSpPr>
          <p:nvPr>
            <p:ph type="sldNum" sz="quarter" idx="10"/>
          </p:nvPr>
        </p:nvSpPr>
        <p:spPr>
          <a:xfrm>
            <a:off x="7112000" y="200025"/>
            <a:ext cx="1905000" cy="457200"/>
          </a:xfrm>
        </p:spPr>
        <p:txBody>
          <a:bodyPr/>
          <a:lstStyle/>
          <a:p>
            <a:pPr>
              <a:defRPr/>
            </a:pPr>
            <a:fld id="{D641EFBC-D1BC-49DB-ACE2-06EB5F9881C7}" type="slidenum">
              <a:rPr lang="it-IT" sz="1000">
                <a:latin typeface="Arial" pitchFamily="34" charset="0"/>
                <a:cs typeface="Arial" pitchFamily="34" charset="0"/>
              </a:rPr>
              <a:pPr>
                <a:defRPr/>
              </a:pPr>
              <a:t>2</a:t>
            </a:fld>
            <a:endParaRPr lang="it-IT" sz="1000" dirty="0">
              <a:latin typeface="Arial" pitchFamily="34" charset="0"/>
              <a:cs typeface="Arial" pitchFamily="34" charset="0"/>
            </a:endParaRPr>
          </a:p>
        </p:txBody>
      </p:sp>
      <p:sp>
        <p:nvSpPr>
          <p:cNvPr id="3075" name="Rectangle 3"/>
          <p:cNvSpPr>
            <a:spLocks noGrp="1" noChangeArrowheads="1"/>
          </p:cNvSpPr>
          <p:nvPr>
            <p:ph type="body" idx="1"/>
          </p:nvPr>
        </p:nvSpPr>
        <p:spPr bwMode="auto">
          <a:xfrm>
            <a:off x="763736" y="871869"/>
            <a:ext cx="7605195" cy="5837274"/>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lnSpc>
                <a:spcPct val="90000"/>
              </a:lnSpc>
              <a:buFontTx/>
              <a:buNone/>
            </a:pPr>
            <a:r>
              <a:rPr lang="it-IT" sz="1600" b="1" dirty="0">
                <a:solidFill>
                  <a:schemeClr val="tx2"/>
                </a:solidFill>
                <a:latin typeface="Arial" pitchFamily="34" charset="0"/>
              </a:rPr>
              <a:t>Indice</a:t>
            </a:r>
          </a:p>
          <a:p>
            <a:pPr marL="0" indent="0" eaLnBrk="1" hangingPunct="1">
              <a:lnSpc>
                <a:spcPct val="90000"/>
              </a:lnSpc>
              <a:spcBef>
                <a:spcPct val="0"/>
              </a:spcBef>
              <a:buFontTx/>
              <a:buNone/>
            </a:pPr>
            <a:endParaRPr lang="it-IT" sz="1000" b="1" dirty="0">
              <a:solidFill>
                <a:schemeClr val="tx2"/>
              </a:solidFill>
              <a:latin typeface="Arial" pitchFamily="34" charset="0"/>
            </a:endParaRPr>
          </a:p>
          <a:p>
            <a:pPr marL="0" indent="0" eaLnBrk="1" hangingPunct="1">
              <a:lnSpc>
                <a:spcPct val="90000"/>
              </a:lnSpc>
              <a:spcBef>
                <a:spcPct val="30000"/>
              </a:spcBef>
              <a:buFontTx/>
              <a:buNone/>
            </a:pPr>
            <a:r>
              <a:rPr lang="it-IT" sz="1400" dirty="0">
                <a:solidFill>
                  <a:schemeClr val="tx2"/>
                </a:solidFill>
                <a:latin typeface="Arial" pitchFamily="34" charset="0"/>
              </a:rPr>
              <a:t>Il documento si articola nei seguenti capitoli:</a:t>
            </a:r>
          </a:p>
          <a:p>
            <a:pPr marL="0" indent="0" eaLnBrk="1" hangingPunct="1">
              <a:lnSpc>
                <a:spcPct val="90000"/>
              </a:lnSpc>
              <a:spcBef>
                <a:spcPct val="30000"/>
              </a:spcBef>
              <a:buFontTx/>
              <a:buNone/>
            </a:pPr>
            <a:endParaRPr lang="it-IT" sz="1400" dirty="0">
              <a:solidFill>
                <a:schemeClr val="tx2"/>
              </a:solidFill>
              <a:latin typeface="Arial" pitchFamily="34" charset="0"/>
            </a:endParaRPr>
          </a:p>
          <a:p>
            <a:pPr marL="809625" lvl="2" indent="-266700" eaLnBrk="1" hangingPunct="1">
              <a:lnSpc>
                <a:spcPct val="150000"/>
              </a:lnSpc>
            </a:pPr>
            <a:r>
              <a:rPr lang="it-IT" sz="1400" dirty="0">
                <a:solidFill>
                  <a:schemeClr val="tx2"/>
                </a:solidFill>
                <a:latin typeface="Arial" pitchFamily="34" charset="0"/>
              </a:rPr>
              <a:t>Premessa e nota metodologica</a:t>
            </a:r>
            <a:endParaRPr lang="it-IT" sz="1400" i="1" dirty="0">
              <a:solidFill>
                <a:schemeClr val="tx2"/>
              </a:solidFill>
              <a:latin typeface="Arial" pitchFamily="34" charset="0"/>
            </a:endParaRPr>
          </a:p>
          <a:p>
            <a:pPr marL="809625" lvl="2" indent="-266700" eaLnBrk="1" hangingPunct="1">
              <a:lnSpc>
                <a:spcPct val="150000"/>
              </a:lnSpc>
            </a:pPr>
            <a:r>
              <a:rPr lang="it-IT" sz="1400" dirty="0">
                <a:solidFill>
                  <a:schemeClr val="tx2"/>
                </a:solidFill>
                <a:latin typeface="Arial" pitchFamily="34" charset="0"/>
              </a:rPr>
              <a:t>Sintesi dei risultati</a:t>
            </a:r>
          </a:p>
          <a:p>
            <a:pPr marL="809625" lvl="2" indent="-266700" eaLnBrk="1" hangingPunct="1">
              <a:lnSpc>
                <a:spcPct val="150000"/>
              </a:lnSpc>
            </a:pPr>
            <a:r>
              <a:rPr lang="it-IT" sz="1400" dirty="0">
                <a:solidFill>
                  <a:schemeClr val="tx2"/>
                </a:solidFill>
                <a:latin typeface="Arial" pitchFamily="34" charset="0"/>
              </a:rPr>
              <a:t>Tabella riassuntiva</a:t>
            </a:r>
          </a:p>
          <a:p>
            <a:pPr marL="809625" lvl="2" indent="-266700" eaLnBrk="1" hangingPunct="1">
              <a:lnSpc>
                <a:spcPct val="150000"/>
              </a:lnSpc>
            </a:pPr>
            <a:r>
              <a:rPr lang="it-IT" sz="1400" dirty="0">
                <a:solidFill>
                  <a:schemeClr val="tx2"/>
                </a:solidFill>
                <a:latin typeface="Arial" pitchFamily="34" charset="0"/>
              </a:rPr>
              <a:t>Medie di soddisfazione – grafico di Pareto</a:t>
            </a:r>
          </a:p>
          <a:p>
            <a:pPr marL="809625" lvl="2" indent="-266700" eaLnBrk="1" hangingPunct="1">
              <a:lnSpc>
                <a:spcPct val="150000"/>
              </a:lnSpc>
            </a:pPr>
            <a:r>
              <a:rPr lang="it-IT" sz="1400" dirty="0">
                <a:solidFill>
                  <a:schemeClr val="tx2"/>
                </a:solidFill>
                <a:latin typeface="Arial" pitchFamily="34" charset="0"/>
              </a:rPr>
              <a:t>Analisi del trend 2019-2022</a:t>
            </a:r>
          </a:p>
          <a:p>
            <a:pPr marL="809625" lvl="2" indent="-266700" eaLnBrk="1" hangingPunct="1">
              <a:lnSpc>
                <a:spcPct val="150000"/>
              </a:lnSpc>
            </a:pPr>
            <a:r>
              <a:rPr lang="it-IT" sz="1400" dirty="0">
                <a:solidFill>
                  <a:schemeClr val="tx2"/>
                </a:solidFill>
                <a:latin typeface="Arial" pitchFamily="34" charset="0"/>
              </a:rPr>
              <a:t>Come è venuto a conoscenza dello spettacolo</a:t>
            </a:r>
          </a:p>
          <a:p>
            <a:pPr marL="809625" lvl="2" indent="-266700" eaLnBrk="1" hangingPunct="1">
              <a:lnSpc>
                <a:spcPct val="150000"/>
              </a:lnSpc>
            </a:pPr>
            <a:r>
              <a:rPr lang="it-IT" sz="1400" dirty="0">
                <a:solidFill>
                  <a:schemeClr val="tx2"/>
                </a:solidFill>
                <a:latin typeface="Arial" pitchFamily="34" charset="0"/>
              </a:rPr>
              <a:t>Giudizio rispetto alle aspettative</a:t>
            </a:r>
          </a:p>
          <a:p>
            <a:pPr marL="809625" lvl="2" indent="-266700" eaLnBrk="1" hangingPunct="1">
              <a:lnSpc>
                <a:spcPct val="150000"/>
              </a:lnSpc>
            </a:pPr>
            <a:r>
              <a:rPr lang="it-IT" sz="1400" dirty="0">
                <a:solidFill>
                  <a:schemeClr val="tx2"/>
                </a:solidFill>
                <a:latin typeface="Arial" pitchFamily="34" charset="0"/>
              </a:rPr>
              <a:t>Consiglierebbe questo spettacolo ad un amico</a:t>
            </a:r>
          </a:p>
          <a:p>
            <a:pPr marL="809625" lvl="2" indent="-266700" eaLnBrk="1" hangingPunct="1">
              <a:lnSpc>
                <a:spcPct val="150000"/>
              </a:lnSpc>
            </a:pPr>
            <a:r>
              <a:rPr lang="it-IT" sz="1400" dirty="0">
                <a:solidFill>
                  <a:schemeClr val="tx2"/>
                </a:solidFill>
                <a:latin typeface="Arial" pitchFamily="34" charset="0"/>
              </a:rPr>
              <a:t>Analisi socio-demografica</a:t>
            </a:r>
          </a:p>
          <a:p>
            <a:pPr marL="809625" lvl="2" indent="-266700" eaLnBrk="1" hangingPunct="1">
              <a:lnSpc>
                <a:spcPct val="150000"/>
              </a:lnSpc>
            </a:pPr>
            <a:r>
              <a:rPr lang="it-IT" sz="1400" dirty="0">
                <a:solidFill>
                  <a:schemeClr val="tx2"/>
                </a:solidFill>
                <a:latin typeface="Arial" pitchFamily="34" charset="0"/>
              </a:rPr>
              <a:t>Analisi bivariate (Correlazione e Mappa delle priorità) </a:t>
            </a:r>
          </a:p>
          <a:p>
            <a:pPr marL="809625" lvl="2" indent="-266700" eaLnBrk="1" hangingPunct="1">
              <a:lnSpc>
                <a:spcPct val="150000"/>
              </a:lnSpc>
            </a:pPr>
            <a:r>
              <a:rPr lang="it-IT" sz="1400" dirty="0">
                <a:solidFill>
                  <a:schemeClr val="tx2"/>
                </a:solidFill>
                <a:latin typeface="Arial" pitchFamily="34" charset="0"/>
              </a:rPr>
              <a:t>Analisi multivariata (Cluster Analysis)</a:t>
            </a:r>
          </a:p>
          <a:p>
            <a:pPr marL="809625" lvl="2" indent="-266700" eaLnBrk="1" hangingPunct="1">
              <a:lnSpc>
                <a:spcPct val="150000"/>
              </a:lnSpc>
            </a:pPr>
            <a:r>
              <a:rPr lang="it-IT" sz="1400" dirty="0">
                <a:solidFill>
                  <a:schemeClr val="tx2"/>
                </a:solidFill>
                <a:latin typeface="Arial" pitchFamily="34" charset="0"/>
              </a:rPr>
              <a:t>Allegato 1 - Questionario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4294967295"/>
          </p:nvPr>
        </p:nvSpPr>
        <p:spPr bwMode="auto">
          <a:xfrm>
            <a:off x="783265" y="786808"/>
            <a:ext cx="7360610" cy="5775917"/>
          </a:xfrm>
          <a:prstGeom prst="rect">
            <a:avLst/>
          </a:prstGeom>
          <a:noFill/>
          <a:ln>
            <a:noFill/>
            <a:miter lim="800000"/>
            <a:headEnd/>
            <a:tailEnd/>
          </a:ln>
        </p:spPr>
        <p:txBody>
          <a:bodyPr>
            <a:normAutofit fontScale="25000" lnSpcReduction="20000"/>
          </a:bodyPr>
          <a:lstStyle/>
          <a:p>
            <a:pPr marL="171450" indent="-171450" algn="ctr" eaLnBrk="1" hangingPunct="1">
              <a:lnSpc>
                <a:spcPct val="80000"/>
              </a:lnSpc>
              <a:buFontTx/>
              <a:buNone/>
            </a:pPr>
            <a:r>
              <a:rPr lang="it-IT" sz="6400" i="1" dirty="0">
                <a:latin typeface="Arial" charset="0"/>
              </a:rPr>
              <a:t>Allegato 1 - Questionario</a:t>
            </a:r>
            <a:endParaRPr lang="it-IT" sz="6400" i="1" dirty="0">
              <a:solidFill>
                <a:srgbClr val="FF0000"/>
              </a:solidFill>
              <a:latin typeface="Arial" charset="0"/>
            </a:endParaRPr>
          </a:p>
          <a:p>
            <a:pPr marL="0" indent="0" algn="r" eaLnBrk="1" hangingPunct="1">
              <a:lnSpc>
                <a:spcPct val="80000"/>
              </a:lnSpc>
              <a:spcBef>
                <a:spcPct val="50000"/>
              </a:spcBef>
              <a:buNone/>
            </a:pPr>
            <a:r>
              <a:rPr lang="it-IT" sz="3100" kern="1200" dirty="0">
                <a:latin typeface="Arial" pitchFamily="34" charset="0"/>
                <a:cs typeface="Arial" pitchFamily="34" charset="0"/>
              </a:rPr>
              <a:t>DATA: …/</a:t>
            </a:r>
            <a:r>
              <a:rPr lang="it-IT" sz="3100" kern="1200" dirty="0" err="1">
                <a:latin typeface="Arial" pitchFamily="34" charset="0"/>
                <a:cs typeface="Arial" pitchFamily="34" charset="0"/>
              </a:rPr>
              <a:t>……</a:t>
            </a:r>
            <a:r>
              <a:rPr lang="it-IT" sz="3100" kern="1200" dirty="0">
                <a:latin typeface="Arial" pitchFamily="34" charset="0"/>
                <a:cs typeface="Arial" pitchFamily="34" charset="0"/>
              </a:rPr>
              <a:t>/</a:t>
            </a:r>
            <a:r>
              <a:rPr lang="it-IT" sz="3100" kern="1200" dirty="0" err="1">
                <a:latin typeface="Arial" pitchFamily="34" charset="0"/>
                <a:cs typeface="Arial" pitchFamily="34" charset="0"/>
              </a:rPr>
              <a:t>……</a:t>
            </a:r>
            <a:r>
              <a:rPr lang="it-IT" sz="3100" kern="1200" dirty="0">
                <a:latin typeface="Arial" pitchFamily="34" charset="0"/>
                <a:cs typeface="Arial" pitchFamily="34" charset="0"/>
              </a:rPr>
              <a:t>..    </a:t>
            </a:r>
          </a:p>
          <a:p>
            <a:pPr marL="0" indent="0" eaLnBrk="1" hangingPunct="1">
              <a:lnSpc>
                <a:spcPct val="120000"/>
              </a:lnSpc>
              <a:spcBef>
                <a:spcPts val="0"/>
              </a:spcBef>
              <a:buNone/>
            </a:pPr>
            <a:r>
              <a:rPr lang="it-IT" sz="3600" u="sng" kern="1200" dirty="0">
                <a:latin typeface="Arial" pitchFamily="34" charset="0"/>
                <a:cs typeface="Arial" pitchFamily="34" charset="0"/>
              </a:rPr>
              <a:t>SPETTACOLO VISTO</a:t>
            </a:r>
            <a:r>
              <a:rPr lang="it-IT" sz="3600" kern="1200" dirty="0">
                <a:latin typeface="Arial" pitchFamily="34" charset="0"/>
                <a:cs typeface="Arial" pitchFamily="34" charset="0"/>
              </a:rPr>
              <a:t>:                     </a:t>
            </a:r>
            <a:r>
              <a:rPr lang="it-IT" sz="3600" dirty="0">
                <a:solidFill>
                  <a:srgbClr val="000000"/>
                </a:solidFill>
                <a:latin typeface="Arial" pitchFamily="34" charset="0"/>
                <a:cs typeface="Arial" pitchFamily="34" charset="0"/>
              </a:rPr>
              <a:t>□ FORO DI AUGUSTO                    □ FORO DI CESARE</a:t>
            </a:r>
            <a:endParaRPr lang="it-IT" sz="3600" u="sng" kern="1200" dirty="0">
              <a:latin typeface="Arial" pitchFamily="34" charset="0"/>
              <a:cs typeface="Arial" pitchFamily="34" charset="0"/>
            </a:endParaRPr>
          </a:p>
          <a:p>
            <a:pPr marL="0" lvl="0" indent="0" eaLnBrk="1" hangingPunct="1">
              <a:lnSpc>
                <a:spcPct val="120000"/>
              </a:lnSpc>
              <a:spcBef>
                <a:spcPts val="0"/>
              </a:spcBef>
              <a:buNone/>
            </a:pPr>
            <a:r>
              <a:rPr lang="it-IT" sz="3600" kern="1200" dirty="0">
                <a:latin typeface="Arial" pitchFamily="34" charset="0"/>
                <a:cs typeface="Arial" pitchFamily="34" charset="0"/>
              </a:rPr>
              <a:t>1. Come è venuto a conoscenza dello spettacolo?</a:t>
            </a:r>
          </a:p>
          <a:p>
            <a:pPr marL="0" indent="0" eaLnBrk="1" hangingPunct="1">
              <a:lnSpc>
                <a:spcPct val="120000"/>
              </a:lnSpc>
              <a:spcBef>
                <a:spcPts val="0"/>
              </a:spcBef>
              <a:buNone/>
            </a:pPr>
            <a:r>
              <a:rPr lang="it-IT" sz="3600" kern="1200" dirty="0">
                <a:latin typeface="Arial" pitchFamily="34" charset="0"/>
                <a:cs typeface="Arial" pitchFamily="34" charset="0"/>
              </a:rPr>
              <a:t>□  stampa 		□  Tourist Infopoint	□  TV/radio	</a:t>
            </a:r>
          </a:p>
          <a:p>
            <a:pPr marL="0" lvl="0" indent="0" eaLnBrk="1" hangingPunct="1">
              <a:lnSpc>
                <a:spcPct val="120000"/>
              </a:lnSpc>
              <a:spcBef>
                <a:spcPts val="0"/>
              </a:spcBef>
              <a:buNone/>
            </a:pPr>
            <a:r>
              <a:rPr lang="it-IT" sz="3600" kern="1200" dirty="0">
                <a:latin typeface="Arial" pitchFamily="34" charset="0"/>
                <a:cs typeface="Arial" pitchFamily="34" charset="0"/>
              </a:rPr>
              <a:t>□  www.viaggioneifori.it	□  Contact Center 060608                □  televisione/radio	</a:t>
            </a:r>
          </a:p>
          <a:p>
            <a:pPr marL="0" lvl="0" indent="0" eaLnBrk="1" hangingPunct="1">
              <a:lnSpc>
                <a:spcPct val="120000"/>
              </a:lnSpc>
              <a:spcBef>
                <a:spcPts val="0"/>
              </a:spcBef>
              <a:buNone/>
            </a:pPr>
            <a:r>
              <a:rPr lang="it-IT" sz="3600" kern="1200" dirty="0">
                <a:latin typeface="Arial" pitchFamily="34" charset="0"/>
                <a:cs typeface="Arial" pitchFamily="34" charset="0"/>
              </a:rPr>
              <a:t>□  altri siti internet 	□  passaparola	                             □  social network</a:t>
            </a:r>
          </a:p>
          <a:p>
            <a:pPr marL="0" lvl="0" indent="0" eaLnBrk="1" hangingPunct="1">
              <a:lnSpc>
                <a:spcPct val="120000"/>
              </a:lnSpc>
              <a:spcBef>
                <a:spcPts val="0"/>
              </a:spcBef>
              <a:buNone/>
            </a:pPr>
            <a:r>
              <a:rPr lang="it-IT" sz="3600" kern="1200" dirty="0">
                <a:latin typeface="Arial" pitchFamily="34" charset="0"/>
                <a:cs typeface="Arial" pitchFamily="34" charset="0"/>
              </a:rPr>
              <a:t>□  passando, per caso	□  pubblicità 	                             □  altro</a:t>
            </a:r>
          </a:p>
          <a:p>
            <a:pPr marL="0" lvl="0" indent="0" eaLnBrk="1" hangingPunct="1">
              <a:lnSpc>
                <a:spcPct val="120000"/>
              </a:lnSpc>
              <a:spcBef>
                <a:spcPts val="0"/>
              </a:spcBef>
              <a:buNone/>
            </a:pPr>
            <a:endParaRPr lang="it-IT" sz="3600" kern="1200" dirty="0">
              <a:latin typeface="Arial" pitchFamily="34" charset="0"/>
              <a:cs typeface="Arial" pitchFamily="34" charset="0"/>
            </a:endParaRPr>
          </a:p>
          <a:p>
            <a:pPr marL="0" lvl="0" indent="0" eaLnBrk="1" hangingPunct="1">
              <a:lnSpc>
                <a:spcPct val="120000"/>
              </a:lnSpc>
              <a:spcBef>
                <a:spcPts val="0"/>
              </a:spcBef>
              <a:buNone/>
            </a:pPr>
            <a:r>
              <a:rPr lang="it-IT" sz="3600" kern="1200" dirty="0">
                <a:latin typeface="Arial" pitchFamily="34" charset="0"/>
                <a:cs typeface="Arial" pitchFamily="34" charset="0"/>
              </a:rPr>
              <a:t>Indichi per favore il suo indice di gradimento (da Molto a Per niente soddisfatto) dei seguenti aspetti :</a:t>
            </a:r>
          </a:p>
          <a:p>
            <a:pPr marL="0" lvl="0" indent="0" eaLnBrk="1" hangingPunct="1">
              <a:lnSpc>
                <a:spcPct val="120000"/>
              </a:lnSpc>
              <a:spcBef>
                <a:spcPts val="0"/>
              </a:spcBef>
              <a:buNone/>
            </a:pPr>
            <a:r>
              <a:rPr lang="it-IT" sz="3600" kern="1200" dirty="0">
                <a:latin typeface="Arial" pitchFamily="34" charset="0"/>
                <a:cs typeface="Arial" pitchFamily="34" charset="0"/>
              </a:rPr>
              <a:t>		                       Molto                 Abbastanza             Poco                  Per niente</a:t>
            </a:r>
          </a:p>
          <a:p>
            <a:pPr marL="0" lvl="0" indent="0" eaLnBrk="1" hangingPunct="1">
              <a:lnSpc>
                <a:spcPct val="120000"/>
              </a:lnSpc>
              <a:spcBef>
                <a:spcPts val="0"/>
              </a:spcBef>
              <a:buNone/>
            </a:pPr>
            <a:r>
              <a:rPr lang="it-IT" sz="3600" kern="1200" dirty="0">
                <a:latin typeface="Arial" pitchFamily="34" charset="0"/>
                <a:cs typeface="Arial" pitchFamily="34" charset="0"/>
              </a:rPr>
              <a:t>                                                                              soddisfatto           </a:t>
            </a:r>
            <a:r>
              <a:rPr lang="it-IT" sz="3600" kern="1200" dirty="0" err="1">
                <a:latin typeface="Arial" pitchFamily="34" charset="0"/>
                <a:cs typeface="Arial" pitchFamily="34" charset="0"/>
              </a:rPr>
              <a:t>soddisfatto</a:t>
            </a:r>
            <a:r>
              <a:rPr lang="it-IT" sz="3600" kern="1200" dirty="0">
                <a:latin typeface="Arial" pitchFamily="34" charset="0"/>
                <a:cs typeface="Arial" pitchFamily="34" charset="0"/>
              </a:rPr>
              <a:t>            soddisfatto           soddisfatto</a:t>
            </a:r>
          </a:p>
          <a:p>
            <a:pPr marL="0" lvl="0" indent="0" eaLnBrk="1" hangingPunct="1">
              <a:lnSpc>
                <a:spcPct val="120000"/>
              </a:lnSpc>
              <a:spcBef>
                <a:spcPts val="0"/>
              </a:spcBef>
              <a:buNone/>
            </a:pPr>
            <a:r>
              <a:rPr lang="it-IT" sz="3600" kern="1200" dirty="0">
                <a:latin typeface="Arial" pitchFamily="34" charset="0"/>
                <a:cs typeface="Arial" pitchFamily="34" charset="0"/>
              </a:rPr>
              <a:t>2. Personale di accoglienza	                            □                           □                       </a:t>
            </a:r>
            <a:r>
              <a:rPr lang="it-IT" kern="1200" dirty="0">
                <a:latin typeface="Arial" pitchFamily="34" charset="0"/>
                <a:cs typeface="Arial" pitchFamily="34" charset="0"/>
              </a:rPr>
              <a:t>    </a:t>
            </a:r>
            <a:r>
              <a:rPr lang="it-IT" sz="3600" kern="1200" dirty="0">
                <a:latin typeface="Arial" pitchFamily="34" charset="0"/>
                <a:cs typeface="Arial" pitchFamily="34" charset="0"/>
              </a:rPr>
              <a:t>□                        </a:t>
            </a:r>
            <a:r>
              <a:rPr lang="it-IT" kern="1200" dirty="0">
                <a:latin typeface="Arial" pitchFamily="34" charset="0"/>
                <a:cs typeface="Arial" pitchFamily="34" charset="0"/>
              </a:rPr>
              <a:t>   </a:t>
            </a:r>
            <a:r>
              <a:rPr lang="it-IT" sz="3600" kern="1200" dirty="0">
                <a:latin typeface="Arial" pitchFamily="34" charset="0"/>
                <a:cs typeface="Arial" pitchFamily="34" charset="0"/>
              </a:rPr>
              <a:t>□           </a:t>
            </a:r>
          </a:p>
          <a:p>
            <a:pPr marL="0" indent="0" eaLnBrk="1" hangingPunct="1">
              <a:lnSpc>
                <a:spcPct val="120000"/>
              </a:lnSpc>
              <a:spcBef>
                <a:spcPts val="0"/>
              </a:spcBef>
              <a:buNone/>
            </a:pPr>
            <a:r>
              <a:rPr lang="it-IT" sz="3600" kern="1200" dirty="0">
                <a:latin typeface="Arial" pitchFamily="34" charset="0"/>
                <a:cs typeface="Arial" pitchFamily="34" charset="0"/>
              </a:rPr>
              <a:t>3. Organizzazione generale 	                            </a:t>
            </a:r>
            <a:r>
              <a:rPr lang="it-IT" sz="3600" kern="1200" dirty="0">
                <a:solidFill>
                  <a:srgbClr val="000000"/>
                </a:solidFill>
                <a:latin typeface="Arial" pitchFamily="34" charset="0"/>
                <a:cs typeface="Arial" pitchFamily="34" charset="0"/>
              </a:rPr>
              <a:t>□               	□                          □                           □ </a:t>
            </a:r>
            <a:endParaRPr lang="it-IT" sz="3600" kern="1200" dirty="0">
              <a:latin typeface="Arial" pitchFamily="34" charset="0"/>
              <a:cs typeface="Arial" pitchFamily="34" charset="0"/>
            </a:endParaRPr>
          </a:p>
          <a:p>
            <a:pPr marL="0" indent="0" eaLnBrk="1" hangingPunct="1">
              <a:lnSpc>
                <a:spcPct val="120000"/>
              </a:lnSpc>
              <a:spcBef>
                <a:spcPts val="0"/>
              </a:spcBef>
              <a:buNone/>
            </a:pPr>
            <a:r>
              <a:rPr lang="it-IT" sz="3600" kern="1200" dirty="0">
                <a:latin typeface="Arial" pitchFamily="34" charset="0"/>
                <a:cs typeface="Arial" pitchFamily="34" charset="0"/>
              </a:rPr>
              <a:t>4. Qualità dello spettacolo	                            </a:t>
            </a:r>
            <a:r>
              <a:rPr lang="it-IT" sz="3600" kern="1200" dirty="0">
                <a:solidFill>
                  <a:srgbClr val="000000"/>
                </a:solidFill>
                <a:latin typeface="Arial" pitchFamily="34" charset="0"/>
                <a:cs typeface="Arial" pitchFamily="34" charset="0"/>
              </a:rPr>
              <a:t>□               	□                          □                           □</a:t>
            </a:r>
          </a:p>
          <a:p>
            <a:pPr marL="0" indent="0" eaLnBrk="1" hangingPunct="1">
              <a:lnSpc>
                <a:spcPct val="120000"/>
              </a:lnSpc>
              <a:spcBef>
                <a:spcPts val="0"/>
              </a:spcBef>
              <a:buNone/>
            </a:pPr>
            <a:r>
              <a:rPr lang="it-IT" sz="3600" kern="1200" dirty="0">
                <a:solidFill>
                  <a:srgbClr val="000000"/>
                </a:solidFill>
                <a:latin typeface="Arial" pitchFamily="34" charset="0"/>
                <a:cs typeface="Arial" pitchFamily="34" charset="0"/>
              </a:rPr>
              <a:t> </a:t>
            </a:r>
            <a:endParaRPr lang="it-IT" sz="3600" kern="1200" dirty="0">
              <a:latin typeface="Arial" pitchFamily="34" charset="0"/>
              <a:cs typeface="Arial" pitchFamily="34" charset="0"/>
            </a:endParaRPr>
          </a:p>
          <a:p>
            <a:pPr marL="0" lvl="0" indent="0" eaLnBrk="1" hangingPunct="1">
              <a:lnSpc>
                <a:spcPct val="120000"/>
              </a:lnSpc>
              <a:spcBef>
                <a:spcPts val="0"/>
              </a:spcBef>
              <a:buNone/>
            </a:pPr>
            <a:endParaRPr lang="it-IT" sz="3600" kern="1200" dirty="0">
              <a:latin typeface="Arial" pitchFamily="34" charset="0"/>
              <a:cs typeface="Arial" pitchFamily="34" charset="0"/>
            </a:endParaRPr>
          </a:p>
          <a:p>
            <a:pPr marL="0" lvl="0" indent="0" eaLnBrk="1" hangingPunct="1">
              <a:lnSpc>
                <a:spcPct val="120000"/>
              </a:lnSpc>
              <a:spcBef>
                <a:spcPts val="0"/>
              </a:spcBef>
              <a:buNone/>
            </a:pPr>
            <a:r>
              <a:rPr lang="it-IT" sz="3600" kern="1200" dirty="0">
                <a:latin typeface="Arial" pitchFamily="34" charset="0"/>
                <a:cs typeface="Arial" pitchFamily="34" charset="0"/>
              </a:rPr>
              <a:t>5. Rispetto alle aspettative, il suo giudizio sullo spettacolo di questa serata è stato:   </a:t>
            </a:r>
          </a:p>
          <a:p>
            <a:pPr marL="0" lvl="0" indent="0" eaLnBrk="1" hangingPunct="1">
              <a:lnSpc>
                <a:spcPct val="120000"/>
              </a:lnSpc>
              <a:spcBef>
                <a:spcPts val="0"/>
              </a:spcBef>
              <a:buNone/>
            </a:pPr>
            <a:r>
              <a:rPr lang="it-IT" sz="3600" kern="1200" dirty="0">
                <a:latin typeface="Arial" pitchFamily="34" charset="0"/>
                <a:cs typeface="Arial" pitchFamily="34" charset="0"/>
              </a:rPr>
              <a:t> □ Superiore    □ Uguale    □ Inferiore     □ Non avevo aspettative </a:t>
            </a:r>
          </a:p>
          <a:p>
            <a:pPr marL="0" lvl="0" indent="0" eaLnBrk="1" hangingPunct="1">
              <a:lnSpc>
                <a:spcPct val="120000"/>
              </a:lnSpc>
              <a:spcBef>
                <a:spcPts val="0"/>
              </a:spcBef>
              <a:buNone/>
            </a:pPr>
            <a:endParaRPr lang="it-IT" sz="3600" kern="1200" dirty="0">
              <a:latin typeface="Arial" pitchFamily="34" charset="0"/>
              <a:cs typeface="Arial" pitchFamily="34" charset="0"/>
            </a:endParaRPr>
          </a:p>
          <a:p>
            <a:pPr marL="171450" indent="-171450" eaLnBrk="1" hangingPunct="1">
              <a:lnSpc>
                <a:spcPct val="120000"/>
              </a:lnSpc>
              <a:spcBef>
                <a:spcPts val="0"/>
              </a:spcBef>
              <a:buFontTx/>
              <a:buNone/>
              <a:defRPr/>
            </a:pPr>
            <a:endParaRPr lang="it-IT" sz="3600" dirty="0">
              <a:latin typeface="Arial" pitchFamily="34" charset="0"/>
              <a:cs typeface="Arial" pitchFamily="34" charset="0"/>
            </a:endParaRPr>
          </a:p>
          <a:p>
            <a:pPr marL="171450" indent="-171450" eaLnBrk="1" hangingPunct="1">
              <a:lnSpc>
                <a:spcPct val="120000"/>
              </a:lnSpc>
              <a:spcBef>
                <a:spcPts val="0"/>
              </a:spcBef>
              <a:buFontTx/>
              <a:buNone/>
              <a:defRPr/>
            </a:pPr>
            <a:r>
              <a:rPr lang="it-IT" sz="3600" dirty="0">
                <a:latin typeface="Arial" pitchFamily="34" charset="0"/>
                <a:cs typeface="Arial" pitchFamily="34" charset="0"/>
              </a:rPr>
              <a:t>6. Su una scala da 0 a 10, con che probabilità suggerirebbe questo evento ad un amico? </a:t>
            </a:r>
          </a:p>
          <a:p>
            <a:pPr marL="171450" indent="-171450" eaLnBrk="1" hangingPunct="1">
              <a:lnSpc>
                <a:spcPct val="120000"/>
              </a:lnSpc>
              <a:spcBef>
                <a:spcPts val="0"/>
              </a:spcBef>
              <a:buFontTx/>
              <a:buNone/>
              <a:defRPr/>
            </a:pPr>
            <a:r>
              <a:rPr lang="it-IT" sz="3600" dirty="0">
                <a:latin typeface="Arial" pitchFamily="34" charset="0"/>
                <a:cs typeface="Arial" pitchFamily="34" charset="0"/>
                <a:sym typeface="Wingdings" pitchFamily="2" charset="2"/>
              </a:rPr>
              <a:t>       MIN </a:t>
            </a:r>
            <a:r>
              <a:rPr lang="it-IT" sz="3600" dirty="0">
                <a:latin typeface="Arial" pitchFamily="34" charset="0"/>
                <a:cs typeface="Arial" pitchFamily="34" charset="0"/>
              </a:rPr>
              <a:t> 0    </a:t>
            </a:r>
            <a:r>
              <a:rPr lang="it-IT" sz="3600" dirty="0">
                <a:latin typeface="Arial" pitchFamily="34" charset="0"/>
                <a:cs typeface="Arial" pitchFamily="34" charset="0"/>
                <a:sym typeface="Wingdings" pitchFamily="2" charset="2"/>
              </a:rPr>
              <a:t></a:t>
            </a:r>
            <a:r>
              <a:rPr lang="it-IT" sz="3600" dirty="0">
                <a:latin typeface="Arial" pitchFamily="34" charset="0"/>
                <a:cs typeface="Arial" pitchFamily="34" charset="0"/>
              </a:rPr>
              <a:t> 1    </a:t>
            </a:r>
            <a:r>
              <a:rPr lang="it-IT" sz="3600" dirty="0">
                <a:latin typeface="Arial" pitchFamily="34" charset="0"/>
                <a:cs typeface="Arial" pitchFamily="34" charset="0"/>
                <a:sym typeface="Wingdings" pitchFamily="2" charset="2"/>
              </a:rPr>
              <a:t></a:t>
            </a:r>
            <a:r>
              <a:rPr lang="it-IT" sz="3600" dirty="0">
                <a:latin typeface="Arial" pitchFamily="34" charset="0"/>
                <a:cs typeface="Arial" pitchFamily="34" charset="0"/>
              </a:rPr>
              <a:t> 2    </a:t>
            </a:r>
            <a:r>
              <a:rPr lang="it-IT" sz="3600" dirty="0">
                <a:latin typeface="Arial" pitchFamily="34" charset="0"/>
                <a:cs typeface="Arial" pitchFamily="34" charset="0"/>
                <a:sym typeface="Wingdings" pitchFamily="2" charset="2"/>
              </a:rPr>
              <a:t></a:t>
            </a:r>
            <a:r>
              <a:rPr lang="it-IT" sz="3600" dirty="0">
                <a:latin typeface="Arial" pitchFamily="34" charset="0"/>
                <a:cs typeface="Arial" pitchFamily="34" charset="0"/>
              </a:rPr>
              <a:t> 3     </a:t>
            </a:r>
            <a:r>
              <a:rPr lang="it-IT" sz="3600" dirty="0">
                <a:latin typeface="Arial" pitchFamily="34" charset="0"/>
                <a:cs typeface="Arial" pitchFamily="34" charset="0"/>
                <a:sym typeface="Wingdings" pitchFamily="2" charset="2"/>
              </a:rPr>
              <a:t></a:t>
            </a:r>
            <a:r>
              <a:rPr lang="it-IT" sz="3600" dirty="0">
                <a:latin typeface="Arial" pitchFamily="34" charset="0"/>
                <a:cs typeface="Arial" pitchFamily="34" charset="0"/>
              </a:rPr>
              <a:t> 4    </a:t>
            </a:r>
            <a:r>
              <a:rPr lang="it-IT" sz="3600" dirty="0">
                <a:latin typeface="Arial" pitchFamily="34" charset="0"/>
                <a:cs typeface="Arial" pitchFamily="34" charset="0"/>
                <a:sym typeface="Wingdings" pitchFamily="2" charset="2"/>
              </a:rPr>
              <a:t></a:t>
            </a:r>
            <a:r>
              <a:rPr lang="it-IT" sz="3600" dirty="0">
                <a:latin typeface="Arial" pitchFamily="34" charset="0"/>
                <a:cs typeface="Arial" pitchFamily="34" charset="0"/>
              </a:rPr>
              <a:t> 5     </a:t>
            </a:r>
            <a:r>
              <a:rPr lang="it-IT" sz="3600" dirty="0">
                <a:latin typeface="Arial" pitchFamily="34" charset="0"/>
                <a:cs typeface="Arial" pitchFamily="34" charset="0"/>
                <a:sym typeface="Wingdings" pitchFamily="2" charset="2"/>
              </a:rPr>
              <a:t></a:t>
            </a:r>
            <a:r>
              <a:rPr lang="it-IT" sz="3600" dirty="0">
                <a:latin typeface="Arial" pitchFamily="34" charset="0"/>
                <a:cs typeface="Arial" pitchFamily="34" charset="0"/>
              </a:rPr>
              <a:t> 6    </a:t>
            </a:r>
            <a:r>
              <a:rPr lang="it-IT" sz="3600" dirty="0">
                <a:latin typeface="Arial" pitchFamily="34" charset="0"/>
                <a:cs typeface="Arial" pitchFamily="34" charset="0"/>
                <a:sym typeface="Wingdings" pitchFamily="2" charset="2"/>
              </a:rPr>
              <a:t></a:t>
            </a:r>
            <a:r>
              <a:rPr lang="it-IT" sz="3600" dirty="0">
                <a:latin typeface="Arial" pitchFamily="34" charset="0"/>
                <a:cs typeface="Arial" pitchFamily="34" charset="0"/>
              </a:rPr>
              <a:t> 7    </a:t>
            </a:r>
            <a:r>
              <a:rPr lang="it-IT" sz="3600" dirty="0">
                <a:latin typeface="Arial" pitchFamily="34" charset="0"/>
                <a:cs typeface="Arial" pitchFamily="34" charset="0"/>
                <a:sym typeface="Wingdings" pitchFamily="2" charset="2"/>
              </a:rPr>
              <a:t></a:t>
            </a:r>
            <a:r>
              <a:rPr lang="it-IT" sz="3600" dirty="0">
                <a:latin typeface="Arial" pitchFamily="34" charset="0"/>
                <a:cs typeface="Arial" pitchFamily="34" charset="0"/>
              </a:rPr>
              <a:t> 8    </a:t>
            </a:r>
            <a:r>
              <a:rPr lang="it-IT" sz="3600" dirty="0">
                <a:latin typeface="Arial" pitchFamily="34" charset="0"/>
                <a:cs typeface="Arial" pitchFamily="34" charset="0"/>
                <a:sym typeface="Wingdings" pitchFamily="2" charset="2"/>
              </a:rPr>
              <a:t></a:t>
            </a:r>
            <a:r>
              <a:rPr lang="it-IT" sz="3600" dirty="0">
                <a:latin typeface="Arial" pitchFamily="34" charset="0"/>
                <a:cs typeface="Arial" pitchFamily="34" charset="0"/>
              </a:rPr>
              <a:t> 9   </a:t>
            </a:r>
            <a:r>
              <a:rPr lang="it-IT" sz="3600" dirty="0">
                <a:latin typeface="Arial" pitchFamily="34" charset="0"/>
                <a:cs typeface="Arial" pitchFamily="34" charset="0"/>
                <a:sym typeface="Wingdings" pitchFamily="2" charset="2"/>
              </a:rPr>
              <a:t></a:t>
            </a:r>
            <a:r>
              <a:rPr lang="it-IT" sz="3600" dirty="0">
                <a:latin typeface="Arial" pitchFamily="34" charset="0"/>
                <a:cs typeface="Arial" pitchFamily="34" charset="0"/>
              </a:rPr>
              <a:t> 10  MAX</a:t>
            </a:r>
          </a:p>
          <a:p>
            <a:pPr marL="171450" indent="-171450" eaLnBrk="1" hangingPunct="1">
              <a:lnSpc>
                <a:spcPct val="120000"/>
              </a:lnSpc>
              <a:spcBef>
                <a:spcPts val="0"/>
              </a:spcBef>
              <a:buFontTx/>
              <a:buNone/>
              <a:defRPr/>
            </a:pPr>
            <a:endParaRPr lang="it-IT" sz="3600" dirty="0">
              <a:latin typeface="Arial" pitchFamily="34" charset="0"/>
              <a:cs typeface="Arial" pitchFamily="34" charset="0"/>
            </a:endParaRPr>
          </a:p>
          <a:p>
            <a:pPr marL="171450" indent="-171450" eaLnBrk="1" hangingPunct="1">
              <a:lnSpc>
                <a:spcPct val="120000"/>
              </a:lnSpc>
              <a:spcBef>
                <a:spcPts val="0"/>
              </a:spcBef>
              <a:buFontTx/>
              <a:buNone/>
              <a:defRPr/>
            </a:pPr>
            <a:r>
              <a:rPr lang="it-IT" sz="3600" dirty="0">
                <a:latin typeface="Arial" pitchFamily="34" charset="0"/>
                <a:cs typeface="Arial" pitchFamily="34" charset="0"/>
              </a:rPr>
              <a:t>Suggerimenti</a:t>
            </a:r>
          </a:p>
          <a:p>
            <a:pPr marL="171450" indent="-171450" eaLnBrk="1" hangingPunct="1">
              <a:lnSpc>
                <a:spcPct val="120000"/>
              </a:lnSpc>
              <a:spcBef>
                <a:spcPts val="0"/>
              </a:spcBef>
              <a:buFontTx/>
              <a:buNone/>
              <a:defRPr/>
            </a:pPr>
            <a:r>
              <a:rPr lang="it-IT" sz="3600" dirty="0">
                <a:latin typeface="Arial" pitchFamily="34" charset="0"/>
                <a:cs typeface="Arial" pitchFamily="34" charset="0"/>
              </a:rPr>
              <a:t>______________________________________________________________________________________________________</a:t>
            </a:r>
            <a:endParaRPr lang="en-GB" sz="3600" dirty="0">
              <a:latin typeface="Arial" pitchFamily="34" charset="0"/>
              <a:cs typeface="Arial" pitchFamily="34" charset="0"/>
            </a:endParaRPr>
          </a:p>
          <a:p>
            <a:pPr marL="171450" indent="-171450" eaLnBrk="1" hangingPunct="1">
              <a:lnSpc>
                <a:spcPct val="120000"/>
              </a:lnSpc>
              <a:spcBef>
                <a:spcPts val="0"/>
              </a:spcBef>
              <a:buFontTx/>
              <a:buNone/>
            </a:pPr>
            <a:endParaRPr lang="it-IT" sz="3600" u="sng" dirty="0">
              <a:latin typeface="Arial" pitchFamily="34" charset="0"/>
              <a:ea typeface="Times New Roman" pitchFamily="18" charset="0"/>
              <a:cs typeface="Arial" pitchFamily="34" charset="0"/>
            </a:endParaRPr>
          </a:p>
          <a:p>
            <a:pPr marL="171450" indent="-171450" eaLnBrk="1" hangingPunct="1">
              <a:lnSpc>
                <a:spcPct val="120000"/>
              </a:lnSpc>
              <a:spcBef>
                <a:spcPts val="0"/>
              </a:spcBef>
              <a:buFontTx/>
              <a:buNone/>
            </a:pPr>
            <a:r>
              <a:rPr lang="it-IT" sz="3600" u="sng" dirty="0">
                <a:latin typeface="Arial" pitchFamily="34" charset="0"/>
                <a:ea typeface="Times New Roman" pitchFamily="18" charset="0"/>
                <a:cs typeface="Arial" pitchFamily="34" charset="0"/>
              </a:rPr>
              <a:t>DATI PERSONALI</a:t>
            </a:r>
            <a:r>
              <a:rPr lang="it-IT" sz="3600" dirty="0">
                <a:latin typeface="Arial" pitchFamily="34" charset="0"/>
                <a:ea typeface="Times New Roman" pitchFamily="18" charset="0"/>
                <a:cs typeface="Arial" pitchFamily="34" charset="0"/>
              </a:rPr>
              <a:t> :    </a:t>
            </a:r>
            <a:r>
              <a:rPr lang="it-IT" sz="3600" u="sng" dirty="0">
                <a:latin typeface="Arial" pitchFamily="34" charset="0"/>
                <a:ea typeface="Times New Roman" pitchFamily="18" charset="0"/>
                <a:cs typeface="Arial" pitchFamily="34" charset="0"/>
              </a:rPr>
              <a:t>Età</a:t>
            </a:r>
            <a:r>
              <a:rPr lang="it-IT" sz="3600" dirty="0">
                <a:latin typeface="Arial" pitchFamily="34" charset="0"/>
                <a:ea typeface="Times New Roman" pitchFamily="18" charset="0"/>
                <a:cs typeface="Arial" pitchFamily="34" charset="0"/>
              </a:rPr>
              <a:t>: </a:t>
            </a:r>
            <a:r>
              <a:rPr lang="it-IT" sz="3600" dirty="0">
                <a:latin typeface="Arial" pitchFamily="34" charset="0"/>
                <a:cs typeface="Arial" pitchFamily="34" charset="0"/>
              </a:rPr>
              <a:t>□ &lt;14  □ 14-18  □ 19-25  □ 26-34  □ 35-39  □ 40-44  □ 45-54  □ 55- 64  □ 65-74  </a:t>
            </a:r>
            <a:r>
              <a:rPr lang="it-IT" sz="3600">
                <a:latin typeface="Arial" pitchFamily="34" charset="0"/>
                <a:cs typeface="Arial" pitchFamily="34" charset="0"/>
              </a:rPr>
              <a:t>□ ≥75         </a:t>
            </a:r>
            <a:endParaRPr lang="it-IT" sz="3600" dirty="0">
              <a:latin typeface="Arial" pitchFamily="34" charset="0"/>
              <a:cs typeface="Arial" pitchFamily="34" charset="0"/>
            </a:endParaRPr>
          </a:p>
          <a:p>
            <a:pPr marL="171450" indent="-171450" eaLnBrk="1" hangingPunct="1">
              <a:lnSpc>
                <a:spcPct val="120000"/>
              </a:lnSpc>
              <a:spcBef>
                <a:spcPts val="0"/>
              </a:spcBef>
              <a:buFontTx/>
              <a:buNone/>
            </a:pPr>
            <a:endParaRPr lang="it-IT" sz="3600" dirty="0">
              <a:latin typeface="Arial" pitchFamily="34" charset="0"/>
              <a:cs typeface="Arial" pitchFamily="34" charset="0"/>
            </a:endParaRPr>
          </a:p>
          <a:p>
            <a:pPr marL="171450" indent="-171450" eaLnBrk="1" hangingPunct="1">
              <a:lnSpc>
                <a:spcPct val="120000"/>
              </a:lnSpc>
              <a:spcBef>
                <a:spcPts val="0"/>
              </a:spcBef>
              <a:buFontTx/>
              <a:buNone/>
            </a:pPr>
            <a:r>
              <a:rPr lang="it-IT" sz="3600" u="sng" dirty="0">
                <a:latin typeface="Arial" pitchFamily="34" charset="0"/>
                <a:cs typeface="Arial" pitchFamily="34" charset="0"/>
              </a:rPr>
              <a:t>Genere</a:t>
            </a:r>
            <a:r>
              <a:rPr lang="it-IT" sz="3600" dirty="0">
                <a:latin typeface="Arial" pitchFamily="34" charset="0"/>
                <a:cs typeface="Arial" pitchFamily="34" charset="0"/>
              </a:rPr>
              <a:t>: □  Maschile   □  Femminile </a:t>
            </a:r>
          </a:p>
          <a:p>
            <a:pPr marL="171450" indent="-171450" eaLnBrk="1" hangingPunct="1">
              <a:lnSpc>
                <a:spcPct val="120000"/>
              </a:lnSpc>
              <a:spcBef>
                <a:spcPts val="0"/>
              </a:spcBef>
              <a:buFontTx/>
              <a:buNone/>
            </a:pPr>
            <a:endParaRPr lang="it-IT" sz="3600" u="sng" dirty="0">
              <a:latin typeface="Arial" pitchFamily="34" charset="0"/>
              <a:cs typeface="Arial" pitchFamily="34" charset="0"/>
            </a:endParaRPr>
          </a:p>
          <a:p>
            <a:pPr marL="171450" indent="-171450" eaLnBrk="1" hangingPunct="1">
              <a:lnSpc>
                <a:spcPct val="120000"/>
              </a:lnSpc>
              <a:spcBef>
                <a:spcPts val="0"/>
              </a:spcBef>
              <a:buFontTx/>
              <a:buNone/>
            </a:pPr>
            <a:r>
              <a:rPr lang="it-IT" sz="3600" u="sng" dirty="0">
                <a:latin typeface="Arial" pitchFamily="34" charset="0"/>
                <a:cs typeface="Arial" pitchFamily="34" charset="0"/>
              </a:rPr>
              <a:t>Titolo di studio</a:t>
            </a:r>
            <a:r>
              <a:rPr lang="it-IT" sz="3600" dirty="0">
                <a:latin typeface="Arial" pitchFamily="34" charset="0"/>
                <a:cs typeface="Arial" pitchFamily="34" charset="0"/>
              </a:rPr>
              <a:t>: □ scuola dell’obbligo   □ studi superiori    □ laurea    □ post laurea  </a:t>
            </a:r>
          </a:p>
          <a:p>
            <a:pPr>
              <a:lnSpc>
                <a:spcPct val="120000"/>
              </a:lnSpc>
              <a:spcBef>
                <a:spcPts val="0"/>
              </a:spcBef>
              <a:buNone/>
            </a:pPr>
            <a:endParaRPr lang="it-IT" sz="3600" u="sng" dirty="0">
              <a:latin typeface="Arial" pitchFamily="34" charset="0"/>
              <a:cs typeface="Arial" pitchFamily="34" charset="0"/>
            </a:endParaRPr>
          </a:p>
          <a:p>
            <a:pPr>
              <a:lnSpc>
                <a:spcPct val="120000"/>
              </a:lnSpc>
              <a:spcBef>
                <a:spcPts val="0"/>
              </a:spcBef>
              <a:buNone/>
            </a:pPr>
            <a:r>
              <a:rPr lang="it-IT" sz="3600" u="sng" dirty="0">
                <a:latin typeface="Arial" pitchFamily="34" charset="0"/>
                <a:cs typeface="Arial" pitchFamily="34" charset="0"/>
              </a:rPr>
              <a:t>Professione</a:t>
            </a:r>
            <a:r>
              <a:rPr lang="it-IT" sz="3600" dirty="0">
                <a:latin typeface="Arial" pitchFamily="34" charset="0"/>
                <a:cs typeface="Arial" pitchFamily="34" charset="0"/>
              </a:rPr>
              <a:t>: </a:t>
            </a:r>
          </a:p>
          <a:p>
            <a:pPr>
              <a:lnSpc>
                <a:spcPct val="120000"/>
              </a:lnSpc>
              <a:spcBef>
                <a:spcPts val="0"/>
              </a:spcBef>
              <a:buNone/>
            </a:pPr>
            <a:r>
              <a:rPr lang="it-IT" sz="3600" dirty="0">
                <a:latin typeface="Arial" pitchFamily="34" charset="0"/>
                <a:cs typeface="Arial" pitchFamily="34" charset="0"/>
              </a:rPr>
              <a:t>□ impiegato		            □ pensionato                               □ disoccupato</a:t>
            </a:r>
          </a:p>
          <a:p>
            <a:pPr>
              <a:lnSpc>
                <a:spcPct val="120000"/>
              </a:lnSpc>
              <a:spcBef>
                <a:spcPts val="0"/>
              </a:spcBef>
              <a:buNone/>
            </a:pPr>
            <a:r>
              <a:rPr lang="it-IT" sz="3600" dirty="0">
                <a:latin typeface="Arial" pitchFamily="34" charset="0"/>
                <a:cs typeface="Arial" pitchFamily="34" charset="0"/>
              </a:rPr>
              <a:t>□ dirigente                                                    </a:t>
            </a:r>
            <a:r>
              <a:rPr lang="it-IT" sz="400" dirty="0">
                <a:latin typeface="Arial" pitchFamily="34" charset="0"/>
                <a:cs typeface="Arial" pitchFamily="34" charset="0"/>
              </a:rPr>
              <a:t>    </a:t>
            </a:r>
            <a:r>
              <a:rPr lang="it-IT" sz="3600" dirty="0">
                <a:latin typeface="Arial" pitchFamily="34" charset="0"/>
                <a:cs typeface="Arial" pitchFamily="34" charset="0"/>
              </a:rPr>
              <a:t>□ libero professionista                 □ lavoratore in proprio </a:t>
            </a:r>
          </a:p>
          <a:p>
            <a:pPr>
              <a:lnSpc>
                <a:spcPct val="120000"/>
              </a:lnSpc>
              <a:spcBef>
                <a:spcPts val="0"/>
              </a:spcBef>
              <a:buNone/>
            </a:pPr>
            <a:r>
              <a:rPr lang="it-IT" sz="3600" dirty="0">
                <a:latin typeface="Arial" pitchFamily="34" charset="0"/>
                <a:cs typeface="Arial" pitchFamily="34" charset="0"/>
              </a:rPr>
              <a:t>□ casalinga                                                   □ studente                                   □ altro …………………………………</a:t>
            </a:r>
          </a:p>
          <a:p>
            <a:pPr marL="171450" indent="-171450" eaLnBrk="1" hangingPunct="1">
              <a:lnSpc>
                <a:spcPct val="120000"/>
              </a:lnSpc>
              <a:spcBef>
                <a:spcPts val="0"/>
              </a:spcBef>
              <a:buFontTx/>
              <a:buNone/>
            </a:pPr>
            <a:endParaRPr lang="it-IT" sz="3600" u="sng" dirty="0">
              <a:latin typeface="Arial" pitchFamily="34" charset="0"/>
              <a:cs typeface="Arial" pitchFamily="34" charset="0"/>
            </a:endParaRPr>
          </a:p>
          <a:p>
            <a:pPr marL="171450" indent="-171450" eaLnBrk="1" hangingPunct="1">
              <a:lnSpc>
                <a:spcPct val="120000"/>
              </a:lnSpc>
              <a:spcBef>
                <a:spcPts val="0"/>
              </a:spcBef>
              <a:buFontTx/>
              <a:buNone/>
            </a:pPr>
            <a:r>
              <a:rPr lang="it-IT" sz="3600" u="sng" dirty="0">
                <a:latin typeface="Arial" pitchFamily="34" charset="0"/>
                <a:cs typeface="Arial" pitchFamily="34" charset="0"/>
              </a:rPr>
              <a:t>Professione</a:t>
            </a:r>
            <a:r>
              <a:rPr lang="it-IT" sz="3600" dirty="0">
                <a:latin typeface="Arial" pitchFamily="34" charset="0"/>
                <a:cs typeface="Arial" pitchFamily="34" charset="0"/>
              </a:rPr>
              <a:t>: .................................................................</a:t>
            </a:r>
            <a:endParaRPr lang="it-IT" sz="3600" u="sng" dirty="0">
              <a:latin typeface="Arial" pitchFamily="34" charset="0"/>
              <a:cs typeface="Arial" pitchFamily="34" charset="0"/>
            </a:endParaRPr>
          </a:p>
          <a:p>
            <a:pPr marL="171450" indent="-171450" eaLnBrk="1" hangingPunct="1">
              <a:lnSpc>
                <a:spcPct val="120000"/>
              </a:lnSpc>
              <a:spcBef>
                <a:spcPts val="0"/>
              </a:spcBef>
              <a:buNone/>
            </a:pPr>
            <a:endParaRPr lang="it-IT" sz="3600" u="sng" dirty="0">
              <a:latin typeface="Arial" pitchFamily="34" charset="0"/>
              <a:cs typeface="Arial" pitchFamily="34" charset="0"/>
            </a:endParaRPr>
          </a:p>
          <a:p>
            <a:pPr marL="171450" indent="-171450" eaLnBrk="1" hangingPunct="1">
              <a:lnSpc>
                <a:spcPct val="120000"/>
              </a:lnSpc>
              <a:spcBef>
                <a:spcPts val="0"/>
              </a:spcBef>
              <a:buNone/>
            </a:pPr>
            <a:r>
              <a:rPr lang="it-IT" sz="3600" u="sng" dirty="0">
                <a:latin typeface="Arial" pitchFamily="34" charset="0"/>
                <a:cs typeface="Arial" pitchFamily="34" charset="0"/>
              </a:rPr>
              <a:t>Provenienza</a:t>
            </a:r>
            <a:r>
              <a:rPr lang="it-IT" sz="3600" dirty="0">
                <a:latin typeface="Arial" pitchFamily="34" charset="0"/>
                <a:cs typeface="Arial" pitchFamily="34" charset="0"/>
              </a:rPr>
              <a:t>: □ </a:t>
            </a:r>
            <a:r>
              <a:rPr lang="it-IT" sz="3600" u="sng" dirty="0">
                <a:latin typeface="Arial" pitchFamily="34" charset="0"/>
                <a:cs typeface="Arial" pitchFamily="34" charset="0"/>
              </a:rPr>
              <a:t>Roma</a:t>
            </a:r>
            <a:r>
              <a:rPr lang="it-IT" sz="3600" dirty="0">
                <a:latin typeface="Arial" pitchFamily="34" charset="0"/>
                <a:cs typeface="Arial" pitchFamily="34" charset="0"/>
              </a:rPr>
              <a:t>  (Municipio: …….)    □ </a:t>
            </a:r>
            <a:r>
              <a:rPr lang="it-IT" sz="3600" u="sng" dirty="0">
                <a:latin typeface="Arial" pitchFamily="34" charset="0"/>
                <a:cs typeface="Arial" pitchFamily="34" charset="0"/>
              </a:rPr>
              <a:t>Altra Provincia italiana</a:t>
            </a:r>
            <a:r>
              <a:rPr lang="it-IT" sz="3600" dirty="0">
                <a:latin typeface="Arial" pitchFamily="34" charset="0"/>
                <a:cs typeface="Arial" pitchFamily="34" charset="0"/>
              </a:rPr>
              <a:t>:..........  □ </a:t>
            </a:r>
            <a:r>
              <a:rPr lang="it-IT" sz="3600" u="sng" dirty="0">
                <a:latin typeface="Arial" pitchFamily="34" charset="0"/>
                <a:cs typeface="Arial" pitchFamily="34" charset="0"/>
              </a:rPr>
              <a:t>Altra Nazionalità</a:t>
            </a:r>
            <a:r>
              <a:rPr lang="it-IT" sz="3600" dirty="0">
                <a:latin typeface="Arial" pitchFamily="34" charset="0"/>
                <a:cs typeface="Arial" pitchFamily="34" charset="0"/>
              </a:rPr>
              <a:t>:..............................................</a:t>
            </a:r>
            <a:endParaRPr lang="it-IT" sz="3600" u="sng" dirty="0">
              <a:solidFill>
                <a:srgbClr val="FF0000"/>
              </a:solidFill>
              <a:latin typeface="Arial" charset="0"/>
              <a:cs typeface="Times New Roman" pitchFamily="18" charset="0"/>
            </a:endParaRPr>
          </a:p>
        </p:txBody>
      </p:sp>
      <p:sp>
        <p:nvSpPr>
          <p:cNvPr id="5" name="Segnaposto numero diapositiva 3"/>
          <p:cNvSpPr txBox="1">
            <a:spLocks noGrp="1"/>
          </p:cNvSpPr>
          <p:nvPr/>
        </p:nvSpPr>
        <p:spPr bwMode="auto">
          <a:xfrm>
            <a:off x="7086600" y="257175"/>
            <a:ext cx="1905000" cy="457200"/>
          </a:xfrm>
          <a:prstGeom prst="rect">
            <a:avLst/>
          </a:prstGeom>
          <a:noFill/>
          <a:ln>
            <a:miter lim="800000"/>
            <a:headEnd/>
            <a:tailEnd/>
          </a:ln>
        </p:spPr>
        <p:txBody>
          <a:bodyPr/>
          <a:lstStyle/>
          <a:p>
            <a:pPr algn="r" eaLnBrk="0" hangingPunct="0">
              <a:spcBef>
                <a:spcPct val="0"/>
              </a:spcBef>
              <a:defRPr/>
            </a:pPr>
            <a:fld id="{262EA30F-57B3-415B-826E-29BDD57BE80B}" type="slidenum">
              <a:rPr lang="it-IT" sz="1000">
                <a:cs typeface="Arial" pitchFamily="34" charset="0"/>
              </a:rPr>
              <a:pPr algn="r" eaLnBrk="0" hangingPunct="0">
                <a:spcBef>
                  <a:spcPct val="0"/>
                </a:spcBef>
                <a:defRPr/>
              </a:pPr>
              <a:t>20</a:t>
            </a:fld>
            <a:endParaRPr lang="it-IT" sz="1000" dirty="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0"/>
          </p:nvPr>
        </p:nvSpPr>
        <p:spPr>
          <a:xfrm>
            <a:off x="7112000" y="200025"/>
            <a:ext cx="1905000" cy="457200"/>
          </a:xfrm>
        </p:spPr>
        <p:txBody>
          <a:bodyPr/>
          <a:lstStyle/>
          <a:p>
            <a:pPr>
              <a:defRPr/>
            </a:pPr>
            <a:fld id="{D641EFBC-D1BC-49DB-ACE2-06EB5F9881C7}" type="slidenum">
              <a:rPr lang="it-IT" sz="1000">
                <a:latin typeface="Arial" pitchFamily="34" charset="0"/>
                <a:cs typeface="Arial" pitchFamily="34" charset="0"/>
              </a:rPr>
              <a:pPr>
                <a:defRPr/>
              </a:pPr>
              <a:t>3</a:t>
            </a:fld>
            <a:endParaRPr lang="it-IT" sz="1000" dirty="0">
              <a:latin typeface="Arial" pitchFamily="34" charset="0"/>
              <a:cs typeface="Arial" pitchFamily="34" charset="0"/>
            </a:endParaRPr>
          </a:p>
        </p:txBody>
      </p:sp>
      <p:sp>
        <p:nvSpPr>
          <p:cNvPr id="4" name="Rectangle 4"/>
          <p:cNvSpPr>
            <a:spLocks noChangeArrowheads="1"/>
          </p:cNvSpPr>
          <p:nvPr/>
        </p:nvSpPr>
        <p:spPr bwMode="auto">
          <a:xfrm>
            <a:off x="734754" y="895149"/>
            <a:ext cx="7687551" cy="5568872"/>
          </a:xfrm>
          <a:prstGeom prst="rect">
            <a:avLst/>
          </a:prstGeom>
          <a:noFill/>
          <a:ln w="9525">
            <a:noFill/>
            <a:miter lim="800000"/>
            <a:headEnd/>
            <a:tailEnd/>
          </a:ln>
        </p:spPr>
        <p:txBody>
          <a:bodyPr/>
          <a:lstStyle/>
          <a:p>
            <a:pPr>
              <a:spcBef>
                <a:spcPct val="20000"/>
              </a:spcBef>
            </a:pPr>
            <a:r>
              <a:rPr lang="it-IT" sz="1600" b="1" dirty="0"/>
              <a:t>Premessa e nota metodologica</a:t>
            </a:r>
          </a:p>
          <a:p>
            <a:pPr>
              <a:lnSpc>
                <a:spcPct val="100000"/>
              </a:lnSpc>
              <a:spcBef>
                <a:spcPct val="0"/>
              </a:spcBef>
            </a:pPr>
            <a:endParaRPr lang="it-IT" sz="1000" dirty="0"/>
          </a:p>
          <a:p>
            <a:pPr>
              <a:lnSpc>
                <a:spcPct val="100000"/>
              </a:lnSpc>
              <a:spcBef>
                <a:spcPct val="0"/>
              </a:spcBef>
            </a:pPr>
            <a:r>
              <a:rPr lang="it-IT" sz="1400" dirty="0"/>
              <a:t>La presente indagine illustra i risultati ottenuti dall’elaborazione di </a:t>
            </a:r>
            <a:r>
              <a:rPr lang="it-IT" sz="1400" b="1" dirty="0"/>
              <a:t>464</a:t>
            </a:r>
            <a:r>
              <a:rPr lang="it-IT" sz="1400" dirty="0"/>
              <a:t> questionari somministrati attraverso il metodo </a:t>
            </a:r>
            <a:r>
              <a:rPr lang="it-IT" sz="1400" b="1" dirty="0"/>
              <a:t>CAWI</a:t>
            </a:r>
            <a:r>
              <a:rPr lang="it-IT" sz="1400" dirty="0"/>
              <a:t> (</a:t>
            </a:r>
            <a:r>
              <a:rPr lang="it-IT" sz="1400" i="1" dirty="0"/>
              <a:t>Computer assisted web interviewing</a:t>
            </a:r>
            <a:r>
              <a:rPr lang="it-IT" sz="1400" dirty="0"/>
              <a:t>) ai partecipanti degli spettacoli del </a:t>
            </a:r>
            <a:r>
              <a:rPr lang="it-IT" sz="1400" b="1" i="1" dirty="0"/>
              <a:t>Foro di Augusto e Foro di Cesare </a:t>
            </a:r>
            <a:r>
              <a:rPr lang="it-IT" sz="1400" b="1" dirty="0"/>
              <a:t>dal 1 al 31 luglio </a:t>
            </a:r>
            <a:r>
              <a:rPr lang="it-IT" sz="1400" dirty="0"/>
              <a:t>(il campione rappresenta il 25% sul totale delle email a cui è stato inviato il form online). </a:t>
            </a:r>
          </a:p>
          <a:p>
            <a:pPr>
              <a:lnSpc>
                <a:spcPct val="100000"/>
              </a:lnSpc>
              <a:spcBef>
                <a:spcPct val="0"/>
              </a:spcBef>
            </a:pPr>
            <a:endParaRPr lang="it-IT" sz="1400" dirty="0"/>
          </a:p>
          <a:p>
            <a:pPr>
              <a:lnSpc>
                <a:spcPct val="100000"/>
              </a:lnSpc>
              <a:spcBef>
                <a:spcPct val="0"/>
              </a:spcBef>
            </a:pPr>
            <a:r>
              <a:rPr lang="it-IT" sz="1400" dirty="0"/>
              <a:t>Questa numerosità appare adeguata e rappresentativa dell’universo di riferimento, giacché assicura, con una soddisfazione media del 99%, un margine di errore di stima di </a:t>
            </a:r>
            <a:r>
              <a:rPr lang="it-IT" sz="1400" dirty="0">
                <a:cs typeface="Arial" pitchFamily="34" charset="0"/>
              </a:rPr>
              <a:t>±0,91</a:t>
            </a:r>
            <a:r>
              <a:rPr lang="it-IT" sz="1400" dirty="0"/>
              <a:t>%. </a:t>
            </a:r>
          </a:p>
          <a:p>
            <a:pPr>
              <a:lnSpc>
                <a:spcPct val="100000"/>
              </a:lnSpc>
              <a:spcBef>
                <a:spcPct val="0"/>
              </a:spcBef>
            </a:pPr>
            <a:endParaRPr lang="it-IT" sz="1400" dirty="0"/>
          </a:p>
          <a:p>
            <a:pPr>
              <a:lnSpc>
                <a:spcPct val="100000"/>
              </a:lnSpc>
              <a:spcBef>
                <a:spcPct val="0"/>
              </a:spcBef>
            </a:pPr>
            <a:r>
              <a:rPr lang="it-IT" sz="1400" dirty="0"/>
              <a:t>Per verificare la significatività delle variabili e dei possibili incroci restituiti nella presente indagine, in fase di analisi dei dati sono stati effettuati precedentemente dei test statistici (</a:t>
            </a:r>
            <a:r>
              <a:rPr lang="it-IT" sz="1400" i="1" dirty="0"/>
              <a:t>Chi quadro, Anova e T test</a:t>
            </a:r>
            <a:r>
              <a:rPr lang="it-IT" sz="1400" dirty="0"/>
              <a:t>).</a:t>
            </a:r>
          </a:p>
          <a:p>
            <a:pPr>
              <a:lnSpc>
                <a:spcPct val="100000"/>
              </a:lnSpc>
              <a:spcBef>
                <a:spcPct val="0"/>
              </a:spcBef>
            </a:pPr>
            <a:endParaRPr lang="it-IT" sz="1400" dirty="0"/>
          </a:p>
          <a:p>
            <a:pPr>
              <a:lnSpc>
                <a:spcPct val="100000"/>
              </a:lnSpc>
              <a:spcBef>
                <a:spcPct val="0"/>
              </a:spcBef>
            </a:pPr>
            <a:r>
              <a:rPr lang="it-IT" sz="1400" dirty="0">
                <a:cs typeface="Arial" pitchFamily="34" charset="0"/>
              </a:rPr>
              <a:t>Per estrapolare i valori è stata utilizzata la seguente scala di giudizio/valore:  </a:t>
            </a:r>
          </a:p>
          <a:p>
            <a:pPr>
              <a:lnSpc>
                <a:spcPct val="100000"/>
              </a:lnSpc>
              <a:spcBef>
                <a:spcPct val="0"/>
              </a:spcBef>
            </a:pPr>
            <a:endParaRPr lang="it-IT" sz="1400" dirty="0">
              <a:cs typeface="Arial" pitchFamily="34" charset="0"/>
            </a:endParaRPr>
          </a:p>
          <a:p>
            <a:pPr>
              <a:lnSpc>
                <a:spcPct val="100000"/>
              </a:lnSpc>
              <a:spcBef>
                <a:spcPct val="0"/>
              </a:spcBef>
              <a:buFontTx/>
              <a:buChar char="•"/>
            </a:pPr>
            <a:r>
              <a:rPr lang="it-IT" sz="1400" dirty="0">
                <a:cs typeface="Arial" pitchFamily="34" charset="0"/>
              </a:rPr>
              <a:t> Molto soddisfatto = 3</a:t>
            </a:r>
          </a:p>
          <a:p>
            <a:pPr>
              <a:lnSpc>
                <a:spcPct val="100000"/>
              </a:lnSpc>
              <a:spcBef>
                <a:spcPct val="0"/>
              </a:spcBef>
              <a:buFontTx/>
              <a:buChar char="•"/>
            </a:pPr>
            <a:r>
              <a:rPr lang="it-IT" sz="1400" dirty="0">
                <a:cs typeface="Arial" pitchFamily="34" charset="0"/>
              </a:rPr>
              <a:t> Abbastanza soddisfatto = 2</a:t>
            </a:r>
          </a:p>
          <a:p>
            <a:pPr>
              <a:lnSpc>
                <a:spcPct val="100000"/>
              </a:lnSpc>
              <a:spcBef>
                <a:spcPct val="0"/>
              </a:spcBef>
              <a:buFontTx/>
              <a:buChar char="•"/>
            </a:pPr>
            <a:r>
              <a:rPr lang="it-IT" sz="1400" dirty="0">
                <a:cs typeface="Arial" pitchFamily="34" charset="0"/>
              </a:rPr>
              <a:t> Poco soddisfatto = 1</a:t>
            </a:r>
          </a:p>
          <a:p>
            <a:pPr>
              <a:lnSpc>
                <a:spcPct val="100000"/>
              </a:lnSpc>
              <a:spcBef>
                <a:spcPct val="0"/>
              </a:spcBef>
              <a:buFontTx/>
              <a:buChar char="•"/>
            </a:pPr>
            <a:r>
              <a:rPr lang="it-IT" sz="1400" dirty="0">
                <a:cs typeface="Arial" pitchFamily="34" charset="0"/>
              </a:rPr>
              <a:t> Per niente soddisfatto = 0</a:t>
            </a:r>
          </a:p>
          <a:p>
            <a:pPr>
              <a:lnSpc>
                <a:spcPct val="100000"/>
              </a:lnSpc>
              <a:spcBef>
                <a:spcPct val="0"/>
              </a:spcBef>
              <a:buFontTx/>
              <a:buChar char="•"/>
            </a:pPr>
            <a:endParaRPr lang="it-IT" sz="1400" dirty="0">
              <a:cs typeface="Arial" pitchFamily="34" charset="0"/>
            </a:endParaRPr>
          </a:p>
          <a:p>
            <a:pPr>
              <a:lnSpc>
                <a:spcPct val="100000"/>
              </a:lnSpc>
              <a:spcBef>
                <a:spcPct val="0"/>
              </a:spcBef>
            </a:pPr>
            <a:r>
              <a:rPr lang="it-IT" sz="1400" dirty="0">
                <a:cs typeface="Arial" pitchFamily="34" charset="0"/>
              </a:rPr>
              <a:t>Nel 2022, da Contratto di affidamento, la media minima standard rimane invariata a 2,20.</a:t>
            </a:r>
          </a:p>
          <a:p>
            <a:pPr>
              <a:lnSpc>
                <a:spcPct val="100000"/>
              </a:lnSpc>
              <a:spcBef>
                <a:spcPct val="0"/>
              </a:spcBef>
            </a:pPr>
            <a:endParaRPr lang="it-IT" sz="1400" dirty="0">
              <a:cs typeface="Arial" pitchFamily="34" charset="0"/>
            </a:endParaRPr>
          </a:p>
          <a:p>
            <a:pPr>
              <a:lnSpc>
                <a:spcPct val="100000"/>
              </a:lnSpc>
              <a:spcBef>
                <a:spcPct val="0"/>
              </a:spcBef>
              <a:buFontTx/>
              <a:buChar char="•"/>
            </a:pPr>
            <a:endParaRPr lang="it-IT" sz="1400" dirty="0">
              <a:cs typeface="Arial" pitchFamily="34" charset="0"/>
            </a:endParaRPr>
          </a:p>
          <a:p>
            <a:pPr>
              <a:lnSpc>
                <a:spcPct val="100000"/>
              </a:lnSpc>
              <a:spcBef>
                <a:spcPct val="0"/>
              </a:spcBef>
            </a:pPr>
            <a:endParaRPr lang="it-IT" sz="1400" dirty="0">
              <a:cs typeface="Arial" pitchFamily="34" charset="0"/>
            </a:endParaRPr>
          </a:p>
          <a:p>
            <a:pPr>
              <a:lnSpc>
                <a:spcPct val="100000"/>
              </a:lnSpc>
              <a:spcBef>
                <a:spcPct val="0"/>
              </a:spcBef>
              <a:buFontTx/>
              <a:buChar char="•"/>
            </a:pPr>
            <a:endParaRPr lang="it-IT" sz="1400" dirty="0">
              <a:cs typeface="Arial" pitchFamily="34" charset="0"/>
            </a:endParaRPr>
          </a:p>
          <a:p>
            <a:pPr>
              <a:lnSpc>
                <a:spcPct val="100000"/>
              </a:lnSpc>
              <a:spcBef>
                <a:spcPct val="0"/>
              </a:spcBef>
            </a:pPr>
            <a:endParaRPr lang="it-IT" sz="1400" dirty="0"/>
          </a:p>
          <a:p>
            <a:pPr>
              <a:lnSpc>
                <a:spcPct val="100000"/>
              </a:lnSpc>
              <a:spcBef>
                <a:spcPct val="0"/>
              </a:spcBef>
            </a:pPr>
            <a:endParaRPr lang="it-IT"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sz="half" idx="1"/>
          </p:nvPr>
        </p:nvSpPr>
        <p:spPr bwMode="auto">
          <a:xfrm>
            <a:off x="735355" y="857250"/>
            <a:ext cx="7694269" cy="5838825"/>
          </a:xfrm>
          <a:noFill/>
          <a:ln>
            <a:miter lim="800000"/>
            <a:headEnd/>
            <a:tailEnd/>
          </a:ln>
        </p:spPr>
        <p:txBody>
          <a:bodyPr vert="horz" wrap="square" lIns="91440" tIns="45720" rIns="91440" bIns="45720" numCol="1" anchor="t" anchorCtr="0" compatLnSpc="1">
            <a:prstTxWarp prst="textNoShape">
              <a:avLst/>
            </a:prstTxWarp>
          </a:bodyPr>
          <a:lstStyle/>
          <a:p>
            <a:pPr marL="0" indent="0" algn="just" eaLnBrk="1" hangingPunct="1">
              <a:lnSpc>
                <a:spcPct val="80000"/>
              </a:lnSpc>
              <a:buFontTx/>
              <a:buNone/>
            </a:pPr>
            <a:r>
              <a:rPr lang="it-IT" sz="1600" b="1" dirty="0">
                <a:latin typeface="Arial" pitchFamily="34" charset="0"/>
              </a:rPr>
              <a:t>Sintesi dei risultati</a:t>
            </a:r>
          </a:p>
          <a:p>
            <a:pPr marL="0" indent="0" algn="just" eaLnBrk="1" hangingPunct="1">
              <a:spcBef>
                <a:spcPct val="0"/>
              </a:spcBef>
              <a:buFontTx/>
              <a:buNone/>
            </a:pPr>
            <a:endParaRPr lang="it-IT" sz="1000" dirty="0">
              <a:latin typeface="Arial" pitchFamily="34" charset="0"/>
            </a:endParaRPr>
          </a:p>
          <a:p>
            <a:pPr marL="0" indent="0" algn="just" eaLnBrk="1" hangingPunct="1">
              <a:spcBef>
                <a:spcPct val="0"/>
              </a:spcBef>
              <a:buFontTx/>
              <a:buNone/>
            </a:pPr>
            <a:r>
              <a:rPr lang="it-IT" sz="1400" dirty="0">
                <a:latin typeface="Arial" charset="0"/>
              </a:rPr>
              <a:t>Il livello di soddisfazione dei visitatori intervistati sulla qualità degli spettacoli visti è ottimo, con una media di </a:t>
            </a:r>
            <a:r>
              <a:rPr lang="it-IT" sz="1400" b="1" dirty="0">
                <a:latin typeface="Arial" charset="0"/>
              </a:rPr>
              <a:t>2,91 </a:t>
            </a:r>
            <a:r>
              <a:rPr lang="it-IT" sz="1400" dirty="0">
                <a:latin typeface="Arial" charset="0"/>
              </a:rPr>
              <a:t>e una percentuale di molto/abbastanza soddisfatti pari a </a:t>
            </a:r>
            <a:r>
              <a:rPr lang="it-IT" sz="1400" b="1" dirty="0">
                <a:latin typeface="Arial" charset="0"/>
              </a:rPr>
              <a:t>100%</a:t>
            </a:r>
            <a:r>
              <a:rPr lang="it-IT" sz="1400" dirty="0">
                <a:latin typeface="Arial" charset="0"/>
              </a:rPr>
              <a:t>. </a:t>
            </a:r>
            <a:endParaRPr lang="it-IT" sz="1000" dirty="0">
              <a:latin typeface="Arial" charset="0"/>
            </a:endParaRPr>
          </a:p>
          <a:p>
            <a:pPr marL="0" indent="0" algn="just" eaLnBrk="1" hangingPunct="1">
              <a:spcBef>
                <a:spcPct val="0"/>
              </a:spcBef>
              <a:buNone/>
            </a:pPr>
            <a:r>
              <a:rPr lang="it-IT" sz="1400" dirty="0">
                <a:latin typeface="Arial" pitchFamily="34" charset="0"/>
              </a:rPr>
              <a:t>Tutte le medie degli aspetti oggetto d’indagine raggiungono dei valori ottimali e nettamente al di sopra dello standard minimo qualitativo di 2,20. </a:t>
            </a:r>
          </a:p>
          <a:p>
            <a:pPr marL="0" indent="0" algn="just" eaLnBrk="1" hangingPunct="1">
              <a:spcBef>
                <a:spcPct val="0"/>
              </a:spcBef>
              <a:buNone/>
            </a:pPr>
            <a:endParaRPr lang="it-IT" sz="1400" dirty="0">
              <a:latin typeface="Arial" pitchFamily="34" charset="0"/>
            </a:endParaRPr>
          </a:p>
          <a:p>
            <a:pPr marL="0" indent="0" algn="just" eaLnBrk="1" hangingPunct="1">
              <a:spcBef>
                <a:spcPct val="0"/>
              </a:spcBef>
              <a:buNone/>
            </a:pPr>
            <a:r>
              <a:rPr lang="it-IT" sz="1400" dirty="0">
                <a:latin typeface="Arial" pitchFamily="34" charset="0"/>
              </a:rPr>
              <a:t>L’</a:t>
            </a:r>
            <a:r>
              <a:rPr lang="it-IT" sz="1400" b="1" dirty="0">
                <a:latin typeface="Arial" pitchFamily="34" charset="0"/>
              </a:rPr>
              <a:t>organizzazione generale </a:t>
            </a:r>
            <a:r>
              <a:rPr lang="it-IT" sz="1400" dirty="0">
                <a:latin typeface="Arial" pitchFamily="34" charset="0"/>
              </a:rPr>
              <a:t>è l’aspetto più importante nella mappa delle priorità e insieme alla </a:t>
            </a:r>
            <a:r>
              <a:rPr lang="it-IT" sz="1400" b="1" dirty="0">
                <a:latin typeface="Arial" pitchFamily="34" charset="0"/>
              </a:rPr>
              <a:t>qualità dello spettacolo </a:t>
            </a:r>
            <a:r>
              <a:rPr lang="it-IT" sz="1400" dirty="0">
                <a:latin typeface="Arial" pitchFamily="34" charset="0"/>
              </a:rPr>
              <a:t>rappresentano le variabili più correlate all’esperienza complessiva (</a:t>
            </a:r>
            <a:r>
              <a:rPr lang="it-IT" sz="1400" i="1" dirty="0">
                <a:latin typeface="Arial" pitchFamily="34" charset="0"/>
              </a:rPr>
              <a:t>cfr. </a:t>
            </a:r>
            <a:r>
              <a:rPr lang="it-IT" sz="1400" dirty="0">
                <a:latin typeface="Arial" pitchFamily="34" charset="0"/>
              </a:rPr>
              <a:t>pp.14-16).</a:t>
            </a:r>
          </a:p>
          <a:p>
            <a:pPr marL="0" indent="0" algn="just" eaLnBrk="1" hangingPunct="1">
              <a:spcBef>
                <a:spcPct val="0"/>
              </a:spcBef>
              <a:buNone/>
            </a:pPr>
            <a:endParaRPr lang="it-IT" sz="1400" dirty="0">
              <a:latin typeface="Arial" pitchFamily="34" charset="0"/>
            </a:endParaRPr>
          </a:p>
          <a:p>
            <a:pPr marL="0" indent="0" algn="just" eaLnBrk="1" hangingPunct="1">
              <a:spcBef>
                <a:spcPct val="0"/>
              </a:spcBef>
              <a:buNone/>
            </a:pPr>
            <a:r>
              <a:rPr lang="it-IT" sz="1400" dirty="0">
                <a:latin typeface="Arial" pitchFamily="34" charset="0"/>
              </a:rPr>
              <a:t>Il </a:t>
            </a:r>
            <a:r>
              <a:rPr lang="it-IT" sz="1400" u="sng" dirty="0">
                <a:latin typeface="Arial" pitchFamily="34" charset="0"/>
              </a:rPr>
              <a:t>profilo complessivo dei visitatori</a:t>
            </a:r>
            <a:r>
              <a:rPr lang="it-IT" sz="1400" dirty="0">
                <a:latin typeface="Arial" pitchFamily="34" charset="0"/>
              </a:rPr>
              <a:t> intervistati è costituito in prevalenza da cittadini romani (59%), in possesso di un titolo di </a:t>
            </a:r>
            <a:r>
              <a:rPr lang="it-IT" sz="1400" b="1" dirty="0">
                <a:latin typeface="Arial" pitchFamily="34" charset="0"/>
              </a:rPr>
              <a:t>laurea o specializzazione post laurea </a:t>
            </a:r>
            <a:r>
              <a:rPr lang="it-IT" sz="1400" dirty="0">
                <a:latin typeface="Arial" pitchFamily="34" charset="0"/>
              </a:rPr>
              <a:t>(73%), di </a:t>
            </a:r>
            <a:r>
              <a:rPr lang="it-IT" sz="1400" b="1" dirty="0">
                <a:latin typeface="Arial" pitchFamily="34" charset="0"/>
              </a:rPr>
              <a:t>genere femminile</a:t>
            </a:r>
            <a:r>
              <a:rPr lang="it-IT" sz="1400" dirty="0">
                <a:latin typeface="Arial" pitchFamily="34" charset="0"/>
              </a:rPr>
              <a:t> (64%), </a:t>
            </a:r>
            <a:r>
              <a:rPr lang="it-IT" sz="1400" b="1" dirty="0">
                <a:latin typeface="Arial" pitchFamily="34" charset="0"/>
              </a:rPr>
              <a:t>impiegati </a:t>
            </a:r>
            <a:r>
              <a:rPr lang="it-IT" sz="1400" dirty="0">
                <a:latin typeface="Arial" pitchFamily="34" charset="0"/>
              </a:rPr>
              <a:t>(53%) e </a:t>
            </a:r>
            <a:r>
              <a:rPr lang="it-IT" sz="1400" b="1" dirty="0">
                <a:latin typeface="Arial" pitchFamily="34" charset="0"/>
              </a:rPr>
              <a:t>liberi professionisti </a:t>
            </a:r>
            <a:r>
              <a:rPr lang="it-IT" sz="1400" dirty="0">
                <a:latin typeface="Arial" pitchFamily="34" charset="0"/>
              </a:rPr>
              <a:t>(17%), soprattutto appartenenti alle fasce dei </a:t>
            </a:r>
            <a:r>
              <a:rPr lang="it-IT" sz="1400" b="1" dirty="0">
                <a:latin typeface="Arial" pitchFamily="34" charset="0"/>
              </a:rPr>
              <a:t>45-64 anni </a:t>
            </a:r>
            <a:r>
              <a:rPr lang="it-IT" sz="1400" dirty="0">
                <a:latin typeface="Arial" pitchFamily="34" charset="0"/>
              </a:rPr>
              <a:t>(52%) e </a:t>
            </a:r>
            <a:r>
              <a:rPr lang="it-IT" sz="1400" b="1" dirty="0">
                <a:latin typeface="Arial" pitchFamily="34" charset="0"/>
              </a:rPr>
              <a:t>19-34 anni </a:t>
            </a:r>
            <a:r>
              <a:rPr lang="it-IT" sz="1400" dirty="0">
                <a:latin typeface="Arial" pitchFamily="34" charset="0"/>
              </a:rPr>
              <a:t>(26%).</a:t>
            </a:r>
          </a:p>
          <a:p>
            <a:pPr marL="0" indent="0" algn="just" eaLnBrk="1" hangingPunct="1">
              <a:spcBef>
                <a:spcPct val="0"/>
              </a:spcBef>
              <a:buNone/>
            </a:pPr>
            <a:endParaRPr lang="it-IT" sz="1400" dirty="0">
              <a:solidFill>
                <a:srgbClr val="FF0000"/>
              </a:solidFill>
              <a:latin typeface="Arial" pitchFamily="34" charset="0"/>
            </a:endParaRPr>
          </a:p>
          <a:p>
            <a:pPr marL="0" indent="0" algn="just" eaLnBrk="1" hangingPunct="1">
              <a:spcBef>
                <a:spcPct val="0"/>
              </a:spcBef>
              <a:buNone/>
            </a:pPr>
            <a:r>
              <a:rPr lang="it-IT" sz="1400" dirty="0">
                <a:latin typeface="Arial" charset="0"/>
              </a:rPr>
              <a:t>Tra i </a:t>
            </a:r>
            <a:r>
              <a:rPr lang="it-IT" sz="1400" u="sng" dirty="0">
                <a:latin typeface="Arial" charset="0"/>
              </a:rPr>
              <a:t>mezzi di comunicazione</a:t>
            </a:r>
            <a:r>
              <a:rPr lang="it-IT" sz="1400" dirty="0">
                <a:latin typeface="Arial" charset="0"/>
              </a:rPr>
              <a:t> prevale il </a:t>
            </a:r>
            <a:r>
              <a:rPr lang="it-IT" sz="1400" b="1" dirty="0">
                <a:latin typeface="Arial" charset="0"/>
              </a:rPr>
              <a:t>passaparola </a:t>
            </a:r>
            <a:r>
              <a:rPr lang="it-IT" sz="1400" dirty="0">
                <a:latin typeface="Arial" charset="0"/>
              </a:rPr>
              <a:t>con una percentuale pari al 37% degli intervistati (</a:t>
            </a:r>
            <a:r>
              <a:rPr lang="it-IT" sz="1400" kern="1200" dirty="0">
                <a:latin typeface="Arial" pitchFamily="34" charset="0"/>
              </a:rPr>
              <a:t>39% per il </a:t>
            </a:r>
            <a:r>
              <a:rPr lang="it-IT" sz="1400" i="1" kern="1200" dirty="0">
                <a:latin typeface="Arial" pitchFamily="34" charset="0"/>
              </a:rPr>
              <a:t>Foro di Augusto</a:t>
            </a:r>
            <a:r>
              <a:rPr lang="it-IT" sz="1400" kern="1200" dirty="0">
                <a:latin typeface="Arial" pitchFamily="34" charset="0"/>
              </a:rPr>
              <a:t> e 34% per il </a:t>
            </a:r>
            <a:r>
              <a:rPr lang="it-IT" sz="1400" i="1" kern="1200" dirty="0">
                <a:latin typeface="Arial" pitchFamily="34" charset="0"/>
              </a:rPr>
              <a:t>Foro di Cesare</a:t>
            </a:r>
            <a:r>
              <a:rPr lang="it-IT" sz="1400" dirty="0">
                <a:latin typeface="Arial" charset="0"/>
              </a:rPr>
              <a:t>), mentre il </a:t>
            </a:r>
            <a:r>
              <a:rPr lang="it-IT" sz="1400" b="1" dirty="0">
                <a:latin typeface="Arial" charset="0"/>
              </a:rPr>
              <a:t>canale web </a:t>
            </a:r>
            <a:r>
              <a:rPr lang="it-IT" sz="1400" dirty="0">
                <a:latin typeface="Arial" charset="0"/>
              </a:rPr>
              <a:t>raggiunge complessivamente il 34% (</a:t>
            </a:r>
            <a:r>
              <a:rPr lang="it-IT" sz="1400" kern="1200" dirty="0">
                <a:latin typeface="Arial" pitchFamily="34" charset="0"/>
              </a:rPr>
              <a:t>37% per il </a:t>
            </a:r>
            <a:r>
              <a:rPr lang="it-IT" sz="1400" i="1" kern="1200" dirty="0">
                <a:latin typeface="Arial" pitchFamily="34" charset="0"/>
              </a:rPr>
              <a:t>Foro di Cesare </a:t>
            </a:r>
            <a:r>
              <a:rPr lang="it-IT" sz="1400" kern="1200" dirty="0">
                <a:latin typeface="Arial" pitchFamily="34" charset="0"/>
              </a:rPr>
              <a:t>e 31% per il </a:t>
            </a:r>
            <a:r>
              <a:rPr lang="it-IT" sz="1400" i="1" kern="1200" dirty="0">
                <a:latin typeface="Arial" pitchFamily="34" charset="0"/>
              </a:rPr>
              <a:t>Foro di Augusto</a:t>
            </a:r>
            <a:r>
              <a:rPr lang="it-IT" sz="1400" dirty="0">
                <a:latin typeface="Arial" charset="0"/>
              </a:rPr>
              <a:t>). </a:t>
            </a:r>
          </a:p>
          <a:p>
            <a:pPr marL="0" marR="0" lvl="0" indent="0" algn="just" defTabSz="914400" rtl="0" eaLnBrk="1" fontAlgn="base" latinLnBrk="0" hangingPunct="1">
              <a:spcBef>
                <a:spcPct val="0"/>
              </a:spcBef>
              <a:spcAft>
                <a:spcPct val="0"/>
              </a:spcAft>
              <a:buClrTx/>
              <a:buSzTx/>
              <a:buFontTx/>
              <a:buNone/>
              <a:tabLst/>
              <a:defRPr/>
            </a:pPr>
            <a:r>
              <a:rPr kumimoji="0" lang="it-IT" sz="1400" b="0" i="0" strike="noStrike" kern="1200" cap="none" spc="0" normalizeH="0" baseline="0" noProof="0" dirty="0">
                <a:ln>
                  <a:noFill/>
                </a:ln>
                <a:effectLst/>
                <a:uLnTx/>
                <a:uFillTx/>
                <a:latin typeface="Arial" pitchFamily="34" charset="0"/>
                <a:ea typeface="+mn-ea"/>
                <a:cs typeface="+mn-cs"/>
              </a:rPr>
              <a:t>Risulta significativo che il </a:t>
            </a:r>
            <a:r>
              <a:rPr kumimoji="0" lang="it-IT" sz="1400" b="0" i="1" strike="noStrike" kern="1200" cap="none" spc="0" normalizeH="0" baseline="0" noProof="0" dirty="0">
                <a:ln>
                  <a:noFill/>
                </a:ln>
                <a:effectLst/>
                <a:uLnTx/>
                <a:uFillTx/>
                <a:latin typeface="Arial" pitchFamily="34" charset="0"/>
                <a:ea typeface="+mn-ea"/>
                <a:cs typeface="+mn-cs"/>
              </a:rPr>
              <a:t>passaparola</a:t>
            </a:r>
            <a:r>
              <a:rPr kumimoji="0" lang="it-IT" sz="1400" b="0" i="0" strike="noStrike" kern="1200" cap="none" spc="0" normalizeH="0" baseline="0" noProof="0" dirty="0">
                <a:ln>
                  <a:noFill/>
                </a:ln>
                <a:effectLst/>
                <a:uLnTx/>
                <a:uFillTx/>
                <a:latin typeface="Arial" pitchFamily="34" charset="0"/>
                <a:ea typeface="+mn-ea"/>
                <a:cs typeface="+mn-cs"/>
              </a:rPr>
              <a:t> prevalga soprattutto tra gli spettatori italiani, di età giovane 19-34 anni, il cui giudizio è superiore alle aspettative ed in generale si ritengono abbastanza soddisfatti. Invece i </a:t>
            </a:r>
            <a:r>
              <a:rPr kumimoji="0" lang="it-IT" sz="1400" b="0" i="1" strike="noStrike" kern="1200" cap="none" spc="0" normalizeH="0" baseline="0" noProof="0" dirty="0">
                <a:ln>
                  <a:noFill/>
                </a:ln>
                <a:effectLst/>
                <a:uLnTx/>
                <a:uFillTx/>
                <a:latin typeface="Arial" pitchFamily="34" charset="0"/>
                <a:ea typeface="+mn-ea"/>
                <a:cs typeface="+mn-cs"/>
              </a:rPr>
              <a:t>social network </a:t>
            </a:r>
            <a:r>
              <a:rPr kumimoji="0" lang="it-IT" sz="1400" b="0" i="0" strike="noStrike" kern="1200" cap="none" spc="0" normalizeH="0" baseline="0" noProof="0" dirty="0">
                <a:ln>
                  <a:noFill/>
                </a:ln>
                <a:effectLst/>
                <a:uLnTx/>
                <a:uFillTx/>
                <a:latin typeface="Arial" pitchFamily="34" charset="0"/>
                <a:ea typeface="+mn-ea"/>
                <a:cs typeface="+mn-cs"/>
              </a:rPr>
              <a:t>e </a:t>
            </a:r>
            <a:r>
              <a:rPr kumimoji="0" lang="it-IT" sz="1400" b="0" i="1" strike="noStrike" kern="1200" cap="none" spc="0" normalizeH="0" baseline="0" noProof="0" dirty="0">
                <a:ln>
                  <a:noFill/>
                </a:ln>
                <a:effectLst/>
                <a:uLnTx/>
                <a:uFillTx/>
                <a:latin typeface="Arial" pitchFamily="34" charset="0"/>
                <a:ea typeface="+mn-ea"/>
                <a:cs typeface="+mn-cs"/>
              </a:rPr>
              <a:t>altri siti web </a:t>
            </a:r>
            <a:r>
              <a:rPr kumimoji="0" lang="it-IT" sz="1400" b="0" i="0" strike="noStrike" kern="1200" cap="none" spc="0" normalizeH="0" baseline="0" noProof="0" dirty="0">
                <a:ln>
                  <a:noFill/>
                </a:ln>
                <a:effectLst/>
                <a:uLnTx/>
                <a:uFillTx/>
                <a:latin typeface="Arial" pitchFamily="34" charset="0"/>
                <a:ea typeface="+mn-ea"/>
                <a:cs typeface="+mn-cs"/>
              </a:rPr>
              <a:t>emergono tra i turisti stranieri, di età 14-39 anni (</a:t>
            </a:r>
            <a:r>
              <a:rPr kumimoji="0" lang="it-IT" sz="1400" b="0" i="1" strike="noStrike" kern="1200" cap="none" spc="0" normalizeH="0" baseline="0" noProof="0" dirty="0">
                <a:ln>
                  <a:noFill/>
                </a:ln>
                <a:effectLst/>
                <a:uLnTx/>
                <a:uFillTx/>
                <a:latin typeface="Arial" pitchFamily="34" charset="0"/>
                <a:ea typeface="+mn-ea"/>
                <a:cs typeface="+mn-cs"/>
              </a:rPr>
              <a:t>social</a:t>
            </a:r>
            <a:r>
              <a:rPr kumimoji="0" lang="it-IT" sz="1400" b="0" i="0" strike="noStrike" kern="1200" cap="none" spc="0" normalizeH="0" baseline="0" noProof="0" dirty="0">
                <a:ln>
                  <a:noFill/>
                </a:ln>
                <a:effectLst/>
                <a:uLnTx/>
                <a:uFillTx/>
                <a:latin typeface="Arial" pitchFamily="34" charset="0"/>
                <a:ea typeface="+mn-ea"/>
                <a:cs typeface="+mn-cs"/>
              </a:rPr>
              <a:t>) oppure di età 40-54 anni (</a:t>
            </a:r>
            <a:r>
              <a:rPr kumimoji="0" lang="it-IT" sz="1400" b="0" i="1" strike="noStrike" kern="1200" cap="none" spc="0" normalizeH="0" baseline="0" noProof="0" dirty="0">
                <a:ln>
                  <a:noFill/>
                </a:ln>
                <a:effectLst/>
                <a:uLnTx/>
                <a:uFillTx/>
                <a:latin typeface="Arial" pitchFamily="34" charset="0"/>
                <a:ea typeface="+mn-ea"/>
                <a:cs typeface="+mn-cs"/>
              </a:rPr>
              <a:t>altri siti web</a:t>
            </a:r>
            <a:r>
              <a:rPr kumimoji="0" lang="it-IT" sz="1400" b="0" i="0" strike="noStrike" kern="1200" cap="none" spc="0" normalizeH="0" baseline="0" noProof="0" dirty="0">
                <a:ln>
                  <a:noFill/>
                </a:ln>
                <a:effectLst/>
                <a:uLnTx/>
                <a:uFillTx/>
                <a:latin typeface="Arial" pitchFamily="34" charset="0"/>
                <a:ea typeface="+mn-ea"/>
                <a:cs typeface="+mn-cs"/>
              </a:rPr>
              <a:t>), con un giudizio superiore alle proprie attese, molto soddisfatti degli spettacoli visti. Il sito </a:t>
            </a:r>
            <a:r>
              <a:rPr kumimoji="0" lang="it-IT" sz="1400" b="0" i="1" strike="noStrike" kern="1200" cap="none" spc="0" normalizeH="0" baseline="0" noProof="0" dirty="0">
                <a:ln>
                  <a:noFill/>
                </a:ln>
                <a:effectLst/>
                <a:uLnTx/>
                <a:uFillTx/>
                <a:latin typeface="Arial" pitchFamily="34" charset="0"/>
                <a:ea typeface="+mn-ea"/>
                <a:cs typeface="+mn-cs"/>
              </a:rPr>
              <a:t>www.viaggioneifori.it </a:t>
            </a:r>
            <a:r>
              <a:rPr kumimoji="0" lang="it-IT" sz="1400" b="0" i="0" strike="noStrike" kern="1200" cap="none" spc="0" normalizeH="0" baseline="0" noProof="0" dirty="0">
                <a:ln>
                  <a:noFill/>
                </a:ln>
                <a:effectLst/>
                <a:uLnTx/>
                <a:uFillTx/>
                <a:latin typeface="Arial" pitchFamily="34" charset="0"/>
                <a:ea typeface="+mn-ea"/>
                <a:cs typeface="+mn-cs"/>
              </a:rPr>
              <a:t>è predominante </a:t>
            </a:r>
            <a:r>
              <a:rPr lang="it-IT" sz="1400" kern="1200" dirty="0">
                <a:latin typeface="Arial" pitchFamily="34" charset="0"/>
              </a:rPr>
              <a:t>per </a:t>
            </a:r>
            <a:r>
              <a:rPr kumimoji="0" lang="it-IT" sz="1400" b="0" i="0" strike="noStrike" kern="1200" cap="none" spc="0" normalizeH="0" baseline="0" noProof="0" dirty="0">
                <a:ln>
                  <a:noFill/>
                </a:ln>
                <a:effectLst/>
                <a:uLnTx/>
                <a:uFillTx/>
                <a:latin typeface="Arial" pitchFamily="34" charset="0"/>
                <a:ea typeface="+mn-ea"/>
                <a:cs typeface="+mn-cs"/>
              </a:rPr>
              <a:t>gli spettatori italiani, di età adulta 45-64 anni, con un giudizio uguale alle aspettative e molto soddisfatti della loro esperienza complessiva. </a:t>
            </a:r>
            <a:endParaRPr lang="it-IT" sz="1400" dirty="0">
              <a:latin typeface="Arial" charset="0"/>
            </a:endParaRPr>
          </a:p>
          <a:p>
            <a:pPr marL="0" indent="0" algn="just" eaLnBrk="1" hangingPunct="1">
              <a:spcBef>
                <a:spcPct val="0"/>
              </a:spcBef>
              <a:buNone/>
            </a:pPr>
            <a:endParaRPr lang="it-IT" sz="1400" dirty="0">
              <a:latin typeface="Arial" charset="0"/>
            </a:endParaRPr>
          </a:p>
        </p:txBody>
      </p:sp>
      <p:sp>
        <p:nvSpPr>
          <p:cNvPr id="5" name="Segnaposto numero diapositiva 3"/>
          <p:cNvSpPr>
            <a:spLocks noGrp="1"/>
          </p:cNvSpPr>
          <p:nvPr>
            <p:ph type="sldNum" sz="quarter" idx="10"/>
          </p:nvPr>
        </p:nvSpPr>
        <p:spPr>
          <a:xfrm>
            <a:off x="7112000" y="200025"/>
            <a:ext cx="1905000" cy="457200"/>
          </a:xfrm>
        </p:spPr>
        <p:txBody>
          <a:bodyPr/>
          <a:lstStyle/>
          <a:p>
            <a:pPr>
              <a:defRPr/>
            </a:pPr>
            <a:fld id="{D641EFBC-D1BC-49DB-ACE2-06EB5F9881C7}" type="slidenum">
              <a:rPr lang="it-IT" sz="1000">
                <a:latin typeface="Arial" pitchFamily="34" charset="0"/>
                <a:cs typeface="Arial" pitchFamily="34" charset="0"/>
              </a:rPr>
              <a:pPr>
                <a:defRPr/>
              </a:pPr>
              <a:t>4</a:t>
            </a:fld>
            <a:endParaRPr lang="it-IT" sz="1000" dirty="0">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CasellaDiTesto 4"/>
          <p:cNvSpPr txBox="1">
            <a:spLocks noChangeArrowheads="1"/>
          </p:cNvSpPr>
          <p:nvPr/>
        </p:nvSpPr>
        <p:spPr bwMode="auto">
          <a:xfrm>
            <a:off x="749673" y="3763351"/>
            <a:ext cx="8038995" cy="584775"/>
          </a:xfrm>
          <a:prstGeom prst="rect">
            <a:avLst/>
          </a:prstGeom>
          <a:noFill/>
          <a:ln w="9525">
            <a:noFill/>
            <a:miter lim="800000"/>
            <a:headEnd/>
            <a:tailEnd/>
          </a:ln>
        </p:spPr>
        <p:txBody>
          <a:bodyPr wrap="square">
            <a:spAutoFit/>
          </a:bodyPr>
          <a:lstStyle/>
          <a:p>
            <a:pPr>
              <a:lnSpc>
                <a:spcPct val="100000"/>
              </a:lnSpc>
              <a:spcBef>
                <a:spcPct val="20000"/>
              </a:spcBef>
            </a:pPr>
            <a:r>
              <a:rPr lang="it-IT" sz="1000" i="1" dirty="0"/>
              <a:t>* La mediana è il termine che occupa il posto centrale in un insieme di dati disposti in ordine crescente.</a:t>
            </a:r>
          </a:p>
          <a:p>
            <a:pPr>
              <a:lnSpc>
                <a:spcPct val="100000"/>
              </a:lnSpc>
              <a:spcBef>
                <a:spcPct val="20000"/>
              </a:spcBef>
            </a:pPr>
            <a:r>
              <a:rPr lang="it-IT" sz="1000" i="1" dirty="0"/>
              <a:t>**La deviazione standard è un indice statistico che misura la precisione e l'attendibilità dei risultati, calcolando la dispersione dei valori medi dei singoli aspetti indagati rispetto alla loro media aritmetica (2,77).</a:t>
            </a:r>
          </a:p>
        </p:txBody>
      </p:sp>
      <p:sp>
        <p:nvSpPr>
          <p:cNvPr id="7" name="Segnaposto testo 6"/>
          <p:cNvSpPr>
            <a:spLocks noGrp="1"/>
          </p:cNvSpPr>
          <p:nvPr>
            <p:ph type="body" sz="half" idx="1"/>
          </p:nvPr>
        </p:nvSpPr>
        <p:spPr>
          <a:xfrm>
            <a:off x="807503" y="1534730"/>
            <a:ext cx="7793571" cy="332170"/>
          </a:xfrm>
        </p:spPr>
        <p:txBody>
          <a:bodyPr/>
          <a:lstStyle/>
          <a:p>
            <a:pPr algn="ctr">
              <a:buNone/>
            </a:pPr>
            <a:r>
              <a:rPr lang="it-IT" sz="1600" b="1" dirty="0">
                <a:latin typeface="Arial" pitchFamily="34" charset="0"/>
                <a:cs typeface="Arial" pitchFamily="34" charset="0"/>
              </a:rPr>
              <a:t>Tabella riassuntiva</a:t>
            </a:r>
          </a:p>
        </p:txBody>
      </p:sp>
      <p:graphicFrame>
        <p:nvGraphicFramePr>
          <p:cNvPr id="8" name="Tabella 7"/>
          <p:cNvGraphicFramePr>
            <a:graphicFrameLocks noGrp="1"/>
          </p:cNvGraphicFramePr>
          <p:nvPr>
            <p:extLst>
              <p:ext uri="{D42A27DB-BD31-4B8C-83A1-F6EECF244321}">
                <p14:modId xmlns:p14="http://schemas.microsoft.com/office/powerpoint/2010/main" val="3065071347"/>
              </p:ext>
            </p:extLst>
          </p:nvPr>
        </p:nvGraphicFramePr>
        <p:xfrm>
          <a:off x="787773" y="1973913"/>
          <a:ext cx="8000895" cy="1771682"/>
        </p:xfrm>
        <a:graphic>
          <a:graphicData uri="http://schemas.openxmlformats.org/drawingml/2006/table">
            <a:tbl>
              <a:tblPr/>
              <a:tblGrid>
                <a:gridCol w="1922279">
                  <a:extLst>
                    <a:ext uri="{9D8B030D-6E8A-4147-A177-3AD203B41FA5}">
                      <a16:colId xmlns:a16="http://schemas.microsoft.com/office/drawing/2014/main" val="20000"/>
                    </a:ext>
                  </a:extLst>
                </a:gridCol>
                <a:gridCol w="571500">
                  <a:extLst>
                    <a:ext uri="{9D8B030D-6E8A-4147-A177-3AD203B41FA5}">
                      <a16:colId xmlns:a16="http://schemas.microsoft.com/office/drawing/2014/main" val="20001"/>
                    </a:ext>
                  </a:extLst>
                </a:gridCol>
                <a:gridCol w="723900">
                  <a:extLst>
                    <a:ext uri="{9D8B030D-6E8A-4147-A177-3AD203B41FA5}">
                      <a16:colId xmlns:a16="http://schemas.microsoft.com/office/drawing/2014/main" val="20002"/>
                    </a:ext>
                  </a:extLst>
                </a:gridCol>
                <a:gridCol w="714375">
                  <a:extLst>
                    <a:ext uri="{9D8B030D-6E8A-4147-A177-3AD203B41FA5}">
                      <a16:colId xmlns:a16="http://schemas.microsoft.com/office/drawing/2014/main" val="20003"/>
                    </a:ext>
                  </a:extLst>
                </a:gridCol>
                <a:gridCol w="704850">
                  <a:extLst>
                    <a:ext uri="{9D8B030D-6E8A-4147-A177-3AD203B41FA5}">
                      <a16:colId xmlns:a16="http://schemas.microsoft.com/office/drawing/2014/main" val="20004"/>
                    </a:ext>
                  </a:extLst>
                </a:gridCol>
                <a:gridCol w="857250">
                  <a:extLst>
                    <a:ext uri="{9D8B030D-6E8A-4147-A177-3AD203B41FA5}">
                      <a16:colId xmlns:a16="http://schemas.microsoft.com/office/drawing/2014/main" val="20005"/>
                    </a:ext>
                  </a:extLst>
                </a:gridCol>
                <a:gridCol w="732500">
                  <a:extLst>
                    <a:ext uri="{9D8B030D-6E8A-4147-A177-3AD203B41FA5}">
                      <a16:colId xmlns:a16="http://schemas.microsoft.com/office/drawing/2014/main" val="20006"/>
                    </a:ext>
                  </a:extLst>
                </a:gridCol>
                <a:gridCol w="815452">
                  <a:extLst>
                    <a:ext uri="{9D8B030D-6E8A-4147-A177-3AD203B41FA5}">
                      <a16:colId xmlns:a16="http://schemas.microsoft.com/office/drawing/2014/main" val="20007"/>
                    </a:ext>
                  </a:extLst>
                </a:gridCol>
                <a:gridCol w="958789">
                  <a:extLst>
                    <a:ext uri="{9D8B030D-6E8A-4147-A177-3AD203B41FA5}">
                      <a16:colId xmlns:a16="http://schemas.microsoft.com/office/drawing/2014/main" val="20008"/>
                    </a:ext>
                  </a:extLst>
                </a:gridCol>
              </a:tblGrid>
              <a:tr h="628651">
                <a:tc>
                  <a:txBody>
                    <a:bodyPr/>
                    <a:lstStyle/>
                    <a:p>
                      <a:pPr algn="ctr" rtl="0" fontAlgn="ctr"/>
                      <a:r>
                        <a:rPr lang="it-IT" sz="1200" b="1" i="1" u="none" strike="noStrike" dirty="0">
                          <a:solidFill>
                            <a:srgbClr val="FFFFFF"/>
                          </a:solidFill>
                          <a:latin typeface="Arial" pitchFamily="34" charset="0"/>
                          <a:cs typeface="Arial" pitchFamily="34" charset="0"/>
                        </a:rPr>
                        <a:t>Viaggi</a:t>
                      </a:r>
                      <a:r>
                        <a:rPr lang="it-IT" sz="1200" b="1" i="1" u="none" strike="noStrike" baseline="0" dirty="0">
                          <a:solidFill>
                            <a:srgbClr val="FFFFFF"/>
                          </a:solidFill>
                          <a:latin typeface="Arial" pitchFamily="34" charset="0"/>
                          <a:cs typeface="Arial" pitchFamily="34" charset="0"/>
                        </a:rPr>
                        <a:t>o nei Fori</a:t>
                      </a:r>
                      <a:endParaRPr lang="it-IT" sz="1200" b="1" i="1" u="none" strike="noStrike" dirty="0">
                        <a:solidFill>
                          <a:srgbClr val="FFFFFF"/>
                        </a:solidFill>
                        <a:latin typeface="Arial" pitchFamily="34" charset="0"/>
                        <a:cs typeface="Arial" pitchFamily="34" charset="0"/>
                      </a:endParaRPr>
                    </a:p>
                    <a:p>
                      <a:pPr algn="ctr" rtl="0" fontAlgn="ctr"/>
                      <a:r>
                        <a:rPr lang="it-IT" sz="1200" b="1" i="0" u="none" strike="noStrike" dirty="0">
                          <a:solidFill>
                            <a:srgbClr val="FFFFFF"/>
                          </a:solidFill>
                          <a:latin typeface="Arial" pitchFamily="34" charset="0"/>
                          <a:cs typeface="Arial" pitchFamily="34" charset="0"/>
                        </a:rPr>
                        <a:t>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rtl="0" fontAlgn="ctr"/>
                      <a:r>
                        <a:rPr lang="it-IT" sz="1100" b="1" i="0" u="none" strike="noStrike" dirty="0">
                          <a:solidFill>
                            <a:srgbClr val="FFFFFF"/>
                          </a:solidFill>
                          <a:latin typeface="Arial" pitchFamily="34" charset="0"/>
                          <a:cs typeface="Arial" pitchFamily="34" charset="0"/>
                        </a:rPr>
                        <a:t>Media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rtl="0" fontAlgn="ctr"/>
                      <a:r>
                        <a:rPr lang="it-IT" sz="1100" b="1" i="0" u="none" strike="noStrike" dirty="0">
                          <a:solidFill>
                            <a:srgbClr val="FFFFFF"/>
                          </a:solidFill>
                          <a:latin typeface="Arial" pitchFamily="34" charset="0"/>
                          <a:cs typeface="Arial" pitchFamily="34" charset="0"/>
                        </a:rPr>
                        <a:t>Mediana*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rtl="0" fontAlgn="ctr"/>
                      <a:r>
                        <a:rPr lang="it-IT" sz="1100" b="1" i="0" u="none" strike="noStrike" dirty="0">
                          <a:solidFill>
                            <a:srgbClr val="FFFFFF"/>
                          </a:solidFill>
                          <a:latin typeface="Arial" pitchFamily="34" charset="0"/>
                          <a:cs typeface="Arial" pitchFamily="34" charset="0"/>
                        </a:rPr>
                        <a:t>Risposte valide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rtl="0" fontAlgn="ctr"/>
                      <a:r>
                        <a:rPr lang="it-IT" sz="1100" b="1" i="0" u="none" strike="noStrike" dirty="0">
                          <a:solidFill>
                            <a:srgbClr val="FFFFFF"/>
                          </a:solidFill>
                          <a:latin typeface="Arial" pitchFamily="34" charset="0"/>
                          <a:cs typeface="Arial" pitchFamily="34" charset="0"/>
                        </a:rPr>
                        <a:t>Risposte mancanti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rtl="0" fontAlgn="ctr"/>
                      <a:r>
                        <a:rPr lang="it-IT" sz="1100" b="1" i="0" u="none" strike="noStrike" dirty="0">
                          <a:solidFill>
                            <a:srgbClr val="FFFFFF"/>
                          </a:solidFill>
                          <a:latin typeface="Arial" pitchFamily="34" charset="0"/>
                          <a:cs typeface="Arial" pitchFamily="34" charset="0"/>
                        </a:rPr>
                        <a:t>Deviazione standard**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rtl="0" fontAlgn="ctr"/>
                      <a:r>
                        <a:rPr lang="it-IT" sz="1100" b="1" i="0" u="none" strike="noStrike" dirty="0">
                          <a:solidFill>
                            <a:srgbClr val="FFFFFF"/>
                          </a:solidFill>
                          <a:latin typeface="Arial" pitchFamily="34" charset="0"/>
                          <a:cs typeface="Arial" pitchFamily="34" charset="0"/>
                        </a:rPr>
                        <a:t>Molto soddisfatti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rtl="0" fontAlgn="ctr"/>
                      <a:r>
                        <a:rPr lang="it-IT" sz="1100" b="1" i="0" u="none" strike="noStrike" dirty="0">
                          <a:solidFill>
                            <a:srgbClr val="FFFFFF"/>
                          </a:solidFill>
                          <a:latin typeface="Arial" pitchFamily="34" charset="0"/>
                          <a:cs typeface="Arial" pitchFamily="34" charset="0"/>
                        </a:rPr>
                        <a:t>Per Niente soddisfatti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rtl="0" fontAlgn="ctr"/>
                      <a:r>
                        <a:rPr lang="it-IT" sz="1100" b="1" i="0" u="none" strike="noStrike" dirty="0">
                          <a:solidFill>
                            <a:srgbClr val="FFFFFF"/>
                          </a:solidFill>
                          <a:latin typeface="Arial" pitchFamily="34" charset="0"/>
                          <a:cs typeface="Arial" pitchFamily="34" charset="0"/>
                        </a:rPr>
                        <a:t>Molto +</a:t>
                      </a:r>
                    </a:p>
                    <a:p>
                      <a:pPr algn="ctr" rtl="0" fontAlgn="ctr"/>
                      <a:r>
                        <a:rPr lang="it-IT" sz="1100" b="1" i="0" u="none" strike="noStrike" dirty="0">
                          <a:solidFill>
                            <a:srgbClr val="FFFFFF"/>
                          </a:solidFill>
                          <a:latin typeface="Arial" pitchFamily="34" charset="0"/>
                          <a:cs typeface="Arial" pitchFamily="34" charset="0"/>
                        </a:rPr>
                        <a:t>Abbastanza soddisfatti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extLst>
                  <a:ext uri="{0D108BD9-81ED-4DB2-BD59-A6C34878D82A}">
                    <a16:rowId xmlns:a16="http://schemas.microsoft.com/office/drawing/2014/main" val="10000"/>
                  </a:ext>
                </a:extLst>
              </a:tr>
              <a:tr h="370550">
                <a:tc>
                  <a:txBody>
                    <a:bodyPr/>
                    <a:lstStyle/>
                    <a:p>
                      <a:pPr algn="l" fontAlgn="ctr"/>
                      <a:r>
                        <a:rPr lang="it-IT" sz="1100" b="0" i="0" u="none" strike="noStrike" dirty="0">
                          <a:effectLst/>
                          <a:latin typeface="Arial" panose="020B0604020202020204" pitchFamily="34" charset="0"/>
                        </a:rPr>
                        <a:t>Personale di accoglienza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dirty="0">
                          <a:effectLst/>
                          <a:latin typeface="Arial" panose="020B0604020202020204" pitchFamily="34" charset="0"/>
                        </a:rPr>
                        <a:t>2,81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464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0,407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8416">
                <a:tc>
                  <a:txBody>
                    <a:bodyPr/>
                    <a:lstStyle/>
                    <a:p>
                      <a:pPr algn="l" fontAlgn="ctr"/>
                      <a:r>
                        <a:rPr lang="it-IT" sz="1100" b="0" i="0" u="none" strike="noStrike">
                          <a:effectLst/>
                          <a:latin typeface="Arial" panose="020B0604020202020204" pitchFamily="34" charset="0"/>
                        </a:rPr>
                        <a:t>Organizzazione generale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dirty="0">
                          <a:effectLst/>
                          <a:latin typeface="Arial" panose="020B0604020202020204" pitchFamily="34" charset="0"/>
                        </a:rPr>
                        <a:t>2,72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dirty="0">
                          <a:effectLst/>
                          <a:latin typeface="Arial" panose="020B0604020202020204" pitchFamily="34" charset="0"/>
                        </a:rPr>
                        <a:t>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dirty="0">
                          <a:effectLst/>
                          <a:latin typeface="Arial" panose="020B0604020202020204" pitchFamily="34" charset="0"/>
                        </a:rPr>
                        <a:t>464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0,518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0" i="0" u="none" strike="noStrike">
                          <a:effectLst/>
                          <a:latin typeface="Arial" panose="020B0604020202020204" pitchFamily="34" charset="0"/>
                        </a:rPr>
                        <a:t>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4065">
                <a:tc>
                  <a:txBody>
                    <a:bodyPr/>
                    <a:lstStyle/>
                    <a:p>
                      <a:pPr algn="l" fontAlgn="ctr"/>
                      <a:r>
                        <a:rPr lang="it-IT" sz="1100" b="1" i="0" u="none" strike="noStrike" dirty="0">
                          <a:effectLst/>
                          <a:latin typeface="Arial" panose="020B0604020202020204" pitchFamily="34" charset="0"/>
                        </a:rPr>
                        <a:t>Qualità dello spettacolo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effectLst/>
                          <a:latin typeface="Arial" panose="020B0604020202020204" pitchFamily="34" charset="0"/>
                        </a:rPr>
                        <a:t>2,91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a:effectLst/>
                          <a:latin typeface="Arial" panose="020B0604020202020204" pitchFamily="34" charset="0"/>
                        </a:rPr>
                        <a:t>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dirty="0">
                          <a:effectLst/>
                          <a:latin typeface="Arial" panose="020B0604020202020204" pitchFamily="34" charset="0"/>
                        </a:rPr>
                        <a:t>464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dirty="0">
                          <a:effectLst/>
                          <a:latin typeface="Arial" panose="020B0604020202020204" pitchFamily="34" charset="0"/>
                        </a:rPr>
                        <a:t>0,305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dirty="0">
                          <a:effectLst/>
                          <a:latin typeface="Arial" panose="020B0604020202020204" pitchFamily="34" charset="0"/>
                        </a:rPr>
                        <a:t>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100" b="1" i="0" u="none" strike="noStrike" dirty="0">
                          <a:effectLst/>
                          <a:latin typeface="Arial" panose="020B060402020202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9" name="Segnaposto numero diapositiva 3"/>
          <p:cNvSpPr>
            <a:spLocks noGrp="1"/>
          </p:cNvSpPr>
          <p:nvPr>
            <p:ph type="sldNum" sz="quarter" idx="10"/>
          </p:nvPr>
        </p:nvSpPr>
        <p:spPr>
          <a:xfrm>
            <a:off x="7112000" y="200025"/>
            <a:ext cx="1905000" cy="457200"/>
          </a:xfrm>
        </p:spPr>
        <p:txBody>
          <a:bodyPr/>
          <a:lstStyle/>
          <a:p>
            <a:pPr>
              <a:defRPr/>
            </a:pPr>
            <a:fld id="{D641EFBC-D1BC-49DB-ACE2-06EB5F9881C7}" type="slidenum">
              <a:rPr lang="it-IT" sz="1000">
                <a:latin typeface="Arial" pitchFamily="34" charset="0"/>
                <a:cs typeface="Arial" pitchFamily="34" charset="0"/>
              </a:rPr>
              <a:pPr>
                <a:defRPr/>
              </a:pPr>
              <a:t>5</a:t>
            </a:fld>
            <a:endParaRPr lang="it-IT" sz="1000" dirty="0">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1834"/>
          <p:cNvSpPr txBox="1">
            <a:spLocks noChangeArrowheads="1"/>
          </p:cNvSpPr>
          <p:nvPr/>
        </p:nvSpPr>
        <p:spPr bwMode="auto">
          <a:xfrm>
            <a:off x="749448" y="897676"/>
            <a:ext cx="4241800" cy="287337"/>
          </a:xfrm>
          <a:prstGeom prst="rect">
            <a:avLst/>
          </a:prstGeom>
          <a:noFill/>
          <a:ln w="9525" algn="ctr">
            <a:noFill/>
            <a:miter lim="800000"/>
            <a:headEnd/>
            <a:tailEnd/>
          </a:ln>
        </p:spPr>
        <p:txBody>
          <a:bodyPr wrap="none">
            <a:spAutoFit/>
          </a:bodyPr>
          <a:lstStyle/>
          <a:p>
            <a:r>
              <a:rPr lang="it-IT" sz="1600" b="1" dirty="0"/>
              <a:t>Medie di soddisfazione – grafico di Pareto</a:t>
            </a:r>
          </a:p>
        </p:txBody>
      </p:sp>
      <p:sp>
        <p:nvSpPr>
          <p:cNvPr id="7" name="CasellaDiTesto 5"/>
          <p:cNvSpPr txBox="1">
            <a:spLocks noChangeArrowheads="1"/>
          </p:cNvSpPr>
          <p:nvPr/>
        </p:nvSpPr>
        <p:spPr bwMode="auto">
          <a:xfrm>
            <a:off x="761823" y="1345473"/>
            <a:ext cx="3117719" cy="3970318"/>
          </a:xfrm>
          <a:prstGeom prst="rect">
            <a:avLst/>
          </a:prstGeom>
          <a:noFill/>
          <a:ln w="9525">
            <a:noFill/>
            <a:miter lim="800000"/>
            <a:headEnd/>
            <a:tailEnd/>
          </a:ln>
        </p:spPr>
        <p:txBody>
          <a:bodyPr wrap="square">
            <a:spAutoFit/>
          </a:bodyPr>
          <a:lstStyle/>
          <a:p>
            <a:pPr>
              <a:lnSpc>
                <a:spcPct val="100000"/>
              </a:lnSpc>
              <a:spcBef>
                <a:spcPct val="0"/>
              </a:spcBef>
            </a:pPr>
            <a:r>
              <a:rPr lang="it-IT" sz="1400" dirty="0"/>
              <a:t>Nel grafico laterale sono disposte le medie dei vari aspetti in ordine decrescente per un apprezzamento più diretto dei risultati.</a:t>
            </a:r>
          </a:p>
          <a:p>
            <a:pPr>
              <a:lnSpc>
                <a:spcPct val="100000"/>
              </a:lnSpc>
              <a:spcBef>
                <a:spcPct val="0"/>
              </a:spcBef>
            </a:pPr>
            <a:endParaRPr lang="it-IT" sz="1400" dirty="0"/>
          </a:p>
          <a:p>
            <a:pPr>
              <a:lnSpc>
                <a:spcPct val="100000"/>
              </a:lnSpc>
              <a:spcBef>
                <a:spcPct val="0"/>
              </a:spcBef>
            </a:pPr>
            <a:r>
              <a:rPr lang="it-IT" sz="1400" dirty="0"/>
              <a:t>La </a:t>
            </a:r>
            <a:r>
              <a:rPr lang="it-IT" sz="1400" b="1" dirty="0"/>
              <a:t>qualità dello spettacolo</a:t>
            </a:r>
            <a:r>
              <a:rPr lang="it-IT" sz="1400" dirty="0"/>
              <a:t> e il </a:t>
            </a:r>
            <a:r>
              <a:rPr lang="it-IT" sz="1400" b="1" dirty="0"/>
              <a:t>personale di accoglienza </a:t>
            </a:r>
            <a:r>
              <a:rPr lang="it-IT" sz="1400" dirty="0"/>
              <a:t>sono le variabili più gradite dai visitatori intervistati.</a:t>
            </a:r>
          </a:p>
          <a:p>
            <a:pPr>
              <a:lnSpc>
                <a:spcPct val="100000"/>
              </a:lnSpc>
              <a:spcBef>
                <a:spcPct val="0"/>
              </a:spcBef>
            </a:pPr>
            <a:endParaRPr lang="it-IT" sz="1400" dirty="0"/>
          </a:p>
          <a:p>
            <a:pPr>
              <a:lnSpc>
                <a:spcPct val="100000"/>
              </a:lnSpc>
              <a:spcBef>
                <a:spcPct val="0"/>
              </a:spcBef>
            </a:pPr>
            <a:r>
              <a:rPr lang="it-IT" sz="1400" dirty="0"/>
              <a:t>Come si denota dal grafico laterale, i giudizi si discostano minimamente tra gli spettacoli del </a:t>
            </a:r>
            <a:r>
              <a:rPr lang="it-IT" sz="1400" i="1" dirty="0"/>
              <a:t>Foro di Augusto</a:t>
            </a:r>
            <a:r>
              <a:rPr lang="it-IT" sz="1400" dirty="0"/>
              <a:t> e </a:t>
            </a:r>
            <a:r>
              <a:rPr lang="it-IT" sz="1400" i="1" dirty="0"/>
              <a:t>Foro di Cesare</a:t>
            </a:r>
            <a:r>
              <a:rPr lang="it-IT" sz="1400" dirty="0"/>
              <a:t>, ma il </a:t>
            </a:r>
            <a:r>
              <a:rPr lang="it-IT" sz="1400" i="1" dirty="0"/>
              <a:t>Foro di Cesare</a:t>
            </a:r>
            <a:r>
              <a:rPr lang="it-IT" sz="1400" dirty="0"/>
              <a:t> registra un livello medio di soddisfazione più alto sui vari aspetti oggetto di indagine, in particolare sull’organizzazione generale.</a:t>
            </a:r>
          </a:p>
        </p:txBody>
      </p:sp>
      <p:sp>
        <p:nvSpPr>
          <p:cNvPr id="9" name="Segnaposto numero diapositiva 3"/>
          <p:cNvSpPr>
            <a:spLocks noGrp="1"/>
          </p:cNvSpPr>
          <p:nvPr>
            <p:ph type="sldNum" sz="quarter" idx="10"/>
          </p:nvPr>
        </p:nvSpPr>
        <p:spPr>
          <a:xfrm>
            <a:off x="7112000" y="200025"/>
            <a:ext cx="1905000" cy="457200"/>
          </a:xfrm>
        </p:spPr>
        <p:txBody>
          <a:bodyPr/>
          <a:lstStyle/>
          <a:p>
            <a:pPr>
              <a:defRPr/>
            </a:pPr>
            <a:fld id="{D641EFBC-D1BC-49DB-ACE2-06EB5F9881C7}" type="slidenum">
              <a:rPr lang="it-IT" sz="1000">
                <a:latin typeface="Arial" pitchFamily="34" charset="0"/>
                <a:cs typeface="Arial" pitchFamily="34" charset="0"/>
              </a:rPr>
              <a:pPr>
                <a:defRPr/>
              </a:pPr>
              <a:t>6</a:t>
            </a:fld>
            <a:endParaRPr lang="it-IT" sz="1000" dirty="0">
              <a:latin typeface="Arial" pitchFamily="34" charset="0"/>
              <a:cs typeface="Arial" pitchFamily="34" charset="0"/>
            </a:endParaRPr>
          </a:p>
        </p:txBody>
      </p:sp>
      <p:graphicFrame>
        <p:nvGraphicFramePr>
          <p:cNvPr id="3" name="Chart 16">
            <a:extLst>
              <a:ext uri="{FF2B5EF4-FFF2-40B4-BE49-F238E27FC236}">
                <a16:creationId xmlns:a16="http://schemas.microsoft.com/office/drawing/2014/main" id="{A1069103-1DCA-4243-A036-2C3FA7D70CFF}"/>
              </a:ext>
            </a:extLst>
          </p:cNvPr>
          <p:cNvGraphicFramePr>
            <a:graphicFrameLocks/>
          </p:cNvGraphicFramePr>
          <p:nvPr>
            <p:extLst>
              <p:ext uri="{D42A27DB-BD31-4B8C-83A1-F6EECF244321}">
                <p14:modId xmlns:p14="http://schemas.microsoft.com/office/powerpoint/2010/main" val="2329554311"/>
              </p:ext>
            </p:extLst>
          </p:nvPr>
        </p:nvGraphicFramePr>
        <p:xfrm>
          <a:off x="3817398" y="1345473"/>
          <a:ext cx="4411371" cy="523288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27"/>
          <p:cNvSpPr>
            <a:spLocks noGrp="1" noChangeArrowheads="1"/>
          </p:cNvSpPr>
          <p:nvPr>
            <p:ph type="body" idx="1"/>
          </p:nvPr>
        </p:nvSpPr>
        <p:spPr bwMode="auto">
          <a:xfrm>
            <a:off x="723900" y="838201"/>
            <a:ext cx="7715250" cy="2276474"/>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buFontTx/>
              <a:buNone/>
            </a:pPr>
            <a:r>
              <a:rPr lang="it-IT" sz="1600" b="1" dirty="0">
                <a:latin typeface="Arial" pitchFamily="34" charset="0"/>
              </a:rPr>
              <a:t>Analisi del trend 2019-2022</a:t>
            </a:r>
          </a:p>
          <a:p>
            <a:pPr marL="0" indent="0" eaLnBrk="1" hangingPunct="1">
              <a:spcBef>
                <a:spcPct val="0"/>
              </a:spcBef>
              <a:buFontTx/>
              <a:buNone/>
            </a:pPr>
            <a:endParaRPr lang="it-IT" sz="1000" dirty="0">
              <a:latin typeface="Arial" pitchFamily="34" charset="0"/>
            </a:endParaRPr>
          </a:p>
          <a:p>
            <a:pPr marL="0" indent="0" algn="just" eaLnBrk="1" hangingPunct="1">
              <a:spcBef>
                <a:spcPct val="0"/>
              </a:spcBef>
              <a:buNone/>
            </a:pPr>
            <a:r>
              <a:rPr lang="it-IT" sz="1400" dirty="0">
                <a:latin typeface="Arial" pitchFamily="34" charset="0"/>
                <a:cs typeface="Arial" pitchFamily="34" charset="0"/>
              </a:rPr>
              <a:t>Come si denota dal grafico sottostante, il trend si mantiene costante e lineare rispetto all’indagine precedente effettuata nel 2019 (nel biennio 2020-2021 la survey è stata effettuata solo sul </a:t>
            </a:r>
            <a:r>
              <a:rPr lang="it-IT" sz="1400" i="1" dirty="0">
                <a:latin typeface="Arial" pitchFamily="34" charset="0"/>
                <a:cs typeface="Arial" pitchFamily="34" charset="0"/>
              </a:rPr>
              <a:t>Foro di Augusto </a:t>
            </a:r>
            <a:r>
              <a:rPr lang="it-IT" sz="1400" dirty="0">
                <a:latin typeface="Arial" pitchFamily="34" charset="0"/>
                <a:cs typeface="Arial" pitchFamily="34" charset="0"/>
              </a:rPr>
              <a:t>perché lo spettacolo itinerante del </a:t>
            </a:r>
            <a:r>
              <a:rPr lang="it-IT" sz="1400" i="1" dirty="0">
                <a:latin typeface="Arial" pitchFamily="34" charset="0"/>
                <a:cs typeface="Arial" pitchFamily="34" charset="0"/>
              </a:rPr>
              <a:t>Foro di Cesare </a:t>
            </a:r>
            <a:r>
              <a:rPr lang="it-IT" sz="1400" dirty="0">
                <a:latin typeface="Arial" pitchFamily="34" charset="0"/>
                <a:cs typeface="Arial" pitchFamily="34" charset="0"/>
              </a:rPr>
              <a:t>era temporaneamente sospeso a causa del Covid-19).</a:t>
            </a:r>
            <a:endParaRPr lang="it-IT" sz="1000" dirty="0">
              <a:latin typeface="Arial" pitchFamily="34" charset="0"/>
              <a:cs typeface="Arial" pitchFamily="34" charset="0"/>
            </a:endParaRPr>
          </a:p>
          <a:p>
            <a:pPr marL="0" indent="0" algn="just" eaLnBrk="1" hangingPunct="1">
              <a:spcBef>
                <a:spcPct val="0"/>
              </a:spcBef>
              <a:buNone/>
            </a:pPr>
            <a:endParaRPr lang="it-IT" sz="1400" dirty="0">
              <a:latin typeface="Arial" pitchFamily="34" charset="0"/>
              <a:cs typeface="Arial" pitchFamily="34" charset="0"/>
            </a:endParaRPr>
          </a:p>
          <a:p>
            <a:pPr marL="0" indent="0" algn="just" eaLnBrk="1" hangingPunct="1">
              <a:spcBef>
                <a:spcPct val="0"/>
              </a:spcBef>
              <a:buNone/>
            </a:pPr>
            <a:r>
              <a:rPr lang="it-IT" sz="1400" dirty="0">
                <a:latin typeface="Arial" pitchFamily="34" charset="0"/>
                <a:cs typeface="Arial" pitchFamily="34" charset="0"/>
              </a:rPr>
              <a:t>Si rileva un incremento del giudizio sulla qualità dello spettacolo visto (la media passa da 2,87 a 2,91), mentre scendono leggermente le medie relative al personale di accoglienza e all’organizzazione generale, pur mantenendosi su valori elevati.</a:t>
            </a:r>
          </a:p>
        </p:txBody>
      </p:sp>
      <p:sp>
        <p:nvSpPr>
          <p:cNvPr id="6" name="Segnaposto numero diapositiva 3"/>
          <p:cNvSpPr>
            <a:spLocks noGrp="1"/>
          </p:cNvSpPr>
          <p:nvPr>
            <p:ph type="sldNum" sz="quarter" idx="10"/>
          </p:nvPr>
        </p:nvSpPr>
        <p:spPr>
          <a:xfrm>
            <a:off x="7112000" y="200025"/>
            <a:ext cx="1905000" cy="457200"/>
          </a:xfrm>
        </p:spPr>
        <p:txBody>
          <a:bodyPr/>
          <a:lstStyle/>
          <a:p>
            <a:pPr>
              <a:defRPr/>
            </a:pPr>
            <a:fld id="{D641EFBC-D1BC-49DB-ACE2-06EB5F9881C7}" type="slidenum">
              <a:rPr lang="it-IT" sz="1000">
                <a:latin typeface="Arial" pitchFamily="34" charset="0"/>
                <a:cs typeface="Arial" pitchFamily="34" charset="0"/>
              </a:rPr>
              <a:pPr>
                <a:defRPr/>
              </a:pPr>
              <a:t>7</a:t>
            </a:fld>
            <a:endParaRPr lang="it-IT" sz="1000" dirty="0">
              <a:latin typeface="Arial" pitchFamily="34" charset="0"/>
              <a:cs typeface="Arial" pitchFamily="34" charset="0"/>
            </a:endParaRPr>
          </a:p>
        </p:txBody>
      </p:sp>
      <p:graphicFrame>
        <p:nvGraphicFramePr>
          <p:cNvPr id="2" name="Grafico 1">
            <a:extLst>
              <a:ext uri="{FF2B5EF4-FFF2-40B4-BE49-F238E27FC236}">
                <a16:creationId xmlns:a16="http://schemas.microsoft.com/office/drawing/2014/main" id="{12BA108D-892D-419D-8975-EBF992225B2E}"/>
              </a:ext>
            </a:extLst>
          </p:cNvPr>
          <p:cNvGraphicFramePr>
            <a:graphicFrameLocks/>
          </p:cNvGraphicFramePr>
          <p:nvPr>
            <p:extLst>
              <p:ext uri="{D42A27DB-BD31-4B8C-83A1-F6EECF244321}">
                <p14:modId xmlns:p14="http://schemas.microsoft.com/office/powerpoint/2010/main" val="1511719199"/>
              </p:ext>
            </p:extLst>
          </p:nvPr>
        </p:nvGraphicFramePr>
        <p:xfrm>
          <a:off x="834501" y="2991775"/>
          <a:ext cx="7604648" cy="3666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6">
            <a:extLst>
              <a:ext uri="{FF2B5EF4-FFF2-40B4-BE49-F238E27FC236}">
                <a16:creationId xmlns:a16="http://schemas.microsoft.com/office/drawing/2014/main" id="{8D117AE1-6D11-424D-A164-5A502EB5FAC4}"/>
              </a:ext>
            </a:extLst>
          </p:cNvPr>
          <p:cNvGraphicFramePr>
            <a:graphicFrameLocks/>
          </p:cNvGraphicFramePr>
          <p:nvPr>
            <p:extLst>
              <p:ext uri="{D42A27DB-BD31-4B8C-83A1-F6EECF244321}">
                <p14:modId xmlns:p14="http://schemas.microsoft.com/office/powerpoint/2010/main" val="1318925380"/>
              </p:ext>
            </p:extLst>
          </p:nvPr>
        </p:nvGraphicFramePr>
        <p:xfrm>
          <a:off x="1535837" y="3800260"/>
          <a:ext cx="6072326" cy="2952240"/>
        </p:xfrm>
        <a:graphic>
          <a:graphicData uri="http://schemas.openxmlformats.org/drawingml/2006/chart">
            <c:chart xmlns:c="http://schemas.openxmlformats.org/drawingml/2006/chart" xmlns:r="http://schemas.openxmlformats.org/officeDocument/2006/relationships" r:id="rId2"/>
          </a:graphicData>
        </a:graphic>
      </p:graphicFrame>
      <p:sp>
        <p:nvSpPr>
          <p:cNvPr id="9219" name="Text Box 6"/>
          <p:cNvSpPr txBox="1">
            <a:spLocks noChangeArrowheads="1"/>
          </p:cNvSpPr>
          <p:nvPr/>
        </p:nvSpPr>
        <p:spPr bwMode="auto">
          <a:xfrm>
            <a:off x="731979" y="797218"/>
            <a:ext cx="7671012" cy="3108543"/>
          </a:xfrm>
          <a:prstGeom prst="rect">
            <a:avLst/>
          </a:prstGeom>
          <a:noFill/>
          <a:ln w="9525">
            <a:noFill/>
            <a:miter lim="800000"/>
            <a:headEnd/>
            <a:tailEnd/>
          </a:ln>
        </p:spPr>
        <p:txBody>
          <a:bodyPr wrap="square">
            <a:spAutoFit/>
          </a:bodyPr>
          <a:lstStyle/>
          <a:p>
            <a:pPr algn="l">
              <a:lnSpc>
                <a:spcPct val="100000"/>
              </a:lnSpc>
              <a:spcBef>
                <a:spcPct val="20000"/>
              </a:spcBef>
            </a:pPr>
            <a:r>
              <a:rPr lang="it-IT" sz="1600" b="1" dirty="0"/>
              <a:t>Come è venuto a conoscenza dello spettacolo</a:t>
            </a:r>
          </a:p>
          <a:p>
            <a:pPr algn="l">
              <a:lnSpc>
                <a:spcPct val="100000"/>
              </a:lnSpc>
              <a:spcBef>
                <a:spcPct val="20000"/>
              </a:spcBef>
            </a:pPr>
            <a:endParaRPr lang="it-IT" sz="1000" dirty="0"/>
          </a:p>
          <a:p>
            <a:pPr>
              <a:lnSpc>
                <a:spcPct val="100000"/>
              </a:lnSpc>
              <a:spcBef>
                <a:spcPct val="0"/>
              </a:spcBef>
            </a:pPr>
            <a:r>
              <a:rPr lang="it-IT" sz="1400" dirty="0"/>
              <a:t>Il 37% degli intervistati è venuto a conoscenza dello spettacolo attraverso il </a:t>
            </a:r>
            <a:r>
              <a:rPr lang="it-IT" sz="1400" b="1" dirty="0"/>
              <a:t>passaparola</a:t>
            </a:r>
            <a:r>
              <a:rPr lang="it-IT" sz="1400" dirty="0"/>
              <a:t> (39% per il </a:t>
            </a:r>
            <a:r>
              <a:rPr lang="it-IT" sz="1400" i="1" dirty="0"/>
              <a:t>Foro di Augusto</a:t>
            </a:r>
            <a:r>
              <a:rPr lang="it-IT" sz="1400" dirty="0"/>
              <a:t> e 34% per il </a:t>
            </a:r>
            <a:r>
              <a:rPr lang="it-IT" sz="1400" i="1" dirty="0"/>
              <a:t>Foro di Cesare</a:t>
            </a:r>
            <a:r>
              <a:rPr lang="it-IT" sz="1400" dirty="0"/>
              <a:t>). Il </a:t>
            </a:r>
            <a:r>
              <a:rPr lang="it-IT" sz="1400" b="1" dirty="0"/>
              <a:t>canale web </a:t>
            </a:r>
            <a:r>
              <a:rPr lang="it-IT" sz="1400" dirty="0"/>
              <a:t>raggiunge complessivamente il 34% (37% per il </a:t>
            </a:r>
            <a:r>
              <a:rPr lang="it-IT" sz="1400" i="1" dirty="0"/>
              <a:t>Foro di Cesare </a:t>
            </a:r>
            <a:r>
              <a:rPr lang="it-IT" sz="1400" dirty="0"/>
              <a:t>e 31% per il </a:t>
            </a:r>
            <a:r>
              <a:rPr lang="it-IT" sz="1400" i="1" dirty="0"/>
              <a:t>Foro di Augusto</a:t>
            </a:r>
            <a:r>
              <a:rPr lang="it-IT" sz="1400" dirty="0"/>
              <a:t>), di cui il 12% che ha risposto </a:t>
            </a:r>
            <a:r>
              <a:rPr lang="it-IT" sz="1400" b="1" dirty="0"/>
              <a:t>social network </a:t>
            </a:r>
            <a:r>
              <a:rPr lang="it-IT" sz="1400" dirty="0"/>
              <a:t>è così ripartito: 52% </a:t>
            </a:r>
            <a:r>
              <a:rPr lang="it-IT" sz="1400" i="1" dirty="0"/>
              <a:t>Facebook</a:t>
            </a:r>
            <a:r>
              <a:rPr lang="it-IT" sz="1400" dirty="0"/>
              <a:t>, 37% </a:t>
            </a:r>
            <a:r>
              <a:rPr lang="it-IT" sz="1400" i="1" dirty="0"/>
              <a:t>Instagram</a:t>
            </a:r>
            <a:r>
              <a:rPr lang="it-IT" sz="1400" dirty="0"/>
              <a:t>, 7% </a:t>
            </a:r>
            <a:r>
              <a:rPr lang="it-IT" sz="1400" i="1" dirty="0"/>
              <a:t>YouTube</a:t>
            </a:r>
            <a:r>
              <a:rPr lang="it-IT" sz="1400" dirty="0"/>
              <a:t>, 4% </a:t>
            </a:r>
            <a:r>
              <a:rPr lang="it-IT" sz="1400" i="1" dirty="0"/>
              <a:t>TikTok</a:t>
            </a:r>
            <a:r>
              <a:rPr lang="it-IT" sz="1400" dirty="0"/>
              <a:t>. </a:t>
            </a:r>
          </a:p>
          <a:p>
            <a:pPr>
              <a:lnSpc>
                <a:spcPct val="100000"/>
              </a:lnSpc>
              <a:spcBef>
                <a:spcPct val="0"/>
              </a:spcBef>
            </a:pPr>
            <a:endParaRPr lang="it-IT" sz="1400" dirty="0"/>
          </a:p>
          <a:p>
            <a:pPr>
              <a:lnSpc>
                <a:spcPct val="100000"/>
              </a:lnSpc>
              <a:spcBef>
                <a:spcPct val="0"/>
              </a:spcBef>
            </a:pPr>
            <a:r>
              <a:rPr kumimoji="0" lang="it-IT" sz="1400" b="0" i="0" strike="noStrike" kern="1200" cap="none" spc="0" normalizeH="0" baseline="0" noProof="0" dirty="0">
                <a:ln>
                  <a:noFill/>
                </a:ln>
                <a:effectLst/>
                <a:uLnTx/>
                <a:uFillTx/>
                <a:latin typeface="Arial" pitchFamily="34" charset="0"/>
                <a:ea typeface="+mn-ea"/>
                <a:cs typeface="+mn-cs"/>
              </a:rPr>
              <a:t>Risulta significativo che il </a:t>
            </a:r>
            <a:r>
              <a:rPr kumimoji="0" lang="it-IT" sz="1400" b="0" u="sng" strike="noStrike" kern="1200" cap="none" spc="0" normalizeH="0" baseline="0" noProof="0" dirty="0">
                <a:ln>
                  <a:noFill/>
                </a:ln>
                <a:effectLst/>
                <a:uLnTx/>
                <a:uFillTx/>
                <a:latin typeface="Arial" pitchFamily="34" charset="0"/>
                <a:ea typeface="+mn-ea"/>
                <a:cs typeface="+mn-cs"/>
              </a:rPr>
              <a:t>passaparola</a:t>
            </a:r>
            <a:r>
              <a:rPr kumimoji="0" lang="it-IT" sz="1400" b="0" i="0" strike="noStrike" kern="1200" cap="none" spc="0" normalizeH="0" baseline="0" noProof="0" dirty="0">
                <a:ln>
                  <a:noFill/>
                </a:ln>
                <a:effectLst/>
                <a:uLnTx/>
                <a:uFillTx/>
                <a:latin typeface="Arial" pitchFamily="34" charset="0"/>
                <a:ea typeface="+mn-ea"/>
                <a:cs typeface="+mn-cs"/>
              </a:rPr>
              <a:t> prevalga soprattutto tra gli spettatori italiani, di età giovane 19-34 anni, il cui giudizio è superiore alle aspettative ed in generale si ritengono abbastanza soddisfatti. Invece i </a:t>
            </a:r>
            <a:r>
              <a:rPr kumimoji="0" lang="it-IT" sz="1400" b="0" u="sng" strike="noStrike" kern="1200" cap="none" spc="0" normalizeH="0" baseline="0" noProof="0" dirty="0">
                <a:ln>
                  <a:noFill/>
                </a:ln>
                <a:effectLst/>
                <a:uLnTx/>
                <a:uFillTx/>
                <a:latin typeface="Arial" pitchFamily="34" charset="0"/>
                <a:ea typeface="+mn-ea"/>
                <a:cs typeface="+mn-cs"/>
              </a:rPr>
              <a:t>social network</a:t>
            </a:r>
            <a:r>
              <a:rPr kumimoji="0" lang="it-IT" sz="1400" b="0" strike="noStrike" kern="1200" cap="none" spc="0" normalizeH="0" baseline="0" noProof="0" dirty="0">
                <a:ln>
                  <a:noFill/>
                </a:ln>
                <a:effectLst/>
                <a:uLnTx/>
                <a:uFillTx/>
                <a:latin typeface="Arial" pitchFamily="34" charset="0"/>
                <a:ea typeface="+mn-ea"/>
                <a:cs typeface="+mn-cs"/>
              </a:rPr>
              <a:t> </a:t>
            </a:r>
            <a:r>
              <a:rPr kumimoji="0" lang="it-IT" sz="1400" b="0" i="0" strike="noStrike" kern="1200" cap="none" spc="0" normalizeH="0" baseline="0" noProof="0" dirty="0">
                <a:ln>
                  <a:noFill/>
                </a:ln>
                <a:effectLst/>
                <a:uLnTx/>
                <a:uFillTx/>
                <a:latin typeface="Arial" pitchFamily="34" charset="0"/>
                <a:ea typeface="+mn-ea"/>
                <a:cs typeface="+mn-cs"/>
              </a:rPr>
              <a:t>e </a:t>
            </a:r>
            <a:r>
              <a:rPr kumimoji="0" lang="it-IT" sz="1400" b="0" u="sng" strike="noStrike" kern="1200" cap="none" spc="0" normalizeH="0" baseline="0" noProof="0" dirty="0">
                <a:ln>
                  <a:noFill/>
                </a:ln>
                <a:effectLst/>
                <a:uLnTx/>
                <a:uFillTx/>
                <a:latin typeface="Arial" pitchFamily="34" charset="0"/>
                <a:ea typeface="+mn-ea"/>
                <a:cs typeface="+mn-cs"/>
              </a:rPr>
              <a:t>altri siti web</a:t>
            </a:r>
            <a:r>
              <a:rPr kumimoji="0" lang="it-IT" sz="1400" b="0" strike="noStrike" kern="1200" cap="none" spc="0" normalizeH="0" baseline="0" noProof="0" dirty="0">
                <a:ln>
                  <a:noFill/>
                </a:ln>
                <a:effectLst/>
                <a:uLnTx/>
                <a:uFillTx/>
                <a:latin typeface="Arial" pitchFamily="34" charset="0"/>
                <a:ea typeface="+mn-ea"/>
                <a:cs typeface="+mn-cs"/>
              </a:rPr>
              <a:t> </a:t>
            </a:r>
            <a:r>
              <a:rPr kumimoji="0" lang="it-IT" sz="1400" b="0" i="0" strike="noStrike" kern="1200" cap="none" spc="0" normalizeH="0" baseline="0" noProof="0" dirty="0">
                <a:ln>
                  <a:noFill/>
                </a:ln>
                <a:effectLst/>
                <a:uLnTx/>
                <a:uFillTx/>
                <a:latin typeface="Arial" pitchFamily="34" charset="0"/>
                <a:ea typeface="+mn-ea"/>
                <a:cs typeface="+mn-cs"/>
              </a:rPr>
              <a:t>emergono tra i turisti stranieri, di età 14-39 anni (</a:t>
            </a:r>
            <a:r>
              <a:rPr kumimoji="0" lang="it-IT" sz="1400" b="0" i="1" strike="noStrike" kern="1200" cap="none" spc="0" normalizeH="0" baseline="0" noProof="0" dirty="0">
                <a:ln>
                  <a:noFill/>
                </a:ln>
                <a:effectLst/>
                <a:uLnTx/>
                <a:uFillTx/>
                <a:latin typeface="Arial" pitchFamily="34" charset="0"/>
                <a:ea typeface="+mn-ea"/>
                <a:cs typeface="+mn-cs"/>
              </a:rPr>
              <a:t>social</a:t>
            </a:r>
            <a:r>
              <a:rPr kumimoji="0" lang="it-IT" sz="1400" b="0" i="0" strike="noStrike" kern="1200" cap="none" spc="0" normalizeH="0" baseline="0" noProof="0" dirty="0">
                <a:ln>
                  <a:noFill/>
                </a:ln>
                <a:effectLst/>
                <a:uLnTx/>
                <a:uFillTx/>
                <a:latin typeface="Arial" pitchFamily="34" charset="0"/>
                <a:ea typeface="+mn-ea"/>
                <a:cs typeface="+mn-cs"/>
              </a:rPr>
              <a:t>) oppure di età 40-54 anni (</a:t>
            </a:r>
            <a:r>
              <a:rPr kumimoji="0" lang="it-IT" sz="1400" b="0" i="1" strike="noStrike" kern="1200" cap="none" spc="0" normalizeH="0" baseline="0" noProof="0" dirty="0">
                <a:ln>
                  <a:noFill/>
                </a:ln>
                <a:effectLst/>
                <a:uLnTx/>
                <a:uFillTx/>
                <a:latin typeface="Arial" pitchFamily="34" charset="0"/>
                <a:ea typeface="+mn-ea"/>
                <a:cs typeface="+mn-cs"/>
              </a:rPr>
              <a:t>altri siti web</a:t>
            </a:r>
            <a:r>
              <a:rPr kumimoji="0" lang="it-IT" sz="1400" b="0" i="0" strike="noStrike" kern="1200" cap="none" spc="0" normalizeH="0" baseline="0" noProof="0" dirty="0">
                <a:ln>
                  <a:noFill/>
                </a:ln>
                <a:effectLst/>
                <a:uLnTx/>
                <a:uFillTx/>
                <a:latin typeface="Arial" pitchFamily="34" charset="0"/>
                <a:ea typeface="+mn-ea"/>
                <a:cs typeface="+mn-cs"/>
              </a:rPr>
              <a:t>), con un giudizio superiore alle proprie attese, molto soddisfatti degli spettacoli visti. Il sito </a:t>
            </a:r>
            <a:r>
              <a:rPr kumimoji="0" lang="it-IT" sz="1400" b="0" u="sng" strike="noStrike" kern="1200" cap="none" spc="0" normalizeH="0" baseline="0" noProof="0" dirty="0">
                <a:ln>
                  <a:noFill/>
                </a:ln>
                <a:effectLst/>
                <a:uLnTx/>
                <a:uFillTx/>
                <a:latin typeface="Arial" pitchFamily="34" charset="0"/>
                <a:ea typeface="+mn-ea"/>
                <a:cs typeface="+mn-cs"/>
              </a:rPr>
              <a:t>www.viaggioneifori.it</a:t>
            </a:r>
            <a:r>
              <a:rPr kumimoji="0" lang="it-IT" sz="1400" b="0" strike="noStrike" kern="1200" cap="none" spc="0" normalizeH="0" baseline="0" noProof="0" dirty="0">
                <a:ln>
                  <a:noFill/>
                </a:ln>
                <a:effectLst/>
                <a:uLnTx/>
                <a:uFillTx/>
                <a:latin typeface="Arial" pitchFamily="34" charset="0"/>
                <a:ea typeface="+mn-ea"/>
                <a:cs typeface="+mn-cs"/>
              </a:rPr>
              <a:t> </a:t>
            </a:r>
            <a:r>
              <a:rPr kumimoji="0" lang="it-IT" sz="1400" b="0" i="0" strike="noStrike" kern="1200" cap="none" spc="0" normalizeH="0" baseline="0" noProof="0" dirty="0">
                <a:ln>
                  <a:noFill/>
                </a:ln>
                <a:effectLst/>
                <a:uLnTx/>
                <a:uFillTx/>
                <a:latin typeface="Arial" pitchFamily="34" charset="0"/>
                <a:ea typeface="+mn-ea"/>
                <a:cs typeface="+mn-cs"/>
              </a:rPr>
              <a:t>è predominante </a:t>
            </a:r>
            <a:r>
              <a:rPr lang="it-IT" sz="1400" kern="1200" dirty="0">
                <a:latin typeface="Arial" pitchFamily="34" charset="0"/>
              </a:rPr>
              <a:t>per </a:t>
            </a:r>
            <a:r>
              <a:rPr kumimoji="0" lang="it-IT" sz="1400" b="0" i="0" strike="noStrike" kern="1200" cap="none" spc="0" normalizeH="0" baseline="0" noProof="0" dirty="0">
                <a:ln>
                  <a:noFill/>
                </a:ln>
                <a:effectLst/>
                <a:uLnTx/>
                <a:uFillTx/>
                <a:latin typeface="Arial" pitchFamily="34" charset="0"/>
                <a:ea typeface="+mn-ea"/>
                <a:cs typeface="+mn-cs"/>
              </a:rPr>
              <a:t>gli spettatori italiani, di età adulta 45-64 anni, con un giudizio uguale alle aspettative e molto soddisfatti della loro esperienza complessiva.</a:t>
            </a:r>
            <a:endParaRPr lang="it-IT" sz="1000" dirty="0"/>
          </a:p>
        </p:txBody>
      </p:sp>
      <p:cxnSp>
        <p:nvCxnSpPr>
          <p:cNvPr id="9" name="Connettore 1 8"/>
          <p:cNvCxnSpPr/>
          <p:nvPr/>
        </p:nvCxnSpPr>
        <p:spPr bwMode="auto">
          <a:xfrm>
            <a:off x="5139837" y="4729584"/>
            <a:ext cx="495300" cy="85725"/>
          </a:xfrm>
          <a:prstGeom prst="line">
            <a:avLst/>
          </a:prstGeom>
          <a:noFill/>
          <a:ln w="9525" cap="flat" cmpd="sng" algn="ctr">
            <a:noFill/>
            <a:prstDash val="solid"/>
            <a:round/>
            <a:headEnd type="none" w="med" len="med"/>
            <a:tailEnd type="none" w="med" len="med"/>
          </a:ln>
          <a:effectLst/>
        </p:spPr>
      </p:cxnSp>
      <p:cxnSp>
        <p:nvCxnSpPr>
          <p:cNvPr id="7" name="Connettore 2 6"/>
          <p:cNvCxnSpPr/>
          <p:nvPr/>
        </p:nvCxnSpPr>
        <p:spPr bwMode="auto">
          <a:xfrm>
            <a:off x="8357191" y="4954772"/>
            <a:ext cx="914400" cy="914400"/>
          </a:xfrm>
          <a:prstGeom prst="straightConnector1">
            <a:avLst/>
          </a:prstGeom>
          <a:noFill/>
          <a:ln w="9525" cap="flat" cmpd="sng" algn="ctr">
            <a:noFill/>
            <a:prstDash val="solid"/>
            <a:round/>
            <a:headEnd type="none" w="med" len="med"/>
            <a:tailEnd type="arrow"/>
          </a:ln>
          <a:effectLst/>
        </p:spPr>
      </p:cxnSp>
      <p:sp>
        <p:nvSpPr>
          <p:cNvPr id="15" name="Segnaposto numero diapositiva 3"/>
          <p:cNvSpPr>
            <a:spLocks noGrp="1"/>
          </p:cNvSpPr>
          <p:nvPr>
            <p:ph type="sldNum" sz="quarter" idx="10"/>
          </p:nvPr>
        </p:nvSpPr>
        <p:spPr>
          <a:xfrm>
            <a:off x="7112000" y="200025"/>
            <a:ext cx="1905000" cy="457200"/>
          </a:xfrm>
        </p:spPr>
        <p:txBody>
          <a:bodyPr/>
          <a:lstStyle/>
          <a:p>
            <a:pPr>
              <a:defRPr/>
            </a:pPr>
            <a:fld id="{D641EFBC-D1BC-49DB-ACE2-06EB5F9881C7}" type="slidenum">
              <a:rPr lang="it-IT" sz="1000">
                <a:latin typeface="Arial" pitchFamily="34" charset="0"/>
                <a:cs typeface="Arial" pitchFamily="34" charset="0"/>
              </a:rPr>
              <a:pPr>
                <a:defRPr/>
              </a:pPr>
              <a:t>8</a:t>
            </a:fld>
            <a:endParaRPr lang="it-IT" sz="1000" dirty="0">
              <a:latin typeface="Arial" pitchFamily="34" charset="0"/>
              <a:cs typeface="Arial" pitchFamily="34" charset="0"/>
            </a:endParaRPr>
          </a:p>
        </p:txBody>
      </p:sp>
      <p:sp>
        <p:nvSpPr>
          <p:cNvPr id="8" name="CasellaDiTesto 7"/>
          <p:cNvSpPr txBox="1"/>
          <p:nvPr/>
        </p:nvSpPr>
        <p:spPr>
          <a:xfrm>
            <a:off x="5188229" y="4355555"/>
            <a:ext cx="1238250" cy="227755"/>
          </a:xfrm>
          <a:prstGeom prst="rect">
            <a:avLst/>
          </a:prstGeom>
          <a:noFill/>
        </p:spPr>
        <p:txBody>
          <a:bodyPr wrap="square" rtlCol="0">
            <a:spAutoFit/>
          </a:bodyPr>
          <a:lstStyle/>
          <a:p>
            <a:r>
              <a:rPr lang="it-IT" sz="1100" i="1" dirty="0"/>
              <a:t>Internet=34%</a:t>
            </a:r>
          </a:p>
        </p:txBody>
      </p:sp>
      <p:sp>
        <p:nvSpPr>
          <p:cNvPr id="3" name="Parentesi graffa chiusa 2"/>
          <p:cNvSpPr/>
          <p:nvPr/>
        </p:nvSpPr>
        <p:spPr bwMode="auto">
          <a:xfrm>
            <a:off x="5165370" y="4228404"/>
            <a:ext cx="45719" cy="428625"/>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just" defTabSz="914400" rtl="0" eaLnBrk="1" fontAlgn="base" latinLnBrk="0" hangingPunct="1">
              <a:lnSpc>
                <a:spcPct val="80000"/>
              </a:lnSpc>
              <a:spcBef>
                <a:spcPct val="50000"/>
              </a:spcBef>
              <a:spcAft>
                <a:spcPct val="0"/>
              </a:spcAft>
              <a:buClrTx/>
              <a:buSzTx/>
              <a:buFontTx/>
              <a:buNone/>
              <a:tabLst/>
            </a:pPr>
            <a:endParaRPr kumimoji="0" lang="it-IT" sz="1200" b="0" i="0" u="none" strike="noStrike" cap="none" normalizeH="0" baseline="0">
              <a:ln>
                <a:noFill/>
              </a:ln>
              <a:solidFill>
                <a:schemeClr val="tx1"/>
              </a:solidFill>
              <a:effectLst/>
              <a:latin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16">
            <a:extLst>
              <a:ext uri="{FF2B5EF4-FFF2-40B4-BE49-F238E27FC236}">
                <a16:creationId xmlns:a16="http://schemas.microsoft.com/office/drawing/2014/main" id="{B123B891-57EA-4829-A0AC-06786D7A10F4}"/>
              </a:ext>
            </a:extLst>
          </p:cNvPr>
          <p:cNvGraphicFramePr>
            <a:graphicFrameLocks/>
          </p:cNvGraphicFramePr>
          <p:nvPr>
            <p:extLst>
              <p:ext uri="{D42A27DB-BD31-4B8C-83A1-F6EECF244321}">
                <p14:modId xmlns:p14="http://schemas.microsoft.com/office/powerpoint/2010/main" val="1124876366"/>
              </p:ext>
            </p:extLst>
          </p:nvPr>
        </p:nvGraphicFramePr>
        <p:xfrm>
          <a:off x="399495" y="3701989"/>
          <a:ext cx="3841482" cy="2952030"/>
        </p:xfrm>
        <a:graphic>
          <a:graphicData uri="http://schemas.openxmlformats.org/drawingml/2006/chart">
            <c:chart xmlns:c="http://schemas.openxmlformats.org/drawingml/2006/chart" xmlns:r="http://schemas.openxmlformats.org/officeDocument/2006/relationships" r:id="rId2"/>
          </a:graphicData>
        </a:graphic>
      </p:graphicFrame>
      <p:sp>
        <p:nvSpPr>
          <p:cNvPr id="7" name="Segnaposto numero diapositiva 3"/>
          <p:cNvSpPr>
            <a:spLocks noGrp="1"/>
          </p:cNvSpPr>
          <p:nvPr>
            <p:ph type="sldNum" sz="quarter" idx="10"/>
          </p:nvPr>
        </p:nvSpPr>
        <p:spPr>
          <a:xfrm>
            <a:off x="7112000" y="200025"/>
            <a:ext cx="1905000" cy="457200"/>
          </a:xfrm>
        </p:spPr>
        <p:txBody>
          <a:bodyPr/>
          <a:lstStyle/>
          <a:p>
            <a:pPr>
              <a:defRPr/>
            </a:pPr>
            <a:fld id="{D641EFBC-D1BC-49DB-ACE2-06EB5F9881C7}" type="slidenum">
              <a:rPr lang="it-IT" sz="1000">
                <a:latin typeface="Arial" pitchFamily="34" charset="0"/>
                <a:cs typeface="Arial" pitchFamily="34" charset="0"/>
              </a:rPr>
              <a:pPr>
                <a:defRPr/>
              </a:pPr>
              <a:t>9</a:t>
            </a:fld>
            <a:endParaRPr lang="it-IT" sz="1000" dirty="0">
              <a:latin typeface="Arial" pitchFamily="34" charset="0"/>
              <a:cs typeface="Arial" pitchFamily="34" charset="0"/>
            </a:endParaRPr>
          </a:p>
        </p:txBody>
      </p:sp>
      <p:sp>
        <p:nvSpPr>
          <p:cNvPr id="9" name="Text Box 6"/>
          <p:cNvSpPr txBox="1">
            <a:spLocks noChangeArrowheads="1"/>
          </p:cNvSpPr>
          <p:nvPr/>
        </p:nvSpPr>
        <p:spPr bwMode="auto">
          <a:xfrm>
            <a:off x="734752" y="787003"/>
            <a:ext cx="7787811" cy="3071610"/>
          </a:xfrm>
          <a:prstGeom prst="rect">
            <a:avLst/>
          </a:prstGeom>
          <a:noFill/>
          <a:ln w="9525">
            <a:noFill/>
            <a:miter lim="800000"/>
            <a:headEnd/>
            <a:tailEnd/>
          </a:ln>
        </p:spPr>
        <p:txBody>
          <a:bodyPr wrap="square">
            <a:spAutoFit/>
          </a:bodyPr>
          <a:lstStyle/>
          <a:p>
            <a:pPr algn="l">
              <a:lnSpc>
                <a:spcPct val="100000"/>
              </a:lnSpc>
              <a:spcBef>
                <a:spcPct val="20000"/>
              </a:spcBef>
            </a:pPr>
            <a:r>
              <a:rPr lang="it-IT" sz="1600" b="1" dirty="0"/>
              <a:t>Giudizio rispetto alle aspettative</a:t>
            </a:r>
          </a:p>
          <a:p>
            <a:pPr algn="l">
              <a:lnSpc>
                <a:spcPct val="100000"/>
              </a:lnSpc>
              <a:spcBef>
                <a:spcPct val="20000"/>
              </a:spcBef>
            </a:pPr>
            <a:endParaRPr lang="it-IT" sz="800" dirty="0"/>
          </a:p>
          <a:p>
            <a:pPr>
              <a:lnSpc>
                <a:spcPct val="100000"/>
              </a:lnSpc>
              <a:spcBef>
                <a:spcPct val="0"/>
              </a:spcBef>
            </a:pPr>
            <a:r>
              <a:rPr lang="it-IT" sz="1400" dirty="0">
                <a:ea typeface="Arial Unicode MS" pitchFamily="34" charset="-128"/>
                <a:cs typeface="Arial Unicode MS" pitchFamily="34" charset="-128"/>
              </a:rPr>
              <a:t>La maggior parte di coloro che rispondono a tale domanda (62% sul totale) afferma di avere un giudizio superiore alle proprie aspettative, mentre per il 35% è uguale e solo per il 2% è inferiore. Il restante 1% dichiara di non avere attese a priori. </a:t>
            </a:r>
          </a:p>
          <a:p>
            <a:pPr>
              <a:lnSpc>
                <a:spcPct val="100000"/>
              </a:lnSpc>
              <a:spcBef>
                <a:spcPct val="0"/>
              </a:spcBef>
            </a:pPr>
            <a:endParaRPr lang="it-IT" sz="1400" dirty="0">
              <a:ea typeface="Arial Unicode MS" pitchFamily="34" charset="-128"/>
              <a:cs typeface="Arial Unicode MS" pitchFamily="34" charset="-128"/>
            </a:endParaRPr>
          </a:p>
          <a:p>
            <a:pPr>
              <a:lnSpc>
                <a:spcPct val="100000"/>
              </a:lnSpc>
              <a:spcBef>
                <a:spcPct val="0"/>
              </a:spcBef>
            </a:pPr>
            <a:r>
              <a:rPr lang="it-IT" sz="1400" dirty="0">
                <a:ea typeface="Arial Unicode MS" pitchFamily="34" charset="-128"/>
                <a:cs typeface="Arial Unicode MS" pitchFamily="34" charset="-128"/>
              </a:rPr>
              <a:t>Risulta significativo che il </a:t>
            </a:r>
            <a:r>
              <a:rPr lang="it-IT" sz="1400" u="sng" dirty="0">
                <a:ea typeface="Arial Unicode MS" pitchFamily="34" charset="-128"/>
                <a:cs typeface="Arial Unicode MS" pitchFamily="34" charset="-128"/>
              </a:rPr>
              <a:t>giudizio sia superiore alle attese</a:t>
            </a:r>
            <a:r>
              <a:rPr lang="it-IT" sz="1400" dirty="0">
                <a:ea typeface="Arial Unicode MS" pitchFamily="34" charset="-128"/>
                <a:cs typeface="Arial Unicode MS" pitchFamily="34" charset="-128"/>
              </a:rPr>
              <a:t> soprattutto per gli spettatori italiani, di età giovane fino ai 34 anni, che si ritengono molto soddisfatti. Invece ad avere un </a:t>
            </a:r>
            <a:r>
              <a:rPr lang="it-IT" sz="1400" u="sng" dirty="0">
                <a:ea typeface="Arial Unicode MS" pitchFamily="34" charset="-128"/>
                <a:cs typeface="Arial Unicode MS" pitchFamily="34" charset="-128"/>
              </a:rPr>
              <a:t>giudizio uguale alle proprie aspettative</a:t>
            </a:r>
            <a:r>
              <a:rPr lang="it-IT" sz="1400" dirty="0">
                <a:ea typeface="Arial Unicode MS" pitchFamily="34" charset="-128"/>
                <a:cs typeface="Arial Unicode MS" pitchFamily="34" charset="-128"/>
              </a:rPr>
              <a:t> è principalmente il pubblico straniero, di età adulta oltre i 35 anni, nel complesso abbastanza soddisfatto.</a:t>
            </a:r>
          </a:p>
          <a:p>
            <a:pPr>
              <a:lnSpc>
                <a:spcPct val="100000"/>
              </a:lnSpc>
              <a:spcBef>
                <a:spcPct val="0"/>
              </a:spcBef>
            </a:pPr>
            <a:r>
              <a:rPr lang="it-IT" sz="1400" dirty="0">
                <a:ea typeface="Arial Unicode MS" pitchFamily="34" charset="-128"/>
                <a:cs typeface="Arial Unicode MS" pitchFamily="34" charset="-128"/>
              </a:rPr>
              <a:t>Incrociando il giudizio rispetto alle aspettative con le medie degli aspetti indagati (</a:t>
            </a:r>
            <a:r>
              <a:rPr lang="it-IT" sz="1400" i="1" dirty="0">
                <a:ea typeface="Arial Unicode MS" pitchFamily="34" charset="-128"/>
                <a:cs typeface="Arial Unicode MS" pitchFamily="34" charset="-128"/>
              </a:rPr>
              <a:t>cfr. </a:t>
            </a:r>
            <a:r>
              <a:rPr lang="it-IT" sz="1400" dirty="0">
                <a:ea typeface="Arial Unicode MS" pitchFamily="34" charset="-128"/>
                <a:cs typeface="Arial Unicode MS" pitchFamily="34" charset="-128"/>
              </a:rPr>
              <a:t>grafico in basso a destra) emerge che il livello medio di soddisfazione sia tendenzialmente più alto per coloro che hanno un giudizio superiore alle attese.</a:t>
            </a:r>
          </a:p>
          <a:p>
            <a:pPr>
              <a:lnSpc>
                <a:spcPct val="100000"/>
              </a:lnSpc>
              <a:spcBef>
                <a:spcPct val="0"/>
              </a:spcBef>
            </a:pPr>
            <a:endParaRPr lang="it-IT" sz="1400" dirty="0">
              <a:solidFill>
                <a:srgbClr val="FF0000"/>
              </a:solidFill>
            </a:endParaRPr>
          </a:p>
        </p:txBody>
      </p:sp>
      <p:graphicFrame>
        <p:nvGraphicFramePr>
          <p:cNvPr id="2" name="Grafico 1">
            <a:extLst>
              <a:ext uri="{FF2B5EF4-FFF2-40B4-BE49-F238E27FC236}">
                <a16:creationId xmlns:a16="http://schemas.microsoft.com/office/drawing/2014/main" id="{323C3008-69DC-4382-89CF-AA5D9BC5C46A}"/>
              </a:ext>
            </a:extLst>
          </p:cNvPr>
          <p:cNvGraphicFramePr>
            <a:graphicFrameLocks/>
          </p:cNvGraphicFramePr>
          <p:nvPr>
            <p:extLst>
              <p:ext uri="{D42A27DB-BD31-4B8C-83A1-F6EECF244321}">
                <p14:modId xmlns:p14="http://schemas.microsoft.com/office/powerpoint/2010/main" val="1941897043"/>
              </p:ext>
            </p:extLst>
          </p:nvPr>
        </p:nvGraphicFramePr>
        <p:xfrm>
          <a:off x="4145873" y="3701988"/>
          <a:ext cx="4871128" cy="295203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just" defTabSz="914400" rtl="0" eaLnBrk="1" fontAlgn="base" latinLnBrk="0" hangingPunct="1">
          <a:lnSpc>
            <a:spcPct val="80000"/>
          </a:lnSpc>
          <a:spcBef>
            <a:spcPct val="50000"/>
          </a:spcBef>
          <a:spcAft>
            <a:spcPct val="0"/>
          </a:spcAft>
          <a:buClrTx/>
          <a:buSzTx/>
          <a:buFontTx/>
          <a:buNone/>
          <a:tabLst/>
          <a:defRPr kumimoji="0" lang="it-IT"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just" defTabSz="914400" rtl="0" eaLnBrk="1" fontAlgn="base" latinLnBrk="0" hangingPunct="1">
          <a:lnSpc>
            <a:spcPct val="80000"/>
          </a:lnSpc>
          <a:spcBef>
            <a:spcPct val="50000"/>
          </a:spcBef>
          <a:spcAft>
            <a:spcPct val="0"/>
          </a:spcAft>
          <a:buClrTx/>
          <a:buSzTx/>
          <a:buFontTx/>
          <a:buNone/>
          <a:tabLst/>
          <a:defRPr kumimoji="0" lang="it-IT" sz="12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27831</TotalTime>
  <Words>3127</Words>
  <Application>Microsoft Office PowerPoint</Application>
  <PresentationFormat>Presentazione su schermo (4:3)</PresentationFormat>
  <Paragraphs>366</Paragraphs>
  <Slides>20</Slides>
  <Notes>6</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20</vt:i4>
      </vt:variant>
    </vt:vector>
  </HeadingPairs>
  <TitlesOfParts>
    <vt:vector size="25" baseType="lpstr">
      <vt:lpstr>Arial</vt:lpstr>
      <vt:lpstr>Arial </vt:lpstr>
      <vt:lpstr>Times</vt:lpstr>
      <vt:lpstr>Wingdings</vt:lpstr>
      <vt:lpstr>Blank Presentation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zetema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 22/11/2005</dc:title>
  <dc:creator>zet</dc:creator>
  <cp:lastModifiedBy>Valentina Galletti</cp:lastModifiedBy>
  <cp:revision>4140</cp:revision>
  <cp:lastPrinted>2023-01-30T10:44:21Z</cp:lastPrinted>
  <dcterms:created xsi:type="dcterms:W3CDTF">2005-11-04T18:29:42Z</dcterms:created>
  <dcterms:modified xsi:type="dcterms:W3CDTF">2023-01-30T14:09:43Z</dcterms:modified>
</cp:coreProperties>
</file>