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56" r:id="rId2"/>
    <p:sldId id="331" r:id="rId3"/>
    <p:sldId id="261" r:id="rId4"/>
    <p:sldId id="332" r:id="rId5"/>
    <p:sldId id="333" r:id="rId6"/>
    <p:sldId id="262" r:id="rId7"/>
    <p:sldId id="346" r:id="rId8"/>
    <p:sldId id="295" r:id="rId9"/>
    <p:sldId id="320" r:id="rId10"/>
    <p:sldId id="372" r:id="rId11"/>
    <p:sldId id="322" r:id="rId12"/>
    <p:sldId id="380" r:id="rId13"/>
    <p:sldId id="265" r:id="rId14"/>
    <p:sldId id="354" r:id="rId15"/>
    <p:sldId id="370" r:id="rId16"/>
    <p:sldId id="323" r:id="rId17"/>
    <p:sldId id="292" r:id="rId18"/>
    <p:sldId id="375" r:id="rId19"/>
    <p:sldId id="362" r:id="rId20"/>
    <p:sldId id="363" r:id="rId21"/>
    <p:sldId id="364" r:id="rId22"/>
    <p:sldId id="365" r:id="rId23"/>
    <p:sldId id="381" r:id="rId24"/>
    <p:sldId id="360" r:id="rId25"/>
  </p:sldIdLst>
  <p:sldSz cx="9144000" cy="6858000" type="screen4x3"/>
  <p:notesSz cx="9926638" cy="6797675"/>
  <p:defaultTextStyle>
    <a:defPPr>
      <a:defRPr lang="it-IT"/>
    </a:defPPr>
    <a:lvl1pPr algn="just" rtl="0" fontAlgn="base">
      <a:lnSpc>
        <a:spcPct val="80000"/>
      </a:lnSpc>
      <a:spcBef>
        <a:spcPct val="50000"/>
      </a:spcBef>
      <a:spcAft>
        <a:spcPct val="0"/>
      </a:spcAft>
      <a:defRPr sz="1200" kern="1200">
        <a:solidFill>
          <a:schemeClr val="tx1"/>
        </a:solidFill>
        <a:latin typeface="Arial" pitchFamily="34" charset="0"/>
        <a:ea typeface="+mn-ea"/>
        <a:cs typeface="+mn-cs"/>
      </a:defRPr>
    </a:lvl1pPr>
    <a:lvl2pPr marL="457200" algn="just" rtl="0" fontAlgn="base">
      <a:lnSpc>
        <a:spcPct val="80000"/>
      </a:lnSpc>
      <a:spcBef>
        <a:spcPct val="50000"/>
      </a:spcBef>
      <a:spcAft>
        <a:spcPct val="0"/>
      </a:spcAft>
      <a:defRPr sz="1200" kern="1200">
        <a:solidFill>
          <a:schemeClr val="tx1"/>
        </a:solidFill>
        <a:latin typeface="Arial" pitchFamily="34" charset="0"/>
        <a:ea typeface="+mn-ea"/>
        <a:cs typeface="+mn-cs"/>
      </a:defRPr>
    </a:lvl2pPr>
    <a:lvl3pPr marL="914400" algn="just" rtl="0" fontAlgn="base">
      <a:lnSpc>
        <a:spcPct val="80000"/>
      </a:lnSpc>
      <a:spcBef>
        <a:spcPct val="50000"/>
      </a:spcBef>
      <a:spcAft>
        <a:spcPct val="0"/>
      </a:spcAft>
      <a:defRPr sz="1200" kern="1200">
        <a:solidFill>
          <a:schemeClr val="tx1"/>
        </a:solidFill>
        <a:latin typeface="Arial" pitchFamily="34" charset="0"/>
        <a:ea typeface="+mn-ea"/>
        <a:cs typeface="+mn-cs"/>
      </a:defRPr>
    </a:lvl3pPr>
    <a:lvl4pPr marL="1371600" algn="just" rtl="0" fontAlgn="base">
      <a:lnSpc>
        <a:spcPct val="80000"/>
      </a:lnSpc>
      <a:spcBef>
        <a:spcPct val="50000"/>
      </a:spcBef>
      <a:spcAft>
        <a:spcPct val="0"/>
      </a:spcAft>
      <a:defRPr sz="1200" kern="1200">
        <a:solidFill>
          <a:schemeClr val="tx1"/>
        </a:solidFill>
        <a:latin typeface="Arial" pitchFamily="34" charset="0"/>
        <a:ea typeface="+mn-ea"/>
        <a:cs typeface="+mn-cs"/>
      </a:defRPr>
    </a:lvl4pPr>
    <a:lvl5pPr marL="1828800" algn="just" rtl="0" fontAlgn="base">
      <a:lnSpc>
        <a:spcPct val="80000"/>
      </a:lnSpc>
      <a:spcBef>
        <a:spcPct val="5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800000"/>
    <a:srgbClr val="990033"/>
    <a:srgbClr val="669900"/>
    <a:srgbClr val="425363"/>
    <a:srgbClr val="FF6600"/>
    <a:srgbClr val="3366CC"/>
    <a:srgbClr val="0066CC"/>
    <a:srgbClr val="0033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3371" autoAdjust="0"/>
  </p:normalViewPr>
  <p:slideViewPr>
    <p:cSldViewPr snapToGrid="0">
      <p:cViewPr varScale="1">
        <p:scale>
          <a:sx n="100" d="100"/>
          <a:sy n="100"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2" d="100"/>
          <a:sy n="102" d="100"/>
        </p:scale>
        <p:origin x="-420" y="-84"/>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4168844210915001"/>
          <c:y val="2.3853537907366787E-2"/>
          <c:w val="0.36396027314326423"/>
          <c:h val="0.93444983705515794"/>
        </c:manualLayout>
      </c:layout>
      <c:barChart>
        <c:barDir val="bar"/>
        <c:grouping val="clustered"/>
        <c:varyColors val="0"/>
        <c:ser>
          <c:idx val="0"/>
          <c:order val="0"/>
          <c:spPr>
            <a:solidFill>
              <a:srgbClr val="800000"/>
            </a:solidFill>
            <a:ln w="0">
              <a:solidFill>
                <a:sysClr val="windowText" lastClr="000000"/>
              </a:solidFill>
            </a:ln>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3049-43E6-BB1F-391155BCEFEE}"/>
              </c:ext>
            </c:extLst>
          </c:dPt>
          <c:dPt>
            <c:idx val="2"/>
            <c:invertIfNegative val="0"/>
            <c:bubble3D val="0"/>
            <c:spPr>
              <a:solidFill>
                <a:srgbClr val="000000">
                  <a:lumMod val="65000"/>
                  <a:lumOff val="35000"/>
                </a:srgbClr>
              </a:solidFill>
              <a:ln w="0">
                <a:solidFill>
                  <a:sysClr val="windowText" lastClr="000000"/>
                </a:solidFill>
              </a:ln>
              <a:scene3d>
                <a:camera prst="orthographicFront"/>
                <a:lightRig rig="threePt" dir="t"/>
              </a:scene3d>
              <a:sp3d>
                <a:bevelT/>
              </a:sp3d>
            </c:spPr>
            <c:extLst>
              <c:ext xmlns:c16="http://schemas.microsoft.com/office/drawing/2014/chart" uri="{C3380CC4-5D6E-409C-BE32-E72D297353CC}">
                <c16:uniqueId val="{00000002-3049-43E6-BB1F-391155BCEFEE}"/>
              </c:ext>
            </c:extLst>
          </c:dPt>
          <c:dPt>
            <c:idx val="3"/>
            <c:invertIfNegative val="0"/>
            <c:bubble3D val="0"/>
            <c:spPr>
              <a:solidFill>
                <a:srgbClr val="800000"/>
              </a:solidFill>
              <a:ln w="12700">
                <a:solidFill>
                  <a:sysClr val="windowText" lastClr="000000"/>
                </a:solidFill>
              </a:ln>
              <a:scene3d>
                <a:camera prst="orthographicFront"/>
                <a:lightRig rig="threePt" dir="t"/>
              </a:scene3d>
              <a:sp3d>
                <a:bevelT/>
              </a:sp3d>
            </c:spPr>
            <c:extLst>
              <c:ext xmlns:c16="http://schemas.microsoft.com/office/drawing/2014/chart" uri="{C3380CC4-5D6E-409C-BE32-E72D297353CC}">
                <c16:uniqueId val="{00000004-3049-43E6-BB1F-391155BCEFEE}"/>
              </c:ext>
            </c:extLst>
          </c:dPt>
          <c:dPt>
            <c:idx val="4"/>
            <c:invertIfNegative val="0"/>
            <c:bubble3D val="0"/>
            <c:spPr>
              <a:solidFill>
                <a:srgbClr val="FFFFFF">
                  <a:lumMod val="65000"/>
                </a:srgbClr>
              </a:solidFill>
              <a:ln w="38100">
                <a:noFill/>
              </a:ln>
              <a:scene3d>
                <a:camera prst="orthographicFront"/>
                <a:lightRig rig="threePt" dir="t"/>
              </a:scene3d>
              <a:sp3d>
                <a:bevelT/>
              </a:sp3d>
            </c:spPr>
            <c:extLst>
              <c:ext xmlns:c16="http://schemas.microsoft.com/office/drawing/2014/chart" uri="{C3380CC4-5D6E-409C-BE32-E72D297353CC}">
                <c16:uniqueId val="{00000006-3049-43E6-BB1F-391155BCEFEE}"/>
              </c:ext>
            </c:extLst>
          </c:dPt>
          <c:dPt>
            <c:idx val="5"/>
            <c:invertIfNegative val="0"/>
            <c:bubble3D val="0"/>
            <c:spPr>
              <a:solidFill>
                <a:srgbClr val="800000"/>
              </a:solidFill>
              <a:ln w="38100" cmpd="sng">
                <a:noFill/>
              </a:ln>
              <a:scene3d>
                <a:camera prst="orthographicFront"/>
                <a:lightRig rig="threePt" dir="t"/>
              </a:scene3d>
              <a:sp3d>
                <a:bevelT/>
              </a:sp3d>
            </c:spPr>
            <c:extLst>
              <c:ext xmlns:c16="http://schemas.microsoft.com/office/drawing/2014/chart" uri="{C3380CC4-5D6E-409C-BE32-E72D297353CC}">
                <c16:uniqueId val="{00000008-3049-43E6-BB1F-391155BCEFEE}"/>
              </c:ext>
            </c:extLst>
          </c:dPt>
          <c:dPt>
            <c:idx val="6"/>
            <c:invertIfNegative val="0"/>
            <c:bubble3D val="0"/>
            <c:spPr>
              <a:solidFill>
                <a:srgbClr val="800000"/>
              </a:solidFill>
              <a:ln w="0" cmpd="sng">
                <a:solidFill>
                  <a:sysClr val="windowText" lastClr="000000"/>
                </a:solidFill>
              </a:ln>
              <a:scene3d>
                <a:camera prst="orthographicFront"/>
                <a:lightRig rig="threePt" dir="t"/>
              </a:scene3d>
              <a:sp3d>
                <a:bevelT/>
              </a:sp3d>
            </c:spPr>
            <c:extLst>
              <c:ext xmlns:c16="http://schemas.microsoft.com/office/drawing/2014/chart" uri="{C3380CC4-5D6E-409C-BE32-E72D297353CC}">
                <c16:uniqueId val="{0000000A-3049-43E6-BB1F-391155BCEFEE}"/>
              </c:ext>
            </c:extLst>
          </c:dPt>
          <c:dPt>
            <c:idx val="7"/>
            <c:invertIfNegative val="0"/>
            <c:bubble3D val="0"/>
            <c:spPr>
              <a:solidFill>
                <a:srgbClr val="800000"/>
              </a:solidFill>
              <a:ln w="0" cmpd="sng">
                <a:solidFill>
                  <a:sysClr val="windowText" lastClr="000000"/>
                </a:solidFill>
              </a:ln>
              <a:scene3d>
                <a:camera prst="orthographicFront"/>
                <a:lightRig rig="threePt" dir="t"/>
              </a:scene3d>
              <a:sp3d>
                <a:bevelT/>
              </a:sp3d>
            </c:spPr>
            <c:extLst>
              <c:ext xmlns:c16="http://schemas.microsoft.com/office/drawing/2014/chart" uri="{C3380CC4-5D6E-409C-BE32-E72D297353CC}">
                <c16:uniqueId val="{0000000C-3049-43E6-BB1F-391155BCEFE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grafici'!$L$2:$L$10</c:f>
              <c:strCache>
                <c:ptCount val="9"/>
                <c:pt idx="0">
                  <c:v>Visita didattica</c:v>
                </c:pt>
                <c:pt idx="1">
                  <c:v>Catering</c:v>
                </c:pt>
                <c:pt idx="2">
                  <c:v>Giudizio complessivo</c:v>
                </c:pt>
                <c:pt idx="3">
                  <c:v>Soddisfazione ospiti</c:v>
                </c:pt>
                <c:pt idx="4">
                  <c:v>Media matematica</c:v>
                </c:pt>
                <c:pt idx="5">
                  <c:v>Staff organizzativo - Problem solving</c:v>
                </c:pt>
                <c:pt idx="6">
                  <c:v>Staff organizzativo - Disponibilità</c:v>
                </c:pt>
                <c:pt idx="7">
                  <c:v>Qualità supporti audiovisivi</c:v>
                </c:pt>
                <c:pt idx="8">
                  <c:v>Pulizia degli spazi</c:v>
                </c:pt>
              </c:strCache>
            </c:strRef>
          </c:cat>
          <c:val>
            <c:numRef>
              <c:f>'tabelle e grafici'!$M$2:$M$10</c:f>
              <c:numCache>
                <c:formatCode>###0.00</c:formatCode>
                <c:ptCount val="9"/>
                <c:pt idx="0">
                  <c:v>3</c:v>
                </c:pt>
                <c:pt idx="1">
                  <c:v>3</c:v>
                </c:pt>
                <c:pt idx="2">
                  <c:v>2.9850746268656718</c:v>
                </c:pt>
                <c:pt idx="3">
                  <c:v>2.9848484848484849</c:v>
                </c:pt>
                <c:pt idx="4" formatCode="#,##0.00">
                  <c:v>2.96</c:v>
                </c:pt>
                <c:pt idx="5">
                  <c:v>2.9558823529411757</c:v>
                </c:pt>
                <c:pt idx="6">
                  <c:v>2.9411764705882355</c:v>
                </c:pt>
                <c:pt idx="7">
                  <c:v>2.9210526315789473</c:v>
                </c:pt>
                <c:pt idx="8">
                  <c:v>2.9104477611940296</c:v>
                </c:pt>
              </c:numCache>
            </c:numRef>
          </c:val>
          <c:extLst>
            <c:ext xmlns:c16="http://schemas.microsoft.com/office/drawing/2014/chart" uri="{C3380CC4-5D6E-409C-BE32-E72D297353CC}">
              <c16:uniqueId val="{0000000D-3049-43E6-BB1F-391155BCEFEE}"/>
            </c:ext>
          </c:extLst>
        </c:ser>
        <c:dLbls>
          <c:showLegendKey val="0"/>
          <c:showVal val="1"/>
          <c:showCatName val="0"/>
          <c:showSerName val="0"/>
          <c:showPercent val="0"/>
          <c:showBubbleSize val="0"/>
        </c:dLbls>
        <c:gapWidth val="100"/>
        <c:axId val="85761024"/>
        <c:axId val="85647360"/>
      </c:barChart>
      <c:catAx>
        <c:axId val="85761024"/>
        <c:scaling>
          <c:orientation val="maxMin"/>
        </c:scaling>
        <c:delete val="0"/>
        <c:axPos val="l"/>
        <c:numFmt formatCode="General" sourceLinked="0"/>
        <c:majorTickMark val="out"/>
        <c:minorTickMark val="none"/>
        <c:tickLblPos val="nextTo"/>
        <c:crossAx val="85647360"/>
        <c:crossesAt val="0"/>
        <c:auto val="1"/>
        <c:lblAlgn val="ctr"/>
        <c:lblOffset val="100"/>
        <c:tickLblSkip val="1"/>
        <c:noMultiLvlLbl val="0"/>
      </c:catAx>
      <c:valAx>
        <c:axId val="85647360"/>
        <c:scaling>
          <c:orientation val="minMax"/>
          <c:max val="3"/>
          <c:min val="0"/>
        </c:scaling>
        <c:delete val="1"/>
        <c:axPos val="t"/>
        <c:numFmt formatCode="###0.00" sourceLinked="1"/>
        <c:majorTickMark val="out"/>
        <c:minorTickMark val="none"/>
        <c:tickLblPos val="none"/>
        <c:crossAx val="85761024"/>
        <c:crosses val="autoZero"/>
        <c:crossBetween val="between"/>
      </c:valAx>
    </c:plotArea>
    <c:plotVisOnly val="1"/>
    <c:dispBlanksAs val="gap"/>
    <c:showDLblsOverMax val="0"/>
  </c:chart>
  <c:spPr>
    <a:ln>
      <a:noFill/>
    </a:ln>
  </c:spPr>
  <c:txPr>
    <a:bodyPr/>
    <a:lstStyle/>
    <a:p>
      <a:pPr>
        <a:defRPr sz="1100">
          <a:latin typeface="Arial" pitchFamily="34" charset="0"/>
          <a:cs typeface="Arial" pitchFamily="34" charset="0"/>
        </a:defRPr>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100" b="1" dirty="0"/>
              <a:t>NUMERO DIPENDENTI</a:t>
            </a:r>
          </a:p>
        </c:rich>
      </c:tx>
      <c:layout>
        <c:manualLayout>
          <c:xMode val="edge"/>
          <c:yMode val="edge"/>
          <c:x val="0.35866666666666669"/>
          <c:y val="2.3738879799023279E-2"/>
        </c:manualLayout>
      </c:layout>
      <c:overlay val="0"/>
    </c:title>
    <c:autoTitleDeleted val="0"/>
    <c:plotArea>
      <c:layout>
        <c:manualLayout>
          <c:layoutTarget val="inner"/>
          <c:xMode val="edge"/>
          <c:yMode val="edge"/>
          <c:x val="0.38048238707003729"/>
          <c:y val="0.11271917964412864"/>
          <c:w val="0.54233264263019754"/>
          <c:h val="0.84051211181323915"/>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dLbl>
              <c:idx val="0"/>
              <c:layout>
                <c:manualLayout>
                  <c:x val="-1.1808773943670719E-16"/>
                  <c:y val="1.99707206400313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A-4950-9D27-CE74D7E30FFB}"/>
                </c:ext>
              </c:extLst>
            </c:dLbl>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grafici'!$B$180:$B$183</c:f>
              <c:strCache>
                <c:ptCount val="4"/>
                <c:pt idx="0">
                  <c:v>≤10 dipendenti</c:v>
                </c:pt>
                <c:pt idx="1">
                  <c:v>10-50 dipendenti</c:v>
                </c:pt>
                <c:pt idx="2">
                  <c:v>51-250 dipendenti</c:v>
                </c:pt>
                <c:pt idx="3">
                  <c:v>≥250 dipendenti</c:v>
                </c:pt>
              </c:strCache>
            </c:strRef>
          </c:cat>
          <c:val>
            <c:numRef>
              <c:f>'tabelle e grafici'!$D$180:$D$183</c:f>
              <c:numCache>
                <c:formatCode>###0%</c:formatCode>
                <c:ptCount val="4"/>
                <c:pt idx="0">
                  <c:v>0.57352941176470584</c:v>
                </c:pt>
                <c:pt idx="1">
                  <c:v>0.13235294117647059</c:v>
                </c:pt>
                <c:pt idx="2">
                  <c:v>0.1176470588235294</c:v>
                </c:pt>
                <c:pt idx="3">
                  <c:v>0.17647058823529413</c:v>
                </c:pt>
              </c:numCache>
            </c:numRef>
          </c:val>
          <c:extLst>
            <c:ext xmlns:c16="http://schemas.microsoft.com/office/drawing/2014/chart" uri="{C3380CC4-5D6E-409C-BE32-E72D297353CC}">
              <c16:uniqueId val="{00000001-58CA-4950-9D27-CE74D7E30FFB}"/>
            </c:ext>
          </c:extLst>
        </c:ser>
        <c:dLbls>
          <c:showLegendKey val="0"/>
          <c:showVal val="0"/>
          <c:showCatName val="0"/>
          <c:showSerName val="0"/>
          <c:showPercent val="0"/>
          <c:showBubbleSize val="0"/>
        </c:dLbls>
        <c:gapWidth val="100"/>
        <c:axId val="36831744"/>
        <c:axId val="36702464"/>
      </c:barChart>
      <c:catAx>
        <c:axId val="3683174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36702464"/>
        <c:crosses val="autoZero"/>
        <c:auto val="1"/>
        <c:lblAlgn val="ctr"/>
        <c:lblOffset val="100"/>
        <c:tickLblSkip val="1"/>
        <c:tickMarkSkip val="1"/>
        <c:noMultiLvlLbl val="0"/>
      </c:catAx>
      <c:valAx>
        <c:axId val="36702464"/>
        <c:scaling>
          <c:orientation val="minMax"/>
          <c:max val="0.60000000000000009"/>
          <c:min val="0"/>
        </c:scaling>
        <c:delete val="1"/>
        <c:axPos val="t"/>
        <c:majorGridlines>
          <c:spPr>
            <a:ln w="3175">
              <a:solidFill>
                <a:srgbClr val="FFFFFF"/>
              </a:solidFill>
              <a:prstDash val="solid"/>
            </a:ln>
          </c:spPr>
        </c:majorGridlines>
        <c:numFmt formatCode="###0%" sourceLinked="1"/>
        <c:majorTickMark val="out"/>
        <c:minorTickMark val="none"/>
        <c:tickLblPos val="nextTo"/>
        <c:crossAx val="36831744"/>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a:pPr>
            <a:r>
              <a:rPr lang="it-IT" sz="1100" b="1" dirty="0"/>
              <a:t>SEDE</a:t>
            </a:r>
            <a:r>
              <a:rPr lang="it-IT" sz="1100" b="1" baseline="0" dirty="0"/>
              <a:t> IMPRESA</a:t>
            </a:r>
            <a:endParaRPr lang="it-IT" sz="1100" b="1" dirty="0"/>
          </a:p>
        </c:rich>
      </c:tx>
      <c:overlay val="0"/>
    </c:title>
    <c:autoTitleDeleted val="0"/>
    <c:plotArea>
      <c:layout>
        <c:manualLayout>
          <c:layoutTarget val="inner"/>
          <c:xMode val="edge"/>
          <c:yMode val="edge"/>
          <c:x val="5.2380406461270547E-2"/>
          <c:y val="0.13871325058508407"/>
          <c:w val="0.8892107662640184"/>
          <c:h val="0.56111904571441751"/>
        </c:manualLayout>
      </c:layout>
      <c:barChart>
        <c:barDir val="col"/>
        <c:grouping val="clustered"/>
        <c:varyColors val="0"/>
        <c:ser>
          <c:idx val="0"/>
          <c:order val="0"/>
          <c:spPr>
            <a:solidFill>
              <a:srgbClr val="FFC000"/>
            </a:solidFill>
            <a:ln w="12700">
              <a:noFill/>
              <a:prstDash val="solid"/>
            </a:ln>
            <a:scene3d>
              <a:camera prst="orthographicFront"/>
              <a:lightRig rig="threePt" dir="t"/>
            </a:scene3d>
            <a:sp3d>
              <a:bevelT/>
            </a:sp3d>
          </c:spPr>
          <c:invertIfNegative val="0"/>
          <c:dPt>
            <c:idx val="0"/>
            <c:invertIfNegative val="0"/>
            <c:bubble3D val="0"/>
            <c:spPr>
              <a:solidFill>
                <a:srgbClr val="002060"/>
              </a:solidFill>
              <a:ln w="12700">
                <a:noFill/>
                <a:prstDash val="solid"/>
              </a:ln>
              <a:scene3d>
                <a:camera prst="orthographicFront"/>
                <a:lightRig rig="threePt" dir="t"/>
              </a:scene3d>
              <a:sp3d>
                <a:bevelT/>
              </a:sp3d>
            </c:spPr>
            <c:extLst>
              <c:ext xmlns:c16="http://schemas.microsoft.com/office/drawing/2014/chart" uri="{C3380CC4-5D6E-409C-BE32-E72D297353CC}">
                <c16:uniqueId val="{00000001-F30C-47FC-810F-8F1508F72009}"/>
              </c:ext>
            </c:extLst>
          </c:dPt>
          <c:dPt>
            <c:idx val="8"/>
            <c:invertIfNegative val="0"/>
            <c:bubble3D val="0"/>
            <c:extLst>
              <c:ext xmlns:c16="http://schemas.microsoft.com/office/drawing/2014/chart" uri="{C3380CC4-5D6E-409C-BE32-E72D297353CC}">
                <c16:uniqueId val="{00000002-F30C-47FC-810F-8F1508F72009}"/>
              </c:ext>
            </c:extLst>
          </c:dPt>
          <c:dPt>
            <c:idx val="9"/>
            <c:invertIfNegative val="0"/>
            <c:bubble3D val="0"/>
            <c:spPr>
              <a:solidFill>
                <a:srgbClr val="00B0F0"/>
              </a:solidFill>
              <a:ln w="12700">
                <a:noFill/>
                <a:prstDash val="solid"/>
              </a:ln>
              <a:scene3d>
                <a:camera prst="orthographicFront"/>
                <a:lightRig rig="threePt" dir="t"/>
              </a:scene3d>
              <a:sp3d>
                <a:bevelT/>
              </a:sp3d>
            </c:spPr>
            <c:extLst>
              <c:ext xmlns:c16="http://schemas.microsoft.com/office/drawing/2014/chart" uri="{C3380CC4-5D6E-409C-BE32-E72D297353CC}">
                <c16:uniqueId val="{00000004-F30C-47FC-810F-8F1508F72009}"/>
              </c:ext>
            </c:extLst>
          </c:dPt>
          <c:dLbls>
            <c:dLbl>
              <c:idx val="4"/>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56-48F7-88C3-70CA69D9C248}"/>
                </c:ext>
              </c:extLst>
            </c:dLbl>
            <c:dLbl>
              <c:idx val="5"/>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656-48F7-88C3-70CA69D9C248}"/>
                </c:ext>
              </c:extLst>
            </c:dLbl>
            <c:dLbl>
              <c:idx val="6"/>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56-48F7-88C3-70CA69D9C24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grafici'!$F$116:$F$125</c:f>
              <c:strCache>
                <c:ptCount val="10"/>
                <c:pt idx="0">
                  <c:v>Roma</c:v>
                </c:pt>
                <c:pt idx="1">
                  <c:v>Milano</c:v>
                </c:pt>
                <c:pt idx="2">
                  <c:v>Torino</c:v>
                </c:pt>
                <c:pt idx="3">
                  <c:v>Napoli</c:v>
                </c:pt>
                <c:pt idx="4">
                  <c:v>Reggio Emilia</c:v>
                </c:pt>
                <c:pt idx="5">
                  <c:v>Udine</c:v>
                </c:pt>
                <c:pt idx="6">
                  <c:v>Bergamo</c:v>
                </c:pt>
                <c:pt idx="7">
                  <c:v>Catania</c:v>
                </c:pt>
                <c:pt idx="8">
                  <c:v>Verona</c:v>
                </c:pt>
                <c:pt idx="9">
                  <c:v>Svizzera</c:v>
                </c:pt>
              </c:strCache>
            </c:strRef>
          </c:cat>
          <c:val>
            <c:numRef>
              <c:f>'tabelle e grafici'!$H$116:$H$125</c:f>
              <c:numCache>
                <c:formatCode>###0%</c:formatCode>
                <c:ptCount val="10"/>
                <c:pt idx="0">
                  <c:v>0.66176470588235292</c:v>
                </c:pt>
                <c:pt idx="1">
                  <c:v>0.17647058823529413</c:v>
                </c:pt>
                <c:pt idx="2">
                  <c:v>4.4117647058823532E-2</c:v>
                </c:pt>
                <c:pt idx="3">
                  <c:v>2.9411764705882349E-2</c:v>
                </c:pt>
                <c:pt idx="4">
                  <c:v>1.4705882352941175E-2</c:v>
                </c:pt>
                <c:pt idx="5">
                  <c:v>1.4705882352941175E-2</c:v>
                </c:pt>
                <c:pt idx="6">
                  <c:v>1.4705882352941175E-2</c:v>
                </c:pt>
                <c:pt idx="7">
                  <c:v>1.4705882352941175E-2</c:v>
                </c:pt>
                <c:pt idx="8">
                  <c:v>1.4705882352941175E-2</c:v>
                </c:pt>
                <c:pt idx="9">
                  <c:v>1.4705882352941175E-2</c:v>
                </c:pt>
              </c:numCache>
            </c:numRef>
          </c:val>
          <c:extLst>
            <c:ext xmlns:c16="http://schemas.microsoft.com/office/drawing/2014/chart" uri="{C3380CC4-5D6E-409C-BE32-E72D297353CC}">
              <c16:uniqueId val="{00000005-F30C-47FC-810F-8F1508F72009}"/>
            </c:ext>
          </c:extLst>
        </c:ser>
        <c:dLbls>
          <c:dLblPos val="outEnd"/>
          <c:showLegendKey val="0"/>
          <c:showVal val="1"/>
          <c:showCatName val="0"/>
          <c:showSerName val="0"/>
          <c:showPercent val="0"/>
          <c:showBubbleSize val="0"/>
        </c:dLbls>
        <c:gapWidth val="100"/>
        <c:axId val="89161728"/>
        <c:axId val="85653696"/>
      </c:barChart>
      <c:catAx>
        <c:axId val="8916172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a:pPr>
            <a:endParaRPr lang="it-IT"/>
          </a:p>
        </c:txPr>
        <c:crossAx val="85653696"/>
        <c:crosses val="autoZero"/>
        <c:auto val="1"/>
        <c:lblAlgn val="ctr"/>
        <c:lblOffset val="100"/>
        <c:noMultiLvlLbl val="0"/>
      </c:catAx>
      <c:valAx>
        <c:axId val="85653696"/>
        <c:scaling>
          <c:orientation val="minMax"/>
          <c:max val="0.70000000000000007"/>
          <c:min val="0"/>
        </c:scaling>
        <c:delete val="1"/>
        <c:axPos val="l"/>
        <c:majorGridlines>
          <c:spPr>
            <a:ln w="3175">
              <a:solidFill>
                <a:srgbClr val="FFFFFF"/>
              </a:solidFill>
              <a:prstDash val="solid"/>
            </a:ln>
          </c:spPr>
        </c:majorGridlines>
        <c:numFmt formatCode="###0%" sourceLinked="1"/>
        <c:majorTickMark val="out"/>
        <c:minorTickMark val="none"/>
        <c:tickLblPos val="nextTo"/>
        <c:crossAx val="89161728"/>
        <c:crosses val="autoZero"/>
        <c:crossBetween val="between"/>
        <c:majorUnit val="1.0000000000000005E-2"/>
      </c:valAx>
    </c:plotArea>
    <c:plotVisOnly val="1"/>
    <c:dispBlanksAs val="gap"/>
    <c:showDLblsOverMax val="0"/>
  </c:chart>
  <c:spPr>
    <a:solidFill>
      <a:sysClr val="window" lastClr="FFFFFF"/>
    </a:solidFill>
    <a:ln w="9525">
      <a:noFill/>
    </a:ln>
  </c:spPr>
  <c:txPr>
    <a:bodyPr/>
    <a:lstStyle/>
    <a:p>
      <a:pPr>
        <a:defRPr sz="1100" b="0" i="0" u="none" strike="noStrike" baseline="0">
          <a:solidFill>
            <a:srgbClr val="000000"/>
          </a:solidFill>
          <a:latin typeface="Arial"/>
          <a:ea typeface="Arial"/>
          <a:cs typeface="Arial"/>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9573634279809E-2"/>
          <c:y val="2.9601780621533735E-2"/>
          <c:w val="0.89806226443769455"/>
          <c:h val="0.81250723509045175"/>
        </c:manualLayout>
      </c:layout>
      <c:scatterChart>
        <c:scatterStyle val="lineMarker"/>
        <c:varyColors val="0"/>
        <c:ser>
          <c:idx val="0"/>
          <c:order val="0"/>
          <c:spPr>
            <a:ln w="28575">
              <a:noFill/>
            </a:ln>
            <a:effectLst>
              <a:glow rad="127000">
                <a:schemeClr val="bg1"/>
              </a:glow>
              <a:outerShdw blurRad="50800" dist="50800" dir="5400000" algn="ctr" rotWithShape="0">
                <a:schemeClr val="bg1">
                  <a:lumMod val="85000"/>
                </a:schemeClr>
              </a:outerShdw>
            </a:effectLst>
          </c:spPr>
          <c:marker>
            <c:symbol val="circle"/>
            <c:size val="6"/>
            <c:spPr>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2700000" scaled="1"/>
                <a:tileRect/>
              </a:gradFill>
              <a:ln>
                <a:solidFill>
                  <a:srgbClr val="800000"/>
                </a:solidFill>
                <a:prstDash val="solid"/>
              </a:ln>
              <a:effectLst>
                <a:glow rad="127000">
                  <a:schemeClr val="bg1"/>
                </a:glow>
                <a:outerShdw blurRad="50800" dist="50800" dir="5400000" algn="ctr" rotWithShape="0">
                  <a:schemeClr val="bg1">
                    <a:lumMod val="85000"/>
                  </a:schemeClr>
                </a:outerShdw>
              </a:effectLst>
            </c:spPr>
          </c:marker>
          <c:dLbls>
            <c:dLbl>
              <c:idx val="0"/>
              <c:layout>
                <c:manualLayout>
                  <c:x val="-7.2993075591632331E-2"/>
                  <c:y val="-0.5607872974039998"/>
                </c:manualLayout>
              </c:layout>
              <c:tx>
                <c:rich>
                  <a:bodyPr wrap="square" lIns="38100" tIns="19050" rIns="38100" bIns="19050" anchor="ctr">
                    <a:noAutofit/>
                  </a:bodyPr>
                  <a:lstStyle/>
                  <a:p>
                    <a:pPr>
                      <a:defRPr/>
                    </a:pPr>
                    <a:r>
                      <a:rPr lang="en-US"/>
                      <a:t>Qualità </a:t>
                    </a:r>
                  </a:p>
                  <a:p>
                    <a:pPr>
                      <a:defRPr/>
                    </a:pPr>
                    <a:r>
                      <a:rPr lang="en-US"/>
                      <a:t>supporti </a:t>
                    </a:r>
                  </a:p>
                  <a:p>
                    <a:pPr>
                      <a:defRPr/>
                    </a:pPr>
                    <a:r>
                      <a:rPr lang="en-US"/>
                      <a:t>audiovisi </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2576307145143367"/>
                      <c:h val="0.15020889499572945"/>
                    </c:manualLayout>
                  </c15:layout>
                  <c15:showDataLabelsRange val="0"/>
                </c:ext>
                <c:ext xmlns:c16="http://schemas.microsoft.com/office/drawing/2014/chart" uri="{C3380CC4-5D6E-409C-BE32-E72D297353CC}">
                  <c16:uniqueId val="{00000000-B497-4593-93EE-CBE77EFFF06E}"/>
                </c:ext>
              </c:extLst>
            </c:dLbl>
            <c:dLbl>
              <c:idx val="1"/>
              <c:layout>
                <c:manualLayout>
                  <c:x val="-9.3880357248189359E-4"/>
                  <c:y val="-7.6007624312125405E-2"/>
                </c:manualLayout>
              </c:layout>
              <c:tx>
                <c:rich>
                  <a:bodyPr/>
                  <a:lstStyle/>
                  <a:p>
                    <a:r>
                      <a:rPr lang="en-US"/>
                      <a:t>Staff organizzativo- Disponibilità</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497-4593-93EE-CBE77EFFF06E}"/>
                </c:ext>
              </c:extLst>
            </c:dLbl>
            <c:dLbl>
              <c:idx val="2"/>
              <c:delete val="1"/>
              <c:extLst>
                <c:ext xmlns:c15="http://schemas.microsoft.com/office/drawing/2012/chart" uri="{CE6537A1-D6FC-4f65-9D91-7224C49458BB}"/>
                <c:ext xmlns:c16="http://schemas.microsoft.com/office/drawing/2014/chart" uri="{C3380CC4-5D6E-409C-BE32-E72D297353CC}">
                  <c16:uniqueId val="{00000002-B497-4593-93EE-CBE77EFFF06E}"/>
                </c:ext>
              </c:extLst>
            </c:dLbl>
            <c:dLbl>
              <c:idx val="3"/>
              <c:layout>
                <c:manualLayout>
                  <c:x val="-9.7335397130093732E-3"/>
                  <c:y val="-0.70895217473664274"/>
                </c:manualLayout>
              </c:layout>
              <c:tx>
                <c:rich>
                  <a:bodyPr wrap="square" lIns="38100" tIns="19050" rIns="38100" bIns="19050" anchor="ctr">
                    <a:noAutofit/>
                  </a:bodyPr>
                  <a:lstStyle/>
                  <a:p>
                    <a:pPr>
                      <a:defRPr/>
                    </a:pPr>
                    <a:r>
                      <a:rPr lang="en-US"/>
                      <a:t>Soddisfazione</a:t>
                    </a:r>
                    <a:r>
                      <a:rPr lang="en-US" baseline="0"/>
                      <a:t> degli ospiti</a:t>
                    </a:r>
                    <a:endParaRPr lang="en-US"/>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15:layout>
                    <c:manualLayout>
                      <c:w val="0.15841232788888965"/>
                      <c:h val="0.12464497849478774"/>
                    </c:manualLayout>
                  </c15:layout>
                  <c15:showDataLabelsRange val="0"/>
                </c:ext>
                <c:ext xmlns:c16="http://schemas.microsoft.com/office/drawing/2014/chart" uri="{C3380CC4-5D6E-409C-BE32-E72D297353CC}">
                  <c16:uniqueId val="{00000003-B497-4593-93EE-CBE77EFFF06E}"/>
                </c:ext>
              </c:extLst>
            </c:dLbl>
            <c:dLbl>
              <c:idx val="4"/>
              <c:layout>
                <c:manualLayout>
                  <c:x val="-1.6728275075524924E-2"/>
                  <c:y val="0.80671068924560463"/>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80"/>
                        </a:solidFill>
                        <a:latin typeface="Arial"/>
                        <a:ea typeface="Arial"/>
                        <a:cs typeface="Arial"/>
                      </a:defRPr>
                    </a:pPr>
                    <a:r>
                      <a:rPr lang="en-US"/>
                      <a:t>Staff organizzativo- Problem</a:t>
                    </a:r>
                    <a:r>
                      <a:rPr lang="en-US" baseline="0"/>
                      <a:t> solving</a:t>
                    </a:r>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497-4593-93EE-CBE77EFFF06E}"/>
                </c:ext>
              </c:extLst>
            </c:dLbl>
            <c:dLbl>
              <c:idx val="5"/>
              <c:layout>
                <c:manualLayout>
                  <c:x val="-0.14169745245234805"/>
                  <c:y val="-2.5055757849983045E-3"/>
                </c:manualLayout>
              </c:layout>
              <c:tx>
                <c:rich>
                  <a:bodyPr/>
                  <a:lstStyle/>
                  <a:p>
                    <a:r>
                      <a:rPr lang="en-US"/>
                      <a:t>Pulizia degli spazi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497-4593-93EE-CBE77EFFF06E}"/>
                </c:ext>
              </c:extLst>
            </c:dLbl>
            <c:dLbl>
              <c:idx val="6"/>
              <c:layout>
                <c:manualLayout>
                  <c:x val="-3.6387617573199575E-3"/>
                  <c:y val="4.298544006252341E-2"/>
                </c:manualLayout>
              </c:layout>
              <c:tx>
                <c:rich>
                  <a:bodyPr wrap="square" lIns="38100" tIns="19050" rIns="38100" bIns="19050" anchor="ctr">
                    <a:noAutofit/>
                  </a:bodyPr>
                  <a:lstStyle/>
                  <a:p>
                    <a:pPr>
                      <a:defRPr/>
                    </a:pPr>
                    <a:r>
                      <a:rPr lang="en-US"/>
                      <a:t>Soddisfazione</a:t>
                    </a:r>
                    <a:r>
                      <a:rPr lang="en-US" baseline="0"/>
                      <a:t> degli ospiti</a:t>
                    </a:r>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5139478499864831"/>
                      <c:h val="0.11328780233955776"/>
                    </c:manualLayout>
                  </c15:layout>
                  <c15:showDataLabelsRange val="0"/>
                </c:ext>
                <c:ext xmlns:c16="http://schemas.microsoft.com/office/drawing/2014/chart" uri="{C3380CC4-5D6E-409C-BE32-E72D297353CC}">
                  <c16:uniqueId val="{00000006-B497-4593-93EE-CBE77EFFF06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'mappa e trend'!$C$2:$C$6</c:f>
              <c:numCache>
                <c:formatCode>###0.00</c:formatCode>
                <c:ptCount val="5"/>
                <c:pt idx="0">
                  <c:v>2.9411764705882355</c:v>
                </c:pt>
                <c:pt idx="1">
                  <c:v>2.9558823529411757</c:v>
                </c:pt>
                <c:pt idx="2">
                  <c:v>2.9210526315789473</c:v>
                </c:pt>
                <c:pt idx="3">
                  <c:v>2.9104477611940296</c:v>
                </c:pt>
                <c:pt idx="4">
                  <c:v>2.9848484848484849</c:v>
                </c:pt>
              </c:numCache>
            </c:numRef>
          </c:xVal>
          <c:yVal>
            <c:numRef>
              <c:f>'mappa e trend'!$D$2:$D$6</c:f>
              <c:numCache>
                <c:formatCode>0.00</c:formatCode>
                <c:ptCount val="5"/>
                <c:pt idx="0">
                  <c:v>1.4000000000000001</c:v>
                </c:pt>
                <c:pt idx="1">
                  <c:v>1.5</c:v>
                </c:pt>
                <c:pt idx="2">
                  <c:v>16</c:v>
                </c:pt>
                <c:pt idx="3">
                  <c:v>1.5</c:v>
                </c:pt>
                <c:pt idx="4">
                  <c:v>25</c:v>
                </c:pt>
              </c:numCache>
            </c:numRef>
          </c:yVal>
          <c:smooth val="0"/>
          <c:extLst>
            <c:ext xmlns:c16="http://schemas.microsoft.com/office/drawing/2014/chart" uri="{C3380CC4-5D6E-409C-BE32-E72D297353CC}">
              <c16:uniqueId val="{00000007-B497-4593-93EE-CBE77EFFF06E}"/>
            </c:ext>
          </c:extLst>
        </c:ser>
        <c:dLbls>
          <c:dLblPos val="t"/>
          <c:showLegendKey val="0"/>
          <c:showVal val="1"/>
          <c:showCatName val="0"/>
          <c:showSerName val="0"/>
          <c:showPercent val="0"/>
          <c:showBubbleSize val="0"/>
        </c:dLbls>
        <c:axId val="423705663"/>
        <c:axId val="1"/>
      </c:scatterChart>
      <c:valAx>
        <c:axId val="423705663"/>
        <c:scaling>
          <c:orientation val="minMax"/>
          <c:max val="3"/>
          <c:min val="2.2000000000000002"/>
        </c:scaling>
        <c:delete val="0"/>
        <c:axPos val="b"/>
        <c:title>
          <c:tx>
            <c:rich>
              <a:bodyPr/>
              <a:lstStyle/>
              <a:p>
                <a:pPr>
                  <a:defRPr sz="1100" b="0" i="0" u="none" strike="noStrike" baseline="0">
                    <a:solidFill>
                      <a:schemeClr val="tx1">
                        <a:lumMod val="65000"/>
                        <a:lumOff val="35000"/>
                      </a:schemeClr>
                    </a:solidFill>
                    <a:latin typeface="Calibri"/>
                    <a:ea typeface="Calibri"/>
                    <a:cs typeface="Calibri"/>
                  </a:defRPr>
                </a:pPr>
                <a:r>
                  <a:rPr lang="it-IT" sz="1800" b="1" i="0" u="none" strike="noStrike" baseline="0">
                    <a:solidFill>
                      <a:schemeClr val="tx1">
                        <a:lumMod val="75000"/>
                        <a:lumOff val="25000"/>
                      </a:schemeClr>
                    </a:solidFill>
                    <a:latin typeface="Arial"/>
                    <a:cs typeface="Arial"/>
                  </a:rPr>
                  <a:t>Performance </a:t>
                </a:r>
                <a:endParaRPr lang="it-IT" sz="1600" b="1" i="0" u="none" strike="noStrike" baseline="0">
                  <a:solidFill>
                    <a:schemeClr val="tx1">
                      <a:lumMod val="75000"/>
                      <a:lumOff val="25000"/>
                    </a:schemeClr>
                  </a:solidFill>
                  <a:latin typeface="Arial"/>
                  <a:cs typeface="Arial"/>
                </a:endParaRPr>
              </a:p>
              <a:p>
                <a:pPr>
                  <a:defRPr sz="1100" b="0" i="0" u="none" strike="noStrike" baseline="0">
                    <a:solidFill>
                      <a:schemeClr val="tx1">
                        <a:lumMod val="65000"/>
                        <a:lumOff val="35000"/>
                      </a:schemeClr>
                    </a:solidFill>
                    <a:latin typeface="Calibri"/>
                    <a:ea typeface="Calibri"/>
                    <a:cs typeface="Calibri"/>
                  </a:defRPr>
                </a:pPr>
                <a:r>
                  <a:rPr lang="it-IT" sz="1200" b="1" i="0" u="none" strike="noStrike" baseline="0">
                    <a:solidFill>
                      <a:schemeClr val="tx1">
                        <a:lumMod val="75000"/>
                        <a:lumOff val="25000"/>
                      </a:schemeClr>
                    </a:solidFill>
                    <a:latin typeface="Arial"/>
                    <a:cs typeface="Arial"/>
                  </a:rPr>
                  <a:t>(giudizio medio scala 0-3)</a:t>
                </a:r>
              </a:p>
            </c:rich>
          </c:tx>
          <c:layout>
            <c:manualLayout>
              <c:xMode val="edge"/>
              <c:yMode val="edge"/>
              <c:x val="0.37241409580352369"/>
              <c:y val="0.82616129779106129"/>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1"/>
        <c:crossesAt val="12.5"/>
        <c:crossBetween val="midCat"/>
        <c:majorUnit val="1"/>
        <c:minorUnit val="0.1"/>
      </c:valAx>
      <c:valAx>
        <c:axId val="1"/>
        <c:scaling>
          <c:orientation val="minMax"/>
          <c:max val="25"/>
          <c:min val="0"/>
        </c:scaling>
        <c:delete val="0"/>
        <c:axPos val="l"/>
        <c:title>
          <c:tx>
            <c:rich>
              <a:bodyPr/>
              <a:lstStyle/>
              <a:p>
                <a:pPr>
                  <a:defRPr sz="1100" b="0" i="0" u="none" strike="noStrike" baseline="0">
                    <a:solidFill>
                      <a:schemeClr val="tx1">
                        <a:lumMod val="75000"/>
                        <a:lumOff val="25000"/>
                      </a:schemeClr>
                    </a:solidFill>
                    <a:latin typeface="Calibri"/>
                    <a:ea typeface="Calibri"/>
                    <a:cs typeface="Calibri"/>
                  </a:defRPr>
                </a:pPr>
                <a:r>
                  <a:rPr lang="it-IT" sz="1800" b="1" i="0" u="none" strike="noStrike" baseline="0">
                    <a:solidFill>
                      <a:schemeClr val="tx1">
                        <a:lumMod val="75000"/>
                        <a:lumOff val="25000"/>
                      </a:schemeClr>
                    </a:solidFill>
                    <a:latin typeface="Arial"/>
                    <a:cs typeface="Arial"/>
                  </a:rPr>
                  <a:t>Importanza</a:t>
                </a:r>
                <a:r>
                  <a:rPr lang="it-IT" sz="1600" b="1" i="0" u="none" strike="noStrike" baseline="0">
                    <a:solidFill>
                      <a:schemeClr val="tx1">
                        <a:lumMod val="75000"/>
                        <a:lumOff val="25000"/>
                      </a:schemeClr>
                    </a:solidFill>
                    <a:latin typeface="Arial"/>
                    <a:cs typeface="Arial"/>
                  </a:rPr>
                  <a:t> </a:t>
                </a:r>
                <a:r>
                  <a:rPr lang="it-IT" sz="1200" b="1" i="0" u="none" strike="noStrike" baseline="0">
                    <a:solidFill>
                      <a:schemeClr val="tx1">
                        <a:lumMod val="75000"/>
                        <a:lumOff val="25000"/>
                      </a:schemeClr>
                    </a:solidFill>
                    <a:latin typeface="Arial"/>
                    <a:cs typeface="Arial"/>
                  </a:rPr>
                  <a:t>(R2)</a:t>
                </a:r>
              </a:p>
            </c:rich>
          </c:tx>
          <c:layout>
            <c:manualLayout>
              <c:xMode val="edge"/>
              <c:yMode val="edge"/>
              <c:x val="3.9444037837781951E-3"/>
              <c:y val="0.25042537141289645"/>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423705663"/>
        <c:crossesAt val="2.6"/>
        <c:crossBetween val="midCat"/>
        <c:majorUnit val="10"/>
        <c:minorUnit val="1"/>
      </c:valAx>
      <c:spPr>
        <a:noFill/>
        <a:ln w="25400">
          <a:noFill/>
        </a:ln>
      </c:spPr>
    </c:plotArea>
    <c:plotVisOnly val="1"/>
    <c:dispBlanksAs val="gap"/>
    <c:showDLblsOverMax val="0"/>
  </c:chart>
  <c:spPr>
    <a:noFill/>
    <a:ln w="9525">
      <a:noFill/>
    </a:ln>
  </c:spPr>
  <c:txPr>
    <a:bodyPr/>
    <a:lstStyle/>
    <a:p>
      <a:pPr>
        <a:defRPr sz="1100" b="1" i="0" u="none" strike="noStrike" baseline="0">
          <a:solidFill>
            <a:srgbClr val="000080"/>
          </a:solidFill>
          <a:latin typeface="Arial"/>
          <a:ea typeface="Arial"/>
          <a:cs typeface="Arial"/>
        </a:defRPr>
      </a:pPr>
      <a:endParaRPr lang="it-IT"/>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89872804360994"/>
          <c:y val="6.5149165514616011E-2"/>
          <c:w val="0.6322209569957602"/>
          <c:h val="0.78424355352527497"/>
        </c:manualLayout>
      </c:layout>
      <c:pieChart>
        <c:varyColors val="1"/>
        <c:ser>
          <c:idx val="0"/>
          <c:order val="0"/>
          <c:spPr>
            <a:scene3d>
              <a:camera prst="orthographicFront"/>
              <a:lightRig rig="threePt" dir="t"/>
            </a:scene3d>
            <a:sp3d>
              <a:bevelT/>
            </a:sp3d>
          </c:spPr>
          <c:dPt>
            <c:idx val="0"/>
            <c:bubble3D val="0"/>
            <c:spPr>
              <a:solidFill>
                <a:srgbClr val="336699"/>
              </a:solidFill>
              <a:scene3d>
                <a:camera prst="orthographicFront"/>
                <a:lightRig rig="threePt" dir="t"/>
              </a:scene3d>
              <a:sp3d>
                <a:bevelT/>
              </a:sp3d>
            </c:spPr>
            <c:extLst>
              <c:ext xmlns:c16="http://schemas.microsoft.com/office/drawing/2014/chart" uri="{C3380CC4-5D6E-409C-BE32-E72D297353CC}">
                <c16:uniqueId val="{00000001-D7BA-48C4-94E6-38FD936AE309}"/>
              </c:ext>
            </c:extLst>
          </c:dPt>
          <c:dPt>
            <c:idx val="1"/>
            <c:bubble3D val="0"/>
            <c:spPr>
              <a:solidFill>
                <a:srgbClr val="00B050"/>
              </a:solidFill>
              <a:scene3d>
                <a:camera prst="orthographicFront"/>
                <a:lightRig rig="threePt" dir="t"/>
              </a:scene3d>
              <a:sp3d>
                <a:bevelT/>
              </a:sp3d>
            </c:spPr>
            <c:extLst>
              <c:ext xmlns:c16="http://schemas.microsoft.com/office/drawing/2014/chart" uri="{C3380CC4-5D6E-409C-BE32-E72D297353CC}">
                <c16:uniqueId val="{00000003-D7BA-48C4-94E6-38FD936AE309}"/>
              </c:ext>
            </c:extLst>
          </c:dPt>
          <c:dLbls>
            <c:dLbl>
              <c:idx val="1"/>
              <c:layout>
                <c:manualLayout>
                  <c:x val="5.4645507773066829E-2"/>
                  <c:y val="0.1493690769569834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BA-48C4-94E6-38FD936AE309}"/>
                </c:ext>
              </c:extLst>
            </c:dLbl>
            <c:spPr>
              <a:noFill/>
              <a:ln>
                <a:noFill/>
              </a:ln>
              <a:effectLst/>
            </c:spPr>
            <c:txPr>
              <a:bodyPr/>
              <a:lstStyle/>
              <a:p>
                <a:pPr>
                  <a:defRPr sz="1100" b="1" i="0" u="none" strike="noStrike" baseline="0">
                    <a:solidFill>
                      <a:srgbClr val="FFFFFF"/>
                    </a:solidFill>
                    <a:latin typeface="Arial"/>
                    <a:ea typeface="Arial"/>
                    <a:cs typeface="Arial"/>
                  </a:defRPr>
                </a:pPr>
                <a:endParaRPr lang="it-IT"/>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multivariate!$B$15:$B$16</c:f>
              <c:strCache>
                <c:ptCount val="2"/>
                <c:pt idx="0">
                  <c:v>Cluster 1</c:v>
                </c:pt>
                <c:pt idx="1">
                  <c:v>Cluster 2</c:v>
                </c:pt>
              </c:strCache>
            </c:strRef>
          </c:cat>
          <c:val>
            <c:numRef>
              <c:f>multivariate!$D$15:$D$16</c:f>
              <c:numCache>
                <c:formatCode>0%</c:formatCode>
                <c:ptCount val="2"/>
                <c:pt idx="0">
                  <c:v>0.92647058823529416</c:v>
                </c:pt>
                <c:pt idx="1">
                  <c:v>7.3529411764705885E-2</c:v>
                </c:pt>
              </c:numCache>
            </c:numRef>
          </c:val>
          <c:extLst>
            <c:ext xmlns:c16="http://schemas.microsoft.com/office/drawing/2014/chart" uri="{C3380CC4-5D6E-409C-BE32-E72D297353CC}">
              <c16:uniqueId val="{00000004-D7BA-48C4-94E6-38FD936AE309}"/>
            </c:ext>
          </c:extLst>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0241490928228868"/>
          <c:y val="0.88759615295437888"/>
          <c:w val="0.81076503547800582"/>
          <c:h val="0.11240384704562104"/>
        </c:manualLayout>
      </c:layout>
      <c:overlay val="0"/>
      <c:txPr>
        <a:bodyPr/>
        <a:lstStyle/>
        <a:p>
          <a:pPr rtl="0">
            <a:defRPr sz="1100" b="0" i="0" u="none" strike="noStrike" baseline="0">
              <a:solidFill>
                <a:srgbClr val="000000"/>
              </a:solidFill>
              <a:latin typeface="Arial" pitchFamily="34" charset="0"/>
              <a:ea typeface="Calibri"/>
              <a:cs typeface="Arial" pitchFamily="34" charset="0"/>
            </a:defRPr>
          </a:pPr>
          <a:endParaRPr lang="it-IT"/>
        </a:p>
      </c:txPr>
    </c:legend>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it-I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363670733676254"/>
          <c:y val="0.11347116812624519"/>
          <c:w val="0.73463495911234977"/>
          <c:h val="0.41004870776057489"/>
        </c:manualLayout>
      </c:layout>
      <c:lineChart>
        <c:grouping val="standard"/>
        <c:varyColors val="0"/>
        <c:ser>
          <c:idx val="0"/>
          <c:order val="0"/>
          <c:tx>
            <c:strRef>
              <c:f>multivariate!$B$24</c:f>
              <c:strCache>
                <c:ptCount val="1"/>
                <c:pt idx="0">
                  <c:v>Cluster 1</c:v>
                </c:pt>
              </c:strCache>
            </c:strRef>
          </c:tx>
          <c:spPr>
            <a:ln>
              <a:solidFill>
                <a:srgbClr val="336699"/>
              </a:solidFill>
            </a:ln>
            <a:effectLst>
              <a:outerShdw blurRad="50800" dist="50800" dir="5400000" algn="ctr" rotWithShape="0">
                <a:srgbClr val="0070C0"/>
              </a:outerShdw>
            </a:effectLst>
          </c:spPr>
          <c:marker>
            <c:symbol val="none"/>
          </c:marker>
          <c:cat>
            <c:strRef>
              <c:f>multivariate!$A$25:$A$31</c:f>
              <c:strCache>
                <c:ptCount val="7"/>
                <c:pt idx="0">
                  <c:v>Staff organizzativo - Disponibilità</c:v>
                </c:pt>
                <c:pt idx="1">
                  <c:v>Staff organizzativo - Problem solving</c:v>
                </c:pt>
                <c:pt idx="2">
                  <c:v>Qualità supporti audiovisivi</c:v>
                </c:pt>
                <c:pt idx="3">
                  <c:v>Visita didattica</c:v>
                </c:pt>
                <c:pt idx="4">
                  <c:v>Catering</c:v>
                </c:pt>
                <c:pt idx="5">
                  <c:v>Soddisfazione ospiti</c:v>
                </c:pt>
                <c:pt idx="6">
                  <c:v>Giudizio complessivo</c:v>
                </c:pt>
              </c:strCache>
            </c:strRef>
          </c:cat>
          <c:val>
            <c:numRef>
              <c:f>multivariate!$B$25:$B$31</c:f>
              <c:numCache>
                <c:formatCode>0.00</c:formatCode>
                <c:ptCount val="7"/>
                <c:pt idx="0">
                  <c:v>2.9365079365079363</c:v>
                </c:pt>
                <c:pt idx="1">
                  <c:v>2.9523809523809517</c:v>
                </c:pt>
                <c:pt idx="2">
                  <c:v>2.9142857142857141</c:v>
                </c:pt>
                <c:pt idx="3">
                  <c:v>3</c:v>
                </c:pt>
                <c:pt idx="4">
                  <c:v>3</c:v>
                </c:pt>
                <c:pt idx="5">
                  <c:v>3</c:v>
                </c:pt>
                <c:pt idx="6">
                  <c:v>2.9838709677419355</c:v>
                </c:pt>
              </c:numCache>
            </c:numRef>
          </c:val>
          <c:smooth val="0"/>
          <c:extLst>
            <c:ext xmlns:c16="http://schemas.microsoft.com/office/drawing/2014/chart" uri="{C3380CC4-5D6E-409C-BE32-E72D297353CC}">
              <c16:uniqueId val="{00000000-8C52-433F-B75D-3C38DCD2EFDE}"/>
            </c:ext>
          </c:extLst>
        </c:ser>
        <c:ser>
          <c:idx val="1"/>
          <c:order val="1"/>
          <c:tx>
            <c:strRef>
              <c:f>multivariate!$C$24</c:f>
              <c:strCache>
                <c:ptCount val="1"/>
                <c:pt idx="0">
                  <c:v>Cluster 2</c:v>
                </c:pt>
              </c:strCache>
            </c:strRef>
          </c:tx>
          <c:spPr>
            <a:ln>
              <a:solidFill>
                <a:srgbClr val="00B050"/>
              </a:solidFill>
            </a:ln>
            <a:effectLst>
              <a:outerShdw blurRad="50800" dist="50800" dir="5400000" algn="ctr" rotWithShape="0">
                <a:srgbClr val="00B050"/>
              </a:outerShdw>
            </a:effectLst>
          </c:spPr>
          <c:marker>
            <c:symbol val="none"/>
          </c:marker>
          <c:cat>
            <c:strRef>
              <c:f>multivariate!$A$25:$A$31</c:f>
              <c:strCache>
                <c:ptCount val="7"/>
                <c:pt idx="0">
                  <c:v>Staff organizzativo - Disponibilità</c:v>
                </c:pt>
                <c:pt idx="1">
                  <c:v>Staff organizzativo - Problem solving</c:v>
                </c:pt>
                <c:pt idx="2">
                  <c:v>Qualità supporti audiovisivi</c:v>
                </c:pt>
                <c:pt idx="3">
                  <c:v>Visita didattica</c:v>
                </c:pt>
                <c:pt idx="4">
                  <c:v>Catering</c:v>
                </c:pt>
                <c:pt idx="5">
                  <c:v>Soddisfazione ospiti</c:v>
                </c:pt>
                <c:pt idx="6">
                  <c:v>Giudizio complessivo</c:v>
                </c:pt>
              </c:strCache>
            </c:strRef>
          </c:cat>
          <c:val>
            <c:numRef>
              <c:f>multivariate!$C$25:$C$31</c:f>
              <c:numCache>
                <c:formatCode>0.00</c:formatCode>
                <c:ptCount val="7"/>
                <c:pt idx="0">
                  <c:v>3</c:v>
                </c:pt>
                <c:pt idx="1">
                  <c:v>3</c:v>
                </c:pt>
                <c:pt idx="2">
                  <c:v>3</c:v>
                </c:pt>
                <c:pt idx="3">
                  <c:v>3</c:v>
                </c:pt>
                <c:pt idx="4">
                  <c:v>3</c:v>
                </c:pt>
                <c:pt idx="5">
                  <c:v>2.5</c:v>
                </c:pt>
                <c:pt idx="6">
                  <c:v>3</c:v>
                </c:pt>
              </c:numCache>
            </c:numRef>
          </c:val>
          <c:smooth val="0"/>
          <c:extLst>
            <c:ext xmlns:c16="http://schemas.microsoft.com/office/drawing/2014/chart" uri="{C3380CC4-5D6E-409C-BE32-E72D297353CC}">
              <c16:uniqueId val="{00000001-8C52-433F-B75D-3C38DCD2EFDE}"/>
            </c:ext>
          </c:extLst>
        </c:ser>
        <c:dLbls>
          <c:showLegendKey val="0"/>
          <c:showVal val="0"/>
          <c:showCatName val="0"/>
          <c:showSerName val="0"/>
          <c:showPercent val="0"/>
          <c:showBubbleSize val="0"/>
        </c:dLbls>
        <c:smooth val="0"/>
        <c:axId val="714935360"/>
        <c:axId val="714932640"/>
      </c:lineChart>
      <c:catAx>
        <c:axId val="714935360"/>
        <c:scaling>
          <c:orientation val="minMax"/>
        </c:scaling>
        <c:delete val="0"/>
        <c:axPos val="b"/>
        <c:numFmt formatCode="General" sourceLinked="1"/>
        <c:majorTickMark val="out"/>
        <c:minorTickMark val="none"/>
        <c:tickLblPos val="nextTo"/>
        <c:spPr>
          <a:ln w="9525">
            <a:solidFill>
              <a:schemeClr val="tx1"/>
            </a:solidFill>
          </a:ln>
        </c:spPr>
        <c:txPr>
          <a:bodyPr rot="-2100000" vert="horz"/>
          <a:lstStyle/>
          <a:p>
            <a:pPr>
              <a:defRPr sz="1000" b="0" i="0" u="none" strike="noStrike" baseline="0">
                <a:solidFill>
                  <a:srgbClr val="000000"/>
                </a:solidFill>
                <a:latin typeface="Arial"/>
                <a:ea typeface="Arial"/>
                <a:cs typeface="Arial"/>
              </a:defRPr>
            </a:pPr>
            <a:endParaRPr lang="it-IT"/>
          </a:p>
        </c:txPr>
        <c:crossAx val="714932640"/>
        <c:crossesAt val="0"/>
        <c:auto val="1"/>
        <c:lblAlgn val="ctr"/>
        <c:lblOffset val="100"/>
        <c:noMultiLvlLbl val="0"/>
      </c:catAx>
      <c:valAx>
        <c:axId val="714932640"/>
        <c:scaling>
          <c:orientation val="minMax"/>
          <c:max val="3"/>
          <c:min val="0"/>
        </c:scaling>
        <c:delete val="0"/>
        <c:axPos val="l"/>
        <c:numFmt formatCode="#,##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it-IT"/>
          </a:p>
        </c:txPr>
        <c:crossAx val="714935360"/>
        <c:crosses val="autoZero"/>
        <c:crossBetween val="between"/>
        <c:majorUnit val="1"/>
        <c:minorUnit val="0.1"/>
      </c:valAx>
    </c:plotArea>
    <c:legend>
      <c:legendPos val="b"/>
      <c:layout>
        <c:manualLayout>
          <c:xMode val="edge"/>
          <c:yMode val="edge"/>
          <c:x val="0.30578547278132018"/>
          <c:y val="0.89498886917705334"/>
          <c:w val="0.487128827326341"/>
          <c:h val="8.3597596190943674E-2"/>
        </c:manualLayout>
      </c:layout>
      <c:overlay val="0"/>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05440687139813"/>
          <c:y val="6.0623897422658231E-2"/>
          <c:w val="0.82172902323336205"/>
          <c:h val="0.4978819674875492"/>
        </c:manualLayout>
      </c:layout>
      <c:lineChart>
        <c:grouping val="standard"/>
        <c:varyColors val="0"/>
        <c:ser>
          <c:idx val="0"/>
          <c:order val="0"/>
          <c:tx>
            <c:strRef>
              <c:f>'mappa e trend'!$C$25</c:f>
              <c:strCache>
                <c:ptCount val="1"/>
                <c:pt idx="0">
                  <c:v>2024</c:v>
                </c:pt>
              </c:strCache>
            </c:strRef>
          </c:tx>
          <c:spPr>
            <a:ln>
              <a:solidFill>
                <a:srgbClr val="800000"/>
              </a:solidFill>
            </a:ln>
            <a:effectLst>
              <a:outerShdw blurRad="50800" dist="50800" dir="5400000" algn="ctr" rotWithShape="0">
                <a:srgbClr val="800000"/>
              </a:outerShdw>
            </a:effectLst>
          </c:spPr>
          <c:marker>
            <c:symbol val="none"/>
          </c:marker>
          <c:dLbls>
            <c:dLbl>
              <c:idx val="0"/>
              <c:layout>
                <c:manualLayout>
                  <c:x val="-5.385790080519838E-2"/>
                  <c:y val="-1.8650783406172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92-444E-BDC6-88F0165F69F6}"/>
                </c:ext>
              </c:extLst>
            </c:dLbl>
            <c:dLbl>
              <c:idx val="1"/>
              <c:layout>
                <c:manualLayout>
                  <c:x val="-3.8319532691510991E-2"/>
                  <c:y val="-3.5482564679415074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92-444E-BDC6-88F0165F69F6}"/>
                </c:ext>
              </c:extLst>
            </c:dLbl>
            <c:dLbl>
              <c:idx val="2"/>
              <c:layout>
                <c:manualLayout>
                  <c:x val="-3.5662664046685416E-2"/>
                  <c:y val="-2.162041220257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92-444E-BDC6-88F0165F69F6}"/>
                </c:ext>
              </c:extLst>
            </c:dLbl>
            <c:dLbl>
              <c:idx val="3"/>
              <c:layout>
                <c:manualLayout>
                  <c:x val="-3.6674797442554294E-2"/>
                  <c:y val="-2.6822057078930709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92-444E-BDC6-88F0165F69F6}"/>
                </c:ext>
              </c:extLst>
            </c:dLbl>
            <c:dLbl>
              <c:idx val="4"/>
              <c:layout>
                <c:manualLayout>
                  <c:x val="-3.4959321177115435E-2"/>
                  <c:y val="-4.0978094896314918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92-444E-BDC6-88F0165F69F6}"/>
                </c:ext>
              </c:extLst>
            </c:dLbl>
            <c:dLbl>
              <c:idx val="5"/>
              <c:layout>
                <c:manualLayout>
                  <c:x val="-3.330295676629498E-2"/>
                  <c:y val="-3.4063792920948605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92-444E-BDC6-88F0165F69F6}"/>
                </c:ext>
              </c:extLst>
            </c:dLbl>
            <c:dLbl>
              <c:idx val="6"/>
              <c:layout>
                <c:manualLayout>
                  <c:x val="-3.330295676629498E-2"/>
                  <c:y val="-3.7716762008201059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92-444E-BDC6-88F0165F69F6}"/>
                </c:ext>
              </c:extLst>
            </c:dLbl>
            <c:dLbl>
              <c:idx val="7"/>
              <c:layout>
                <c:manualLayout>
                  <c:x val="-1.401191500070036E-2"/>
                  <c:y val="-2.5981388690050108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92-444E-BDC6-88F0165F69F6}"/>
                </c:ext>
              </c:extLst>
            </c:dLbl>
            <c:dLbl>
              <c:idx val="8"/>
              <c:layout>
                <c:manualLayout>
                  <c:x val="-2.8101396298154536E-2"/>
                  <c:y val="-3.4063792920948598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92-444E-BDC6-88F0165F69F6}"/>
                </c:ext>
              </c:extLst>
            </c:dLbl>
            <c:dLbl>
              <c:idx val="9"/>
              <c:layout>
                <c:manualLayout>
                  <c:x val="-3.8673397294778984E-2"/>
                  <c:y val="-8.2998621651349164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92-444E-BDC6-88F0165F69F6}"/>
                </c:ext>
              </c:extLst>
            </c:dLbl>
            <c:dLbl>
              <c:idx val="10"/>
              <c:layout>
                <c:manualLayout>
                  <c:x val="-3.1970651672368997E-2"/>
                  <c:y val="-3.0928908685341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92-444E-BDC6-88F0165F69F6}"/>
                </c:ext>
              </c:extLst>
            </c:dLbl>
            <c:dLbl>
              <c:idx val="11"/>
              <c:layout>
                <c:manualLayout>
                  <c:x val="-3.4192708027740944E-2"/>
                  <c:y val="4.3001165639793518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92-444E-BDC6-88F0165F69F6}"/>
                </c:ext>
              </c:extLst>
            </c:dLbl>
            <c:dLbl>
              <c:idx val="12"/>
              <c:layout>
                <c:manualLayout>
                  <c:x val="-1.1084134776526781E-2"/>
                  <c:y val="-1.967307705839719E-2"/>
                </c:manualLayout>
              </c:layout>
              <c:spPr/>
              <c:txPr>
                <a:bodyPr/>
                <a:lstStyle/>
                <a:p>
                  <a:pPr>
                    <a:defRPr sz="1100" b="1" i="0" u="none" strike="noStrike" baseline="0">
                      <a:solidFill>
                        <a:srgbClr val="8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92-444E-BDC6-88F0165F69F6}"/>
                </c:ext>
              </c:extLst>
            </c:dLbl>
            <c:spPr>
              <a:noFill/>
              <a:ln>
                <a:noFill/>
              </a:ln>
              <a:effectLst/>
            </c:spPr>
            <c:txPr>
              <a:bodyPr wrap="square" lIns="38100" tIns="19050" rIns="38100" bIns="19050" anchor="ctr">
                <a:spAutoFit/>
              </a:bodyPr>
              <a:lstStyle/>
              <a:p>
                <a:pPr>
                  <a:defRPr sz="1100" b="1" i="0" u="none" strike="noStrike" baseline="0">
                    <a:solidFill>
                      <a:srgbClr val="800000"/>
                    </a:solidFill>
                    <a:latin typeface="Arial"/>
                    <a:ea typeface="Arial"/>
                    <a:cs typeface="Arial"/>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'mappa e trend'!$B$26:$B$33</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'mappa e trend'!$C$26:$C$33</c:f>
              <c:numCache>
                <c:formatCode>###0.00</c:formatCode>
                <c:ptCount val="8"/>
                <c:pt idx="0">
                  <c:v>2.9411764705882355</c:v>
                </c:pt>
                <c:pt idx="1">
                  <c:v>2.9558823529411757</c:v>
                </c:pt>
                <c:pt idx="2">
                  <c:v>2.9210526315789473</c:v>
                </c:pt>
                <c:pt idx="3">
                  <c:v>3</c:v>
                </c:pt>
                <c:pt idx="4">
                  <c:v>3</c:v>
                </c:pt>
                <c:pt idx="5">
                  <c:v>2.9104477611940296</c:v>
                </c:pt>
                <c:pt idx="6">
                  <c:v>2.9848484848484849</c:v>
                </c:pt>
                <c:pt idx="7">
                  <c:v>2.9850746268656718</c:v>
                </c:pt>
              </c:numCache>
            </c:numRef>
          </c:val>
          <c:smooth val="0"/>
          <c:extLst>
            <c:ext xmlns:c16="http://schemas.microsoft.com/office/drawing/2014/chart" uri="{C3380CC4-5D6E-409C-BE32-E72D297353CC}">
              <c16:uniqueId val="{0000000D-A892-444E-BDC6-88F0165F69F6}"/>
            </c:ext>
          </c:extLst>
        </c:ser>
        <c:ser>
          <c:idx val="1"/>
          <c:order val="1"/>
          <c:tx>
            <c:strRef>
              <c:f>'mappa e trend'!$D$25</c:f>
              <c:strCache>
                <c:ptCount val="1"/>
                <c:pt idx="0">
                  <c:v>2023</c:v>
                </c:pt>
              </c:strCache>
            </c:strRef>
          </c:tx>
          <c:spPr>
            <a:ln>
              <a:solidFill>
                <a:schemeClr val="tx1">
                  <a:lumMod val="85000"/>
                  <a:lumOff val="15000"/>
                </a:schemeClr>
              </a:solidFill>
            </a:ln>
            <a:effectLst>
              <a:outerShdw blurRad="50800" dist="50800" dir="5400000" algn="ctr" rotWithShape="0">
                <a:sysClr val="windowText" lastClr="000000">
                  <a:lumMod val="50000"/>
                  <a:lumOff val="50000"/>
                </a:sysClr>
              </a:outerShdw>
            </a:effectLst>
          </c:spPr>
          <c:marker>
            <c:symbol val="none"/>
          </c:marker>
          <c:dLbls>
            <c:dLbl>
              <c:idx val="0"/>
              <c:layout>
                <c:manualLayout>
                  <c:x val="-5.2298244420707768E-2"/>
                  <c:y val="1.3948801854313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92-444E-BDC6-88F0165F69F6}"/>
                </c:ext>
              </c:extLst>
            </c:dLbl>
            <c:dLbl>
              <c:idx val="1"/>
              <c:layout>
                <c:manualLayout>
                  <c:x val="-3.847564017717503E-2"/>
                  <c:y val="2.6651914412337802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92-444E-BDC6-88F0165F69F6}"/>
                </c:ext>
              </c:extLst>
            </c:dLbl>
            <c:dLbl>
              <c:idx val="2"/>
              <c:layout>
                <c:manualLayout>
                  <c:x val="-3.617977715658021E-2"/>
                  <c:y val="2.1342452836827033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892-444E-BDC6-88F0165F69F6}"/>
                </c:ext>
              </c:extLst>
            </c:dLbl>
            <c:dLbl>
              <c:idx val="3"/>
              <c:layout>
                <c:manualLayout>
                  <c:x val="-4.3135776314598549E-2"/>
                  <c:y val="4.2336450571024468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892-444E-BDC6-88F0165F69F6}"/>
                </c:ext>
              </c:extLst>
            </c:dLbl>
            <c:dLbl>
              <c:idx val="4"/>
              <c:layout>
                <c:manualLayout>
                  <c:x val="-3.6782571293905053E-2"/>
                  <c:y val="3.333347406641194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892-444E-BDC6-88F0165F69F6}"/>
                </c:ext>
              </c:extLst>
            </c:dLbl>
            <c:dLbl>
              <c:idx val="5"/>
              <c:layout>
                <c:manualLayout>
                  <c:x val="-3.330295676629498E-2"/>
                  <c:y val="3.041111146905737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892-444E-BDC6-88F0165F69F6}"/>
                </c:ext>
              </c:extLst>
            </c:dLbl>
            <c:dLbl>
              <c:idx val="6"/>
              <c:layout>
                <c:manualLayout>
                  <c:x val="-3.375957429372977E-2"/>
                  <c:y val="3.7717088642608199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892-444E-BDC6-88F0165F69F6}"/>
                </c:ext>
              </c:extLst>
            </c:dLbl>
            <c:dLbl>
              <c:idx val="7"/>
              <c:layout>
                <c:manualLayout>
                  <c:x val="-1.4377150987239459E-2"/>
                  <c:y val="9.7268296008453485E-3"/>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manualLayout>
                      <c:w val="4.7533525149408333E-2"/>
                      <c:h val="6.447490439000593E-2"/>
                    </c:manualLayout>
                  </c15:layout>
                </c:ext>
                <c:ext xmlns:c16="http://schemas.microsoft.com/office/drawing/2014/chart" uri="{C3380CC4-5D6E-409C-BE32-E72D297353CC}">
                  <c16:uniqueId val="{00000015-A892-444E-BDC6-88F0165F69F6}"/>
                </c:ext>
              </c:extLst>
            </c:dLbl>
            <c:dLbl>
              <c:idx val="8"/>
              <c:layout>
                <c:manualLayout>
                  <c:x val="-4.0153998955592192E-2"/>
                  <c:y val="6.9413315906465545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892-444E-BDC6-88F0165F69F6}"/>
                </c:ext>
              </c:extLst>
            </c:dLbl>
            <c:dLbl>
              <c:idx val="9"/>
              <c:layout>
                <c:manualLayout>
                  <c:x val="-4.4128127799226292E-2"/>
                  <c:y val="2.9506704411193314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892-444E-BDC6-88F0165F69F6}"/>
                </c:ext>
              </c:extLst>
            </c:dLbl>
            <c:dLbl>
              <c:idx val="10"/>
              <c:layout>
                <c:manualLayout>
                  <c:x val="-2.5249536166735431E-2"/>
                  <c:y val="3.4442169259673638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892-444E-BDC6-88F0165F69F6}"/>
                </c:ext>
              </c:extLst>
            </c:dLbl>
            <c:dLbl>
              <c:idx val="11"/>
              <c:layout>
                <c:manualLayout>
                  <c:x val="-3.8166875936335082E-2"/>
                  <c:y val="-5.5085440603912447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892-444E-BDC6-88F0165F69F6}"/>
                </c:ext>
              </c:extLst>
            </c:dLbl>
            <c:dLbl>
              <c:idx val="12"/>
              <c:layout>
                <c:manualLayout>
                  <c:x val="-1.2135959682958055E-2"/>
                  <c:y val="1.8922969749424753E-2"/>
                </c:manualLayout>
              </c:layout>
              <c:spPr/>
              <c:txPr>
                <a:bodyPr/>
                <a:lstStyle/>
                <a:p>
                  <a:pPr>
                    <a:defRPr sz="1100" b="1" i="0" u="none" strike="noStrike" baseline="0">
                      <a:solidFill>
                        <a:srgbClr val="000000"/>
                      </a:solidFill>
                      <a:latin typeface="Arial"/>
                      <a:ea typeface="Arial"/>
                      <a:cs typeface="Arial"/>
                    </a:defRPr>
                  </a:pPr>
                  <a:endParaRPr lang="it-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892-444E-BDC6-88F0165F69F6}"/>
                </c:ext>
              </c:extLst>
            </c:dLbl>
            <c:spPr>
              <a:noFill/>
              <a:ln>
                <a:noFill/>
              </a:ln>
              <a:effectLst/>
            </c:spPr>
            <c:txPr>
              <a:bodyPr wrap="square" lIns="38100" tIns="19050" rIns="38100" bIns="19050" anchor="ctr">
                <a:spAutoFit/>
              </a:bodyPr>
              <a:lstStyle/>
              <a:p>
                <a:pPr>
                  <a:defRPr sz="1100" b="1" i="0" u="none" strike="noStrike" baseline="0">
                    <a:solidFill>
                      <a:srgbClr val="000000"/>
                    </a:solidFill>
                    <a:latin typeface="Arial"/>
                    <a:ea typeface="Arial"/>
                    <a:cs typeface="Arial"/>
                  </a:defRPr>
                </a:pPr>
                <a:endParaRPr lang="it-I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'mappa e trend'!$B$26:$B$33</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'mappa e trend'!$D$26:$D$33</c:f>
              <c:numCache>
                <c:formatCode>###0.00</c:formatCode>
                <c:ptCount val="8"/>
                <c:pt idx="0">
                  <c:v>2.8918918918918917</c:v>
                </c:pt>
                <c:pt idx="1">
                  <c:v>2.8783783783783785</c:v>
                </c:pt>
                <c:pt idx="2">
                  <c:v>2.7749999999999999</c:v>
                </c:pt>
                <c:pt idx="3">
                  <c:v>2.9166666666666665</c:v>
                </c:pt>
                <c:pt idx="4" formatCode="General">
                  <c:v>2.76</c:v>
                </c:pt>
                <c:pt idx="5" formatCode="0.00">
                  <c:v>2.9</c:v>
                </c:pt>
                <c:pt idx="6" formatCode="General">
                  <c:v>2.95</c:v>
                </c:pt>
                <c:pt idx="7" formatCode="General">
                  <c:v>2.93</c:v>
                </c:pt>
              </c:numCache>
            </c:numRef>
          </c:val>
          <c:smooth val="0"/>
          <c:extLst>
            <c:ext xmlns:c16="http://schemas.microsoft.com/office/drawing/2014/chart" uri="{C3380CC4-5D6E-409C-BE32-E72D297353CC}">
              <c16:uniqueId val="{0000001B-A892-444E-BDC6-88F0165F69F6}"/>
            </c:ext>
          </c:extLst>
        </c:ser>
        <c:dLbls>
          <c:showLegendKey val="0"/>
          <c:showVal val="0"/>
          <c:showCatName val="0"/>
          <c:showSerName val="0"/>
          <c:showPercent val="0"/>
          <c:showBubbleSize val="0"/>
        </c:dLbls>
        <c:smooth val="0"/>
        <c:axId val="-2073025680"/>
        <c:axId val="-2073025136"/>
      </c:lineChart>
      <c:catAx>
        <c:axId val="-2073025680"/>
        <c:scaling>
          <c:orientation val="minMax"/>
        </c:scaling>
        <c:delete val="0"/>
        <c:axPos val="b"/>
        <c:numFmt formatCode="General" sourceLinked="1"/>
        <c:majorTickMark val="out"/>
        <c:minorTickMark val="none"/>
        <c:tickLblPos val="nextTo"/>
        <c:txPr>
          <a:bodyPr rot="-2400000" vert="horz"/>
          <a:lstStyle/>
          <a:p>
            <a:pPr>
              <a:defRPr sz="1100" b="0" i="0" u="none" strike="noStrike" baseline="0">
                <a:solidFill>
                  <a:srgbClr val="000000"/>
                </a:solidFill>
                <a:latin typeface="Arial"/>
                <a:ea typeface="Arial"/>
                <a:cs typeface="Arial"/>
              </a:defRPr>
            </a:pPr>
            <a:endParaRPr lang="it-IT"/>
          </a:p>
        </c:txPr>
        <c:crossAx val="-2073025136"/>
        <c:crosses val="autoZero"/>
        <c:auto val="1"/>
        <c:lblAlgn val="ctr"/>
        <c:lblOffset val="100"/>
        <c:noMultiLvlLbl val="0"/>
      </c:catAx>
      <c:valAx>
        <c:axId val="-2073025136"/>
        <c:scaling>
          <c:orientation val="minMax"/>
          <c:max val="3"/>
          <c:min val="0"/>
        </c:scaling>
        <c:delete val="1"/>
        <c:axPos val="l"/>
        <c:numFmt formatCode="###0.00" sourceLinked="1"/>
        <c:majorTickMark val="out"/>
        <c:minorTickMark val="none"/>
        <c:tickLblPos val="nextTo"/>
        <c:crossAx val="-2073025680"/>
        <c:crosses val="autoZero"/>
        <c:crossBetween val="between"/>
      </c:valAx>
    </c:plotArea>
    <c:legend>
      <c:legendPos val="b"/>
      <c:layout>
        <c:manualLayout>
          <c:xMode val="edge"/>
          <c:yMode val="edge"/>
          <c:x val="0.31271248013904596"/>
          <c:y val="0.88089914990134432"/>
          <c:w val="0.38372172670679666"/>
          <c:h val="0.1191008500986557"/>
        </c:manualLayout>
      </c:layout>
      <c:overlay val="0"/>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ln>
      <a:noFill/>
    </a:ln>
  </c:spPr>
  <c:txPr>
    <a:bodyPr/>
    <a:lstStyle/>
    <a:p>
      <a:pPr>
        <a:defRPr sz="1100" b="0" i="0" u="none" strike="noStrike" baseline="0">
          <a:solidFill>
            <a:srgbClr val="000000"/>
          </a:solidFill>
          <a:latin typeface="Arial"/>
          <a:ea typeface="Arial"/>
          <a:cs typeface="Arial"/>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04175424287104"/>
          <c:y val="3.466759463078662E-2"/>
          <c:w val="0.51000115025462456"/>
          <c:h val="0.93027093585784071"/>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spPr>
              <a:noFill/>
              <a:ln w="25400">
                <a:noFill/>
              </a:ln>
            </c:spPr>
            <c:txPr>
              <a:bodyPr/>
              <a:lstStyle/>
              <a:p>
                <a:pPr>
                  <a:defRPr sz="11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grafici'!$B$61:$B$68</c:f>
              <c:strCache>
                <c:ptCount val="8"/>
                <c:pt idx="0">
                  <c:v>Lavoro</c:v>
                </c:pt>
                <c:pt idx="1">
                  <c:v>Altri siti internet</c:v>
                </c:pt>
                <c:pt idx="2">
                  <c:v>www.museiincomuneroma.it</c:v>
                </c:pt>
                <c:pt idx="3">
                  <c:v>Passaparola</c:v>
                </c:pt>
                <c:pt idx="4">
                  <c:v>Evento</c:v>
                </c:pt>
                <c:pt idx="5">
                  <c:v>In biglietteria</c:v>
                </c:pt>
                <c:pt idx="6">
                  <c:v>Non ricorda</c:v>
                </c:pt>
                <c:pt idx="7">
                  <c:v>Contact Center 060608</c:v>
                </c:pt>
              </c:strCache>
            </c:strRef>
          </c:cat>
          <c:val>
            <c:numRef>
              <c:f>'tabelle e grafici'!$D$61:$D$68</c:f>
              <c:numCache>
                <c:formatCode>###0%</c:formatCode>
                <c:ptCount val="8"/>
                <c:pt idx="0">
                  <c:v>0.54166666666666663</c:v>
                </c:pt>
                <c:pt idx="1">
                  <c:v>0.16666666666666666</c:v>
                </c:pt>
                <c:pt idx="2">
                  <c:v>0.125</c:v>
                </c:pt>
                <c:pt idx="3">
                  <c:v>0.12</c:v>
                </c:pt>
                <c:pt idx="4">
                  <c:v>1.3888888888888888E-2</c:v>
                </c:pt>
                <c:pt idx="5">
                  <c:v>1.3888888888888888E-2</c:v>
                </c:pt>
                <c:pt idx="6">
                  <c:v>1.3888888888888888E-2</c:v>
                </c:pt>
                <c:pt idx="7">
                  <c:v>1.3888888888888888E-2</c:v>
                </c:pt>
              </c:numCache>
            </c:numRef>
          </c:val>
          <c:extLst>
            <c:ext xmlns:c16="http://schemas.microsoft.com/office/drawing/2014/chart" uri="{C3380CC4-5D6E-409C-BE32-E72D297353CC}">
              <c16:uniqueId val="{00000000-C0D7-4DD2-A5CA-E3EF3C1F5114}"/>
            </c:ext>
          </c:extLst>
        </c:ser>
        <c:dLbls>
          <c:showLegendKey val="0"/>
          <c:showVal val="0"/>
          <c:showCatName val="0"/>
          <c:showSerName val="0"/>
          <c:showPercent val="0"/>
          <c:showBubbleSize val="0"/>
        </c:dLbls>
        <c:gapWidth val="80"/>
        <c:axId val="89162752"/>
        <c:axId val="85649088"/>
      </c:barChart>
      <c:catAx>
        <c:axId val="8916275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a:pPr>
            <a:endParaRPr lang="it-IT"/>
          </a:p>
        </c:txPr>
        <c:crossAx val="85649088"/>
        <c:crosses val="autoZero"/>
        <c:auto val="1"/>
        <c:lblAlgn val="ctr"/>
        <c:lblOffset val="100"/>
        <c:tickLblSkip val="1"/>
        <c:tickMarkSkip val="1"/>
        <c:noMultiLvlLbl val="0"/>
      </c:catAx>
      <c:valAx>
        <c:axId val="85649088"/>
        <c:scaling>
          <c:orientation val="minMax"/>
          <c:max val="0.55000000000000004"/>
          <c:min val="0"/>
        </c:scaling>
        <c:delete val="1"/>
        <c:axPos val="t"/>
        <c:majorGridlines>
          <c:spPr>
            <a:ln w="3175">
              <a:solidFill>
                <a:srgbClr val="FFFFFF"/>
              </a:solidFill>
              <a:prstDash val="solid"/>
            </a:ln>
          </c:spPr>
        </c:majorGridlines>
        <c:numFmt formatCode="###0%" sourceLinked="1"/>
        <c:majorTickMark val="out"/>
        <c:minorTickMark val="none"/>
        <c:tickLblPos val="nextTo"/>
        <c:crossAx val="89162752"/>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40075528964578"/>
          <c:y val="4.463320872769691E-2"/>
          <c:w val="0.46254372765550955"/>
          <c:h val="0.89933844128069851"/>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grafici'!$B$90:$B$92</c:f>
              <c:strCache>
                <c:ptCount val="3"/>
                <c:pt idx="0">
                  <c:v>No, è la prima volta</c:v>
                </c:pt>
                <c:pt idx="1">
                  <c:v>Sì, raramente (1-3 volte)</c:v>
                </c:pt>
                <c:pt idx="2">
                  <c:v>Sì, spesso (oltre 3 volte)</c:v>
                </c:pt>
              </c:strCache>
            </c:strRef>
          </c:cat>
          <c:val>
            <c:numRef>
              <c:f>'tabelle e grafici'!$D$90:$D$92</c:f>
              <c:numCache>
                <c:formatCode>###0%</c:formatCode>
                <c:ptCount val="3"/>
                <c:pt idx="0">
                  <c:v>0.47058823529411759</c:v>
                </c:pt>
                <c:pt idx="1">
                  <c:v>0.32352941176470584</c:v>
                </c:pt>
                <c:pt idx="2">
                  <c:v>0.20588235294117646</c:v>
                </c:pt>
              </c:numCache>
            </c:numRef>
          </c:val>
          <c:extLst>
            <c:ext xmlns:c16="http://schemas.microsoft.com/office/drawing/2014/chart" uri="{C3380CC4-5D6E-409C-BE32-E72D297353CC}">
              <c16:uniqueId val="{00000000-852B-4E8E-9646-B2024771043A}"/>
            </c:ext>
          </c:extLst>
        </c:ser>
        <c:dLbls>
          <c:showLegendKey val="0"/>
          <c:showVal val="0"/>
          <c:showCatName val="0"/>
          <c:showSerName val="0"/>
          <c:showPercent val="0"/>
          <c:showBubbleSize val="0"/>
        </c:dLbls>
        <c:gapWidth val="130"/>
        <c:axId val="85758976"/>
        <c:axId val="60798016"/>
      </c:barChart>
      <c:catAx>
        <c:axId val="8575897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60798016"/>
        <c:crosses val="autoZero"/>
        <c:auto val="1"/>
        <c:lblAlgn val="ctr"/>
        <c:lblOffset val="100"/>
        <c:tickLblSkip val="1"/>
        <c:tickMarkSkip val="1"/>
        <c:noMultiLvlLbl val="0"/>
      </c:catAx>
      <c:valAx>
        <c:axId val="60798016"/>
        <c:scaling>
          <c:orientation val="minMax"/>
          <c:max val="0.49000000000000005"/>
          <c:min val="0"/>
        </c:scaling>
        <c:delete val="1"/>
        <c:axPos val="t"/>
        <c:majorGridlines>
          <c:spPr>
            <a:ln w="3175">
              <a:solidFill>
                <a:srgbClr val="FFFFFF"/>
              </a:solidFill>
              <a:prstDash val="solid"/>
            </a:ln>
          </c:spPr>
        </c:majorGridlines>
        <c:numFmt formatCode="###0%" sourceLinked="1"/>
        <c:majorTickMark val="out"/>
        <c:minorTickMark val="none"/>
        <c:tickLblPos val="nextTo"/>
        <c:crossAx val="85758976"/>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69735355418245"/>
          <c:y val="4.4477002069948118E-2"/>
          <c:w val="0.56640699167923159"/>
          <c:h val="0.90875408594970952"/>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grafici'!$B$74:$B$77</c:f>
              <c:strCache>
                <c:ptCount val="4"/>
                <c:pt idx="0">
                  <c:v>Catering</c:v>
                </c:pt>
                <c:pt idx="1">
                  <c:v>Convegno</c:v>
                </c:pt>
                <c:pt idx="2">
                  <c:v>Visita didattica</c:v>
                </c:pt>
                <c:pt idx="3">
                  <c:v>Altro</c:v>
                </c:pt>
              </c:strCache>
            </c:strRef>
          </c:cat>
          <c:val>
            <c:numRef>
              <c:f>'tabelle e grafici'!$D$74:$D$77</c:f>
              <c:numCache>
                <c:formatCode>###0%</c:formatCode>
                <c:ptCount val="4"/>
                <c:pt idx="0">
                  <c:v>0.40310077519379844</c:v>
                </c:pt>
                <c:pt idx="1">
                  <c:v>0.30232558139534882</c:v>
                </c:pt>
                <c:pt idx="2">
                  <c:v>0.27906976744186046</c:v>
                </c:pt>
                <c:pt idx="3">
                  <c:v>1.5503875968992248E-2</c:v>
                </c:pt>
              </c:numCache>
            </c:numRef>
          </c:val>
          <c:extLst>
            <c:ext xmlns:c16="http://schemas.microsoft.com/office/drawing/2014/chart" uri="{C3380CC4-5D6E-409C-BE32-E72D297353CC}">
              <c16:uniqueId val="{00000000-29AF-4B93-BA97-383CD037BAE4}"/>
            </c:ext>
          </c:extLst>
        </c:ser>
        <c:dLbls>
          <c:showLegendKey val="0"/>
          <c:showVal val="0"/>
          <c:showCatName val="0"/>
          <c:showSerName val="0"/>
          <c:showPercent val="0"/>
          <c:showBubbleSize val="0"/>
        </c:dLbls>
        <c:gapWidth val="100"/>
        <c:axId val="100726784"/>
        <c:axId val="79777728"/>
      </c:barChart>
      <c:catAx>
        <c:axId val="100726784"/>
        <c:scaling>
          <c:orientation val="maxMin"/>
        </c:scaling>
        <c:delete val="0"/>
        <c:axPos val="l"/>
        <c:numFmt formatCode="General" sourceLinked="1"/>
        <c:majorTickMark val="out"/>
        <c:minorTickMark val="none"/>
        <c:tickLblPos val="nextTo"/>
        <c:spPr>
          <a:ln w="6350">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79777728"/>
        <c:crosses val="autoZero"/>
        <c:auto val="1"/>
        <c:lblAlgn val="ctr"/>
        <c:lblOffset val="100"/>
        <c:tickLblSkip val="1"/>
        <c:tickMarkSkip val="1"/>
        <c:noMultiLvlLbl val="0"/>
      </c:catAx>
      <c:valAx>
        <c:axId val="79777728"/>
        <c:scaling>
          <c:orientation val="minMax"/>
          <c:max val="0.5"/>
          <c:min val="0"/>
        </c:scaling>
        <c:delete val="1"/>
        <c:axPos val="t"/>
        <c:majorGridlines>
          <c:spPr>
            <a:ln w="3175">
              <a:solidFill>
                <a:srgbClr val="FFFFFF"/>
              </a:solidFill>
              <a:prstDash val="solid"/>
            </a:ln>
          </c:spPr>
        </c:majorGridlines>
        <c:numFmt formatCode="###0%" sourceLinked="1"/>
        <c:majorTickMark val="out"/>
        <c:minorTickMark val="none"/>
        <c:tickLblPos val="nextTo"/>
        <c:crossAx val="100726784"/>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614575743101649"/>
          <c:y val="3.8687779049324508E-2"/>
          <c:w val="0.42302203890996887"/>
          <c:h val="0.89454447299858764"/>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dLbl>
              <c:idx val="2"/>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69-40C4-846D-DEA013DBBDA3}"/>
                </c:ext>
              </c:extLst>
            </c:dLbl>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grafici'!$B$98:$B$101</c:f>
              <c:strCache>
                <c:ptCount val="4"/>
                <c:pt idx="0">
                  <c:v>Superiore</c:v>
                </c:pt>
                <c:pt idx="1">
                  <c:v>Uguale</c:v>
                </c:pt>
                <c:pt idx="2">
                  <c:v>Inferiore</c:v>
                </c:pt>
                <c:pt idx="3">
                  <c:v>Non avevo aspettative</c:v>
                </c:pt>
              </c:strCache>
            </c:strRef>
          </c:cat>
          <c:val>
            <c:numRef>
              <c:f>'tabelle e grafici'!$D$98:$D$101</c:f>
              <c:numCache>
                <c:formatCode>###0%</c:formatCode>
                <c:ptCount val="4"/>
                <c:pt idx="0">
                  <c:v>0.13235294117647059</c:v>
                </c:pt>
                <c:pt idx="1">
                  <c:v>0.85294117647058831</c:v>
                </c:pt>
                <c:pt idx="2">
                  <c:v>1.4705882352941175E-2</c:v>
                </c:pt>
                <c:pt idx="3">
                  <c:v>0</c:v>
                </c:pt>
              </c:numCache>
            </c:numRef>
          </c:val>
          <c:extLst>
            <c:ext xmlns:c16="http://schemas.microsoft.com/office/drawing/2014/chart" uri="{C3380CC4-5D6E-409C-BE32-E72D297353CC}">
              <c16:uniqueId val="{00000000-25A1-4B1F-A602-54F8153E07F3}"/>
            </c:ext>
          </c:extLst>
        </c:ser>
        <c:dLbls>
          <c:showLegendKey val="0"/>
          <c:showVal val="0"/>
          <c:showCatName val="0"/>
          <c:showSerName val="0"/>
          <c:showPercent val="0"/>
          <c:showBubbleSize val="0"/>
        </c:dLbls>
        <c:gapWidth val="100"/>
        <c:axId val="89164800"/>
        <c:axId val="85650816"/>
      </c:barChart>
      <c:catAx>
        <c:axId val="8916480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85650816"/>
        <c:crosses val="autoZero"/>
        <c:auto val="1"/>
        <c:lblAlgn val="ctr"/>
        <c:lblOffset val="100"/>
        <c:tickLblSkip val="1"/>
        <c:tickMarkSkip val="1"/>
        <c:noMultiLvlLbl val="0"/>
      </c:catAx>
      <c:valAx>
        <c:axId val="85650816"/>
        <c:scaling>
          <c:orientation val="minMax"/>
          <c:max val="0.87000000000000011"/>
          <c:min val="0"/>
        </c:scaling>
        <c:delete val="1"/>
        <c:axPos val="t"/>
        <c:majorGridlines>
          <c:spPr>
            <a:ln w="3175">
              <a:solidFill>
                <a:srgbClr val="FFFFFF"/>
              </a:solidFill>
              <a:prstDash val="solid"/>
            </a:ln>
          </c:spPr>
        </c:majorGridlines>
        <c:numFmt formatCode="###0%" sourceLinked="1"/>
        <c:majorTickMark val="out"/>
        <c:minorTickMark val="none"/>
        <c:tickLblPos val="nextTo"/>
        <c:crossAx val="89164800"/>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50035329748422"/>
          <c:y val="4.6136136665914977E-2"/>
          <c:w val="0.72181700773033897"/>
          <c:h val="0.40095469039839288"/>
        </c:manualLayout>
      </c:layout>
      <c:lineChart>
        <c:grouping val="standard"/>
        <c:varyColors val="0"/>
        <c:ser>
          <c:idx val="1"/>
          <c:order val="0"/>
          <c:tx>
            <c:strRef>
              <c:f>'tabelle e grafici'!$D$189</c:f>
              <c:strCache>
                <c:ptCount val="1"/>
                <c:pt idx="0">
                  <c:v>Uguale</c:v>
                </c:pt>
              </c:strCache>
            </c:strRef>
          </c:tx>
          <c:spPr>
            <a:ln w="25400">
              <a:solidFill>
                <a:srgbClr val="92D050"/>
              </a:solidFill>
            </a:ln>
          </c:spPr>
          <c:marker>
            <c:symbol val="none"/>
          </c:marker>
          <c:cat>
            <c:strRef>
              <c:f>'tabelle e grafici'!$A$190:$A$197</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'tabelle e grafici'!$D$190:$D$197</c:f>
              <c:numCache>
                <c:formatCode>###0.00</c:formatCode>
                <c:ptCount val="8"/>
                <c:pt idx="0">
                  <c:v>2.9310344827586201</c:v>
                </c:pt>
                <c:pt idx="1">
                  <c:v>2.9482758620689649</c:v>
                </c:pt>
                <c:pt idx="2">
                  <c:v>3</c:v>
                </c:pt>
                <c:pt idx="3">
                  <c:v>3</c:v>
                </c:pt>
                <c:pt idx="4">
                  <c:v>3</c:v>
                </c:pt>
                <c:pt idx="5">
                  <c:v>2.8965517241379306</c:v>
                </c:pt>
                <c:pt idx="6">
                  <c:v>2.9821428571428572</c:v>
                </c:pt>
                <c:pt idx="7">
                  <c:v>3</c:v>
                </c:pt>
              </c:numCache>
            </c:numRef>
          </c:val>
          <c:smooth val="0"/>
          <c:extLst>
            <c:ext xmlns:c16="http://schemas.microsoft.com/office/drawing/2014/chart" uri="{C3380CC4-5D6E-409C-BE32-E72D297353CC}">
              <c16:uniqueId val="{00000000-9D8D-4B8C-BD82-02C425DA675D}"/>
            </c:ext>
          </c:extLst>
        </c:ser>
        <c:ser>
          <c:idx val="2"/>
          <c:order val="1"/>
          <c:tx>
            <c:strRef>
              <c:f>'tabelle e grafici'!$E$189</c:f>
              <c:strCache>
                <c:ptCount val="1"/>
                <c:pt idx="0">
                  <c:v>Superiore</c:v>
                </c:pt>
              </c:strCache>
            </c:strRef>
          </c:tx>
          <c:spPr>
            <a:ln w="25400">
              <a:solidFill>
                <a:srgbClr val="800000"/>
              </a:solidFill>
            </a:ln>
          </c:spPr>
          <c:marker>
            <c:symbol val="none"/>
          </c:marker>
          <c:cat>
            <c:strRef>
              <c:f>'tabelle e grafici'!$A$190:$A$197</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'tabelle e grafici'!$E$190:$E$197</c:f>
              <c:numCache>
                <c:formatCode>###0.00</c:formatCode>
                <c:ptCount val="8"/>
                <c:pt idx="0">
                  <c:v>3</c:v>
                </c:pt>
                <c:pt idx="1">
                  <c:v>3</c:v>
                </c:pt>
                <c:pt idx="2">
                  <c:v>3</c:v>
                </c:pt>
                <c:pt idx="3">
                  <c:v>3</c:v>
                </c:pt>
                <c:pt idx="4">
                  <c:v>3</c:v>
                </c:pt>
                <c:pt idx="5">
                  <c:v>3</c:v>
                </c:pt>
                <c:pt idx="6">
                  <c:v>3</c:v>
                </c:pt>
                <c:pt idx="7">
                  <c:v>3</c:v>
                </c:pt>
              </c:numCache>
            </c:numRef>
          </c:val>
          <c:smooth val="0"/>
          <c:extLst>
            <c:ext xmlns:c16="http://schemas.microsoft.com/office/drawing/2014/chart" uri="{C3380CC4-5D6E-409C-BE32-E72D297353CC}">
              <c16:uniqueId val="{00000001-9D8D-4B8C-BD82-02C425DA675D}"/>
            </c:ext>
          </c:extLst>
        </c:ser>
        <c:dLbls>
          <c:showLegendKey val="0"/>
          <c:showVal val="0"/>
          <c:showCatName val="0"/>
          <c:showSerName val="0"/>
          <c:showPercent val="0"/>
          <c:showBubbleSize val="0"/>
        </c:dLbls>
        <c:smooth val="0"/>
        <c:axId val="718922864"/>
        <c:axId val="718927760"/>
      </c:lineChart>
      <c:catAx>
        <c:axId val="718922864"/>
        <c:scaling>
          <c:orientation val="minMax"/>
        </c:scaling>
        <c:delete val="0"/>
        <c:axPos val="b"/>
        <c:numFmt formatCode="General" sourceLinked="1"/>
        <c:majorTickMark val="out"/>
        <c:minorTickMark val="none"/>
        <c:tickLblPos val="nextTo"/>
        <c:spPr>
          <a:ln w="15875"/>
        </c:spPr>
        <c:txPr>
          <a:bodyPr rot="-2700000" vert="horz"/>
          <a:lstStyle/>
          <a:p>
            <a:pPr>
              <a:defRPr sz="1000" b="0" i="0" u="none" strike="noStrike" baseline="0">
                <a:solidFill>
                  <a:srgbClr val="000000"/>
                </a:solidFill>
                <a:latin typeface="Arial"/>
                <a:ea typeface="Arial"/>
                <a:cs typeface="Arial"/>
              </a:defRPr>
            </a:pPr>
            <a:endParaRPr lang="it-IT"/>
          </a:p>
        </c:txPr>
        <c:crossAx val="718927760"/>
        <c:crosses val="autoZero"/>
        <c:auto val="1"/>
        <c:lblAlgn val="ctr"/>
        <c:lblOffset val="100"/>
        <c:noMultiLvlLbl val="0"/>
      </c:catAx>
      <c:valAx>
        <c:axId val="718927760"/>
        <c:scaling>
          <c:orientation val="minMax"/>
          <c:max val="3"/>
          <c:min val="0"/>
        </c:scaling>
        <c:delete val="0"/>
        <c:axPos val="l"/>
        <c:numFmt formatCode="0" sourceLinked="0"/>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it-IT"/>
          </a:p>
        </c:txPr>
        <c:crossAx val="718922864"/>
        <c:crosses val="autoZero"/>
        <c:crossBetween val="between"/>
        <c:majorUnit val="1"/>
      </c:valAx>
    </c:plotArea>
    <c:legend>
      <c:legendPos val="b"/>
      <c:layout>
        <c:manualLayout>
          <c:xMode val="edge"/>
          <c:yMode val="edge"/>
          <c:x val="0.28632637910721215"/>
          <c:y val="0.85357859068001718"/>
          <c:w val="0.66739336799599613"/>
          <c:h val="0.10914512081404866"/>
        </c:manualLayout>
      </c:layout>
      <c:overlay val="0"/>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100" b="1" dirty="0"/>
              <a:t>AMBITO DI AZIONE</a:t>
            </a:r>
          </a:p>
        </c:rich>
      </c:tx>
      <c:layout>
        <c:manualLayout>
          <c:xMode val="edge"/>
          <c:yMode val="edge"/>
          <c:x val="0.34666666666666668"/>
          <c:y val="3.9155680209701789E-2"/>
        </c:manualLayout>
      </c:layout>
      <c:overlay val="0"/>
    </c:title>
    <c:autoTitleDeleted val="0"/>
    <c:plotArea>
      <c:layout>
        <c:manualLayout>
          <c:layoutTarget val="inner"/>
          <c:xMode val="edge"/>
          <c:yMode val="edge"/>
          <c:x val="0.18952617129755334"/>
          <c:y val="0.19417610128433715"/>
          <c:w val="0.60766693818445106"/>
          <c:h val="0.77626660146886217"/>
        </c:manualLayout>
      </c:layout>
      <c:pieChart>
        <c:varyColors val="1"/>
        <c:ser>
          <c:idx val="0"/>
          <c:order val="0"/>
          <c:spPr>
            <a:solidFill>
              <a:srgbClr val="800000"/>
            </a:solidFill>
            <a:ln>
              <a:noFill/>
            </a:ln>
            <a:scene3d>
              <a:camera prst="orthographicFront"/>
              <a:lightRig rig="threePt" dir="t"/>
            </a:scene3d>
            <a:sp3d>
              <a:bevelT/>
            </a:sp3d>
          </c:spPr>
          <c:dPt>
            <c:idx val="0"/>
            <c:bubble3D val="0"/>
            <c:explosion val="7"/>
            <c:extLst>
              <c:ext xmlns:c16="http://schemas.microsoft.com/office/drawing/2014/chart" uri="{C3380CC4-5D6E-409C-BE32-E72D297353CC}">
                <c16:uniqueId val="{00000001-296C-4DFD-B3BB-4B13D1E8E1F2}"/>
              </c:ext>
            </c:extLst>
          </c:dPt>
          <c:dPt>
            <c:idx val="1"/>
            <c:bubble3D val="0"/>
            <c:explosion val="7"/>
            <c:extLst>
              <c:ext xmlns:c16="http://schemas.microsoft.com/office/drawing/2014/chart" uri="{C3380CC4-5D6E-409C-BE32-E72D297353CC}">
                <c16:uniqueId val="{00000003-296C-4DFD-B3BB-4B13D1E8E1F2}"/>
              </c:ext>
            </c:extLst>
          </c:dPt>
          <c:dLbls>
            <c:dLbl>
              <c:idx val="0"/>
              <c:layout>
                <c:manualLayout>
                  <c:x val="-0.2097227501734697"/>
                  <c:y val="-3.8053309071199519E-2"/>
                </c:manualLayout>
              </c:layout>
              <c:tx>
                <c:rich>
                  <a:bodyPr/>
                  <a:lstStyle/>
                  <a:p>
                    <a:r>
                      <a:rPr lang="en-US" sz="1100"/>
                      <a:t>Internazionale</a:t>
                    </a:r>
                  </a:p>
                  <a:p>
                    <a:fld id="{BD24C313-C3FE-4B6C-966A-DEF4E079346D}" type="VALUE">
                      <a:rPr lang="en-US" sz="1100"/>
                      <a:pPr/>
                      <a:t>[VALORE]</a:t>
                    </a:fld>
                    <a:endParaRPr lang="it-IT"/>
                  </a:p>
                </c:rich>
              </c:tx>
              <c:showLegendKey val="0"/>
              <c:showVal val="1"/>
              <c:showCatName val="0"/>
              <c:showSerName val="0"/>
              <c:showPercent val="0"/>
              <c:showBubbleSize val="0"/>
              <c:extLst>
                <c:ext xmlns:c15="http://schemas.microsoft.com/office/drawing/2012/chart" uri="{CE6537A1-D6FC-4f65-9D91-7224C49458BB}">
                  <c15:layout>
                    <c:manualLayout>
                      <c:w val="0.25248195799993089"/>
                      <c:h val="0.19399312480895523"/>
                    </c:manualLayout>
                  </c15:layout>
                  <c15:dlblFieldTable/>
                  <c15:showDataLabelsRange val="0"/>
                </c:ext>
                <c:ext xmlns:c16="http://schemas.microsoft.com/office/drawing/2014/chart" uri="{C3380CC4-5D6E-409C-BE32-E72D297353CC}">
                  <c16:uniqueId val="{00000001-296C-4DFD-B3BB-4B13D1E8E1F2}"/>
                </c:ext>
              </c:extLst>
            </c:dLbl>
            <c:dLbl>
              <c:idx val="1"/>
              <c:layout>
                <c:manualLayout>
                  <c:x val="0.18800929194195551"/>
                  <c:y val="-1.533977726892522E-2"/>
                </c:manualLayout>
              </c:layout>
              <c:tx>
                <c:rich>
                  <a:bodyPr/>
                  <a:lstStyle/>
                  <a:p>
                    <a:r>
                      <a:rPr lang="en-US"/>
                      <a:t>Nazionale</a:t>
                    </a:r>
                  </a:p>
                  <a:p>
                    <a:fld id="{A1244786-62B5-48E7-8FA5-D46A3CC296F2}" type="VALUE">
                      <a:rPr lang="en-US"/>
                      <a:pPr/>
                      <a:t>[VALORE]</a:t>
                    </a:fld>
                    <a:endParaRPr lang="it-IT"/>
                  </a:p>
                </c:rich>
              </c:tx>
              <c:showLegendKey val="0"/>
              <c:showVal val="1"/>
              <c:showCatName val="0"/>
              <c:showSerName val="0"/>
              <c:showPercent val="0"/>
              <c:showBubbleSize val="0"/>
              <c:extLst>
                <c:ext xmlns:c15="http://schemas.microsoft.com/office/drawing/2012/chart" uri="{CE6537A1-D6FC-4f65-9D91-7224C49458BB}">
                  <c15:layout>
                    <c:manualLayout>
                      <c:w val="0.19070640370205169"/>
                      <c:h val="0.18802787456964901"/>
                    </c:manualLayout>
                  </c15:layout>
                  <c15:dlblFieldTable/>
                  <c15:showDataLabelsRange val="0"/>
                </c:ext>
                <c:ext xmlns:c16="http://schemas.microsoft.com/office/drawing/2014/chart" uri="{C3380CC4-5D6E-409C-BE32-E72D297353CC}">
                  <c16:uniqueId val="{00000003-296C-4DFD-B3BB-4B13D1E8E1F2}"/>
                </c:ext>
              </c:extLst>
            </c:dLbl>
            <c:dLbl>
              <c:idx val="2"/>
              <c:layout>
                <c:manualLayout>
                  <c:x val="3.7517965426735397E-2"/>
                  <c:y val="-7.8200367940069182E-3"/>
                </c:manualLayout>
              </c:layout>
              <c:tx>
                <c:rich>
                  <a:bodyPr/>
                  <a:lstStyle/>
                  <a:p>
                    <a:pPr>
                      <a:defRPr sz="1100" b="1" i="0" u="none" strike="noStrike" baseline="0">
                        <a:solidFill>
                          <a:srgbClr val="800000"/>
                        </a:solidFill>
                        <a:latin typeface="Arial"/>
                        <a:ea typeface="Arial"/>
                        <a:cs typeface="Arial"/>
                      </a:defRPr>
                    </a:pPr>
                    <a:r>
                      <a:rPr lang="en-US" sz="1100" dirty="0">
                        <a:solidFill>
                          <a:srgbClr val="800000"/>
                        </a:solidFill>
                      </a:rPr>
                      <a:t>Locale</a:t>
                    </a:r>
                    <a:r>
                      <a:rPr lang="en-US" sz="1100" baseline="0" dirty="0">
                        <a:solidFill>
                          <a:srgbClr val="800000"/>
                        </a:solidFill>
                      </a:rPr>
                      <a:t> 2%</a:t>
                    </a:r>
                    <a:endParaRPr lang="en-US" sz="1100" dirty="0">
                      <a:solidFill>
                        <a:srgbClr val="800000"/>
                      </a:solidFill>
                    </a:endParaRP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96C-4DFD-B3BB-4B13D1E8E1F2}"/>
                </c:ext>
              </c:extLst>
            </c:dLbl>
            <c:spPr>
              <a:noFill/>
              <a:ln w="25400">
                <a:noFill/>
              </a:ln>
            </c:spPr>
            <c:txPr>
              <a:bodyPr/>
              <a:lstStyle/>
              <a:p>
                <a:pPr>
                  <a:defRPr sz="1100" b="1" i="0" u="none" strike="noStrike" baseline="0">
                    <a:solidFill>
                      <a:schemeClr val="bg1"/>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 e grafici'!$B$155:$B$157</c:f>
              <c:strCache>
                <c:ptCount val="3"/>
                <c:pt idx="0">
                  <c:v>Internazionale</c:v>
                </c:pt>
                <c:pt idx="1">
                  <c:v>Nazionale</c:v>
                </c:pt>
                <c:pt idx="2">
                  <c:v>Locale</c:v>
                </c:pt>
              </c:strCache>
            </c:strRef>
          </c:cat>
          <c:val>
            <c:numRef>
              <c:f>'tabelle e grafici'!$D$155:$D$157</c:f>
              <c:numCache>
                <c:formatCode>###0%</c:formatCode>
                <c:ptCount val="3"/>
                <c:pt idx="0">
                  <c:v>0.51470588235294112</c:v>
                </c:pt>
                <c:pt idx="1">
                  <c:v>0.47058823529411759</c:v>
                </c:pt>
                <c:pt idx="2">
                  <c:v>1.4705882352941175E-2</c:v>
                </c:pt>
              </c:numCache>
            </c:numRef>
          </c:val>
          <c:extLst>
            <c:ext xmlns:c16="http://schemas.microsoft.com/office/drawing/2014/chart" uri="{C3380CC4-5D6E-409C-BE32-E72D297353CC}">
              <c16:uniqueId val="{00000005-296C-4DFD-B3BB-4B13D1E8E1F2}"/>
            </c:ext>
          </c:extLst>
        </c:ser>
        <c:dLbls>
          <c:showLegendKey val="0"/>
          <c:showVal val="0"/>
          <c:showCatName val="0"/>
          <c:showSerName val="0"/>
          <c:showPercent val="0"/>
          <c:showBubbleSize val="0"/>
          <c:showLeaderLines val="0"/>
        </c:dLbls>
        <c:firstSliceAng val="0"/>
      </c:pieChart>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100" b="1" dirty="0"/>
              <a:t>TIPOLOGIA</a:t>
            </a:r>
            <a:r>
              <a:rPr lang="it-IT" sz="1100" b="1" baseline="0" dirty="0"/>
              <a:t> DI SETTORE</a:t>
            </a:r>
            <a:endParaRPr lang="it-IT" sz="1100" b="1" dirty="0"/>
          </a:p>
        </c:rich>
      </c:tx>
      <c:layout>
        <c:manualLayout>
          <c:xMode val="edge"/>
          <c:yMode val="edge"/>
          <c:x val="0.4204009975931432"/>
          <c:y val="2.9967584276456863E-2"/>
        </c:manualLayout>
      </c:layout>
      <c:overlay val="0"/>
    </c:title>
    <c:autoTitleDeleted val="0"/>
    <c:plotArea>
      <c:layout>
        <c:manualLayout>
          <c:layoutTarget val="inner"/>
          <c:xMode val="edge"/>
          <c:yMode val="edge"/>
          <c:x val="0.43240085812748735"/>
          <c:y val="0.12404161246840278"/>
          <c:w val="0.51305627253024921"/>
          <c:h val="0.8199302132830727"/>
        </c:manualLayout>
      </c:layout>
      <c:barChart>
        <c:barDir val="bar"/>
        <c:grouping val="clustered"/>
        <c:varyColors val="0"/>
        <c:ser>
          <c:idx val="0"/>
          <c:order val="0"/>
          <c:spPr>
            <a:solidFill>
              <a:srgbClr val="800000"/>
            </a:solidFill>
            <a:scene3d>
              <a:camera prst="orthographicFront"/>
              <a:lightRig rig="threePt" dir="t"/>
            </a:scene3d>
            <a:sp3d>
              <a:bevelT/>
            </a:sp3d>
          </c:spPr>
          <c:invertIfNegative val="0"/>
          <c:dLbls>
            <c:dLbl>
              <c:idx val="0"/>
              <c:tx>
                <c:rich>
                  <a:bodyPr/>
                  <a:lstStyle/>
                  <a:p>
                    <a:r>
                      <a:rPr lang="en-US"/>
                      <a:t>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6E-4B1F-BED5-D240ACE2991D}"/>
                </c:ext>
              </c:extLst>
            </c:dLbl>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grafici'!$B$163:$B$174</c:f>
              <c:strCache>
                <c:ptCount val="12"/>
                <c:pt idx="0">
                  <c:v>Congressuale/eventi</c:v>
                </c:pt>
                <c:pt idx="1">
                  <c:v>Comunicazione/pubblicità</c:v>
                </c:pt>
                <c:pt idx="2">
                  <c:v>Consulenza</c:v>
                </c:pt>
                <c:pt idx="3">
                  <c:v>Servizi informatici/digitali</c:v>
                </c:pt>
                <c:pt idx="4">
                  <c:v>Bancario/finanziario</c:v>
                </c:pt>
                <c:pt idx="5">
                  <c:v>Farmaceutico/medico</c:v>
                </c:pt>
                <c:pt idx="6">
                  <c:v>ADV/T.O.</c:v>
                </c:pt>
                <c:pt idx="7">
                  <c:v>Commerciale</c:v>
                </c:pt>
                <c:pt idx="8">
                  <c:v>Confederazione/associazione</c:v>
                </c:pt>
                <c:pt idx="9">
                  <c:v>Università/ricerca</c:v>
                </c:pt>
                <c:pt idx="10">
                  <c:v>Ambiente/energia</c:v>
                </c:pt>
                <c:pt idx="11">
                  <c:v>Altro</c:v>
                </c:pt>
              </c:strCache>
            </c:strRef>
          </c:cat>
          <c:val>
            <c:numRef>
              <c:f>'tabelle e grafici'!$D$163:$D$174</c:f>
              <c:numCache>
                <c:formatCode>###0%</c:formatCode>
                <c:ptCount val="12"/>
                <c:pt idx="0">
                  <c:v>0.26470588235294118</c:v>
                </c:pt>
                <c:pt idx="1">
                  <c:v>0.16176470588235292</c:v>
                </c:pt>
                <c:pt idx="2">
                  <c:v>0.14705882352941177</c:v>
                </c:pt>
                <c:pt idx="3">
                  <c:v>8.8235294117647065E-2</c:v>
                </c:pt>
                <c:pt idx="4">
                  <c:v>8.8235294117647065E-2</c:v>
                </c:pt>
                <c:pt idx="5">
                  <c:v>5.8823529411764698E-2</c:v>
                </c:pt>
                <c:pt idx="6">
                  <c:v>5.8823529411764698E-2</c:v>
                </c:pt>
                <c:pt idx="7">
                  <c:v>4.4117647058823532E-2</c:v>
                </c:pt>
                <c:pt idx="8">
                  <c:v>2.9411764705882349E-2</c:v>
                </c:pt>
                <c:pt idx="9">
                  <c:v>2.9411764705882349E-2</c:v>
                </c:pt>
                <c:pt idx="10">
                  <c:v>1.4705882352941175E-2</c:v>
                </c:pt>
                <c:pt idx="11">
                  <c:v>1.4705882352941175E-2</c:v>
                </c:pt>
              </c:numCache>
            </c:numRef>
          </c:val>
          <c:extLst>
            <c:ext xmlns:c16="http://schemas.microsoft.com/office/drawing/2014/chart" uri="{C3380CC4-5D6E-409C-BE32-E72D297353CC}">
              <c16:uniqueId val="{00000000-9C77-4348-9218-66A00841C38C}"/>
            </c:ext>
          </c:extLst>
        </c:ser>
        <c:dLbls>
          <c:showLegendKey val="0"/>
          <c:showVal val="0"/>
          <c:showCatName val="0"/>
          <c:showSerName val="0"/>
          <c:showPercent val="0"/>
          <c:showBubbleSize val="0"/>
        </c:dLbls>
        <c:gapWidth val="70"/>
        <c:axId val="90432000"/>
        <c:axId val="89245376"/>
      </c:barChart>
      <c:catAx>
        <c:axId val="9043200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89245376"/>
        <c:crosses val="autoZero"/>
        <c:auto val="1"/>
        <c:lblAlgn val="ctr"/>
        <c:lblOffset val="100"/>
        <c:tickLblSkip val="1"/>
        <c:tickMarkSkip val="1"/>
        <c:noMultiLvlLbl val="0"/>
      </c:catAx>
      <c:valAx>
        <c:axId val="89245376"/>
        <c:scaling>
          <c:orientation val="minMax"/>
          <c:max val="0.30000000000000004"/>
          <c:min val="0"/>
        </c:scaling>
        <c:delete val="1"/>
        <c:axPos val="t"/>
        <c:majorGridlines>
          <c:spPr>
            <a:ln w="3175">
              <a:solidFill>
                <a:srgbClr val="FFFFFF"/>
              </a:solidFill>
              <a:prstDash val="solid"/>
            </a:ln>
          </c:spPr>
        </c:majorGridlines>
        <c:numFmt formatCode="###0%" sourceLinked="1"/>
        <c:majorTickMark val="out"/>
        <c:minorTickMark val="none"/>
        <c:tickLblPos val="nextTo"/>
        <c:crossAx val="90432000"/>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0.68947</cdr:x>
      <cdr:y>0.71679</cdr:y>
    </cdr:from>
    <cdr:to>
      <cdr:x>0.86579</cdr:x>
      <cdr:y>0.86216</cdr:y>
    </cdr:to>
    <cdr:sp macro="" textlink="">
      <cdr:nvSpPr>
        <cdr:cNvPr id="2" name="CasellaDiTesto 1">
          <a:extLst xmlns:a="http://schemas.openxmlformats.org/drawingml/2006/main">
            <a:ext uri="{FF2B5EF4-FFF2-40B4-BE49-F238E27FC236}">
              <a16:creationId xmlns:a16="http://schemas.microsoft.com/office/drawing/2014/main" id="{CEA5FDA4-F38B-1C26-2F29-15CBAA1528BD}"/>
            </a:ext>
          </a:extLst>
        </cdr:cNvPr>
        <cdr:cNvSpPr txBox="1"/>
      </cdr:nvSpPr>
      <cdr:spPr>
        <a:xfrm xmlns:a="http://schemas.openxmlformats.org/drawingml/2006/main">
          <a:off x="4991100" y="2724148"/>
          <a:ext cx="1276351" cy="5524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80"/>
              </a:solidFill>
              <a:latin typeface="Arial"/>
              <a:ea typeface="Arial"/>
              <a:cs typeface="Arial"/>
            </a:defRPr>
          </a:pPr>
          <a:r>
            <a:rPr kumimoji="0" lang="en-US" sz="1100" b="1" i="0" u="none" strike="noStrike" kern="1200" cap="none" spc="0" normalizeH="0" baseline="0" noProof="0" dirty="0" err="1">
              <a:ln>
                <a:noFill/>
              </a:ln>
              <a:solidFill>
                <a:srgbClr val="000080"/>
              </a:solidFill>
              <a:effectLst/>
              <a:uLnTx/>
              <a:uFillTx/>
              <a:latin typeface="Arial"/>
              <a:cs typeface="Arial"/>
            </a:rPr>
            <a:t>Pulizia</a:t>
          </a:r>
          <a:r>
            <a:rPr kumimoji="0" lang="en-US" sz="1100" b="1" i="0" u="none" strike="noStrike" kern="1200" cap="none" spc="0" normalizeH="0" baseline="0" noProof="0" dirty="0">
              <a:ln>
                <a:noFill/>
              </a:ln>
              <a:solidFill>
                <a:srgbClr val="000080"/>
              </a:solidFill>
              <a:effectLst/>
              <a:uLnTx/>
              <a:uFillTx/>
              <a:latin typeface="Arial"/>
              <a:cs typeface="Arial"/>
            </a:rPr>
            <a:t>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rgbClr val="000080"/>
              </a:solidFill>
              <a:latin typeface="Arial"/>
              <a:ea typeface="Arial"/>
              <a:cs typeface="Arial"/>
            </a:defRPr>
          </a:pPr>
          <a:r>
            <a:rPr kumimoji="0" lang="en-US" sz="1100" b="1" i="0" u="none" strike="noStrike" kern="1200" cap="none" spc="0" normalizeH="0" baseline="0" noProof="0" dirty="0" err="1">
              <a:ln>
                <a:noFill/>
              </a:ln>
              <a:solidFill>
                <a:srgbClr val="000080"/>
              </a:solidFill>
              <a:effectLst/>
              <a:uLnTx/>
              <a:uFillTx/>
              <a:latin typeface="Arial"/>
              <a:cs typeface="Arial"/>
            </a:rPr>
            <a:t>degli</a:t>
          </a:r>
          <a:r>
            <a:rPr kumimoji="0" lang="en-US" sz="1100" b="1" i="0" u="none" strike="noStrike" kern="1200" cap="none" spc="0" normalizeH="0" baseline="0" noProof="0" dirty="0">
              <a:ln>
                <a:noFill/>
              </a:ln>
              <a:solidFill>
                <a:srgbClr val="000080"/>
              </a:solidFill>
              <a:effectLst/>
              <a:uLnTx/>
              <a:uFillTx/>
              <a:latin typeface="Arial"/>
              <a:cs typeface="Arial"/>
            </a:rPr>
            <a:t> </a:t>
          </a:r>
          <a:r>
            <a:rPr kumimoji="0" lang="en-US" sz="1100" b="1" i="0" u="none" strike="noStrike" kern="1200" cap="none" spc="0" normalizeH="0" baseline="0" noProof="0" dirty="0" err="1">
              <a:ln>
                <a:noFill/>
              </a:ln>
              <a:solidFill>
                <a:srgbClr val="000080"/>
              </a:solidFill>
              <a:effectLst/>
              <a:uLnTx/>
              <a:uFillTx/>
              <a:latin typeface="Arial"/>
              <a:cs typeface="Arial"/>
            </a:rPr>
            <a:t>spazi</a:t>
          </a:r>
          <a:endParaRPr kumimoji="0" lang="en-US" sz="1100" b="1" i="0" u="none" strike="noStrike" kern="1200" cap="none" spc="0" normalizeH="0" baseline="0" noProof="0" dirty="0">
            <a:ln>
              <a:noFill/>
            </a:ln>
            <a:solidFill>
              <a:srgbClr val="000080"/>
            </a:solidFill>
            <a:effectLst/>
            <a:uLnTx/>
            <a:uFillTx/>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7171" name="Rectangle 3"/>
          <p:cNvSpPr>
            <a:spLocks noGrp="1" noChangeArrowheads="1"/>
          </p:cNvSpPr>
          <p:nvPr>
            <p:ph type="dt" sz="quarter" idx="1"/>
          </p:nvPr>
        </p:nvSpPr>
        <p:spPr bwMode="auto">
          <a:xfrm>
            <a:off x="5624635"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endParaRPr lang="it-IT"/>
          </a:p>
        </p:txBody>
      </p:sp>
      <p:sp>
        <p:nvSpPr>
          <p:cNvPr id="7172" name="Rectangle 4"/>
          <p:cNvSpPr>
            <a:spLocks noGrp="1" noChangeArrowheads="1"/>
          </p:cNvSpPr>
          <p:nvPr>
            <p:ph type="ftr" sz="quarter" idx="2"/>
          </p:nvPr>
        </p:nvSpPr>
        <p:spPr bwMode="auto">
          <a:xfrm>
            <a:off x="1"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7173" name="Rectangle 5"/>
          <p:cNvSpPr>
            <a:spLocks noGrp="1" noChangeArrowheads="1"/>
          </p:cNvSpPr>
          <p:nvPr>
            <p:ph type="sldNum" sz="quarter" idx="3"/>
          </p:nvPr>
        </p:nvSpPr>
        <p:spPr bwMode="auto">
          <a:xfrm>
            <a:off x="5624635"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fld id="{BBF7FCD9-2431-4838-860C-3BEB67559B7F}" type="slidenum">
              <a:rPr lang="it-IT"/>
              <a:pPr>
                <a:defRPr/>
              </a:pPr>
              <a:t>‹N›</a:t>
            </a:fld>
            <a:endParaRPr lang="it-IT"/>
          </a:p>
        </p:txBody>
      </p:sp>
    </p:spTree>
    <p:extLst>
      <p:ext uri="{BB962C8B-B14F-4D97-AF65-F5344CB8AC3E}">
        <p14:creationId xmlns:p14="http://schemas.microsoft.com/office/powerpoint/2010/main" val="384357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5123" name="Rectangle 3"/>
          <p:cNvSpPr>
            <a:spLocks noGrp="1" noChangeArrowheads="1"/>
          </p:cNvSpPr>
          <p:nvPr>
            <p:ph type="dt" idx="1"/>
          </p:nvPr>
        </p:nvSpPr>
        <p:spPr bwMode="auto">
          <a:xfrm>
            <a:off x="5624635"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endParaRPr lang="it-IT"/>
          </a:p>
        </p:txBody>
      </p:sp>
      <p:sp>
        <p:nvSpPr>
          <p:cNvPr id="2765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24169" y="3228593"/>
            <a:ext cx="7278303" cy="3059865"/>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5126" name="Rectangle 6"/>
          <p:cNvSpPr>
            <a:spLocks noGrp="1" noChangeArrowheads="1"/>
          </p:cNvSpPr>
          <p:nvPr>
            <p:ph type="ftr" sz="quarter" idx="4"/>
          </p:nvPr>
        </p:nvSpPr>
        <p:spPr bwMode="auto">
          <a:xfrm>
            <a:off x="1"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5127" name="Rectangle 7"/>
          <p:cNvSpPr>
            <a:spLocks noGrp="1" noChangeArrowheads="1"/>
          </p:cNvSpPr>
          <p:nvPr>
            <p:ph type="sldNum" sz="quarter" idx="5"/>
          </p:nvPr>
        </p:nvSpPr>
        <p:spPr bwMode="auto">
          <a:xfrm>
            <a:off x="5624635"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fld id="{AC330B5F-617D-4F90-BE1E-483E28153584}" type="slidenum">
              <a:rPr lang="it-IT"/>
              <a:pPr>
                <a:defRPr/>
              </a:pPr>
              <a:t>‹N›</a:t>
            </a:fld>
            <a:endParaRPr lang="it-IT"/>
          </a:p>
        </p:txBody>
      </p:sp>
    </p:spTree>
    <p:extLst>
      <p:ext uri="{BB962C8B-B14F-4D97-AF65-F5344CB8AC3E}">
        <p14:creationId xmlns:p14="http://schemas.microsoft.com/office/powerpoint/2010/main" val="67779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4</a:t>
            </a:fld>
            <a:endParaRPr lang="it-IT"/>
          </a:p>
        </p:txBody>
      </p:sp>
    </p:spTree>
    <p:extLst>
      <p:ext uri="{BB962C8B-B14F-4D97-AF65-F5344CB8AC3E}">
        <p14:creationId xmlns:p14="http://schemas.microsoft.com/office/powerpoint/2010/main" val="326367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dirty="0">
              <a:latin typeface="Times" pitchFamily="18" charset="0"/>
            </a:endParaRPr>
          </a:p>
        </p:txBody>
      </p:sp>
      <p:sp>
        <p:nvSpPr>
          <p:cNvPr id="29700" name="Segnaposto numero diapositiva 3"/>
          <p:cNvSpPr>
            <a:spLocks noGrp="1"/>
          </p:cNvSpPr>
          <p:nvPr>
            <p:ph type="sldNum" sz="quarter" idx="5"/>
          </p:nvPr>
        </p:nvSpPr>
        <p:spPr>
          <a:noFill/>
        </p:spPr>
        <p:txBody>
          <a:bodyPr/>
          <a:lstStyle/>
          <a:p>
            <a:fld id="{277E9D59-D78D-41C4-9FB5-D23EEE6EA2C5}" type="slidenum">
              <a:rPr lang="it-IT" smtClean="0">
                <a:latin typeface="Times" pitchFamily="18" charset="0"/>
              </a:rPr>
              <a:pPr/>
              <a:t>13</a:t>
            </a:fld>
            <a:endParaRPr lang="it-IT">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16</a:t>
            </a:fld>
            <a:endParaRPr lang="it-IT"/>
          </a:p>
        </p:txBody>
      </p:sp>
    </p:spTree>
    <p:extLst>
      <p:ext uri="{BB962C8B-B14F-4D97-AF65-F5344CB8AC3E}">
        <p14:creationId xmlns:p14="http://schemas.microsoft.com/office/powerpoint/2010/main" val="62479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dirty="0">
              <a:latin typeface="Times" pitchFamily="18" charset="0"/>
            </a:endParaRPr>
          </a:p>
        </p:txBody>
      </p:sp>
      <p:sp>
        <p:nvSpPr>
          <p:cNvPr id="32772" name="Segnaposto numero diapositiva 3"/>
          <p:cNvSpPr>
            <a:spLocks noGrp="1"/>
          </p:cNvSpPr>
          <p:nvPr>
            <p:ph type="sldNum" sz="quarter" idx="5"/>
          </p:nvPr>
        </p:nvSpPr>
        <p:spPr>
          <a:noFill/>
        </p:spPr>
        <p:txBody>
          <a:bodyPr/>
          <a:lstStyle/>
          <a:p>
            <a:fld id="{B0948E93-C05B-4D65-9A70-35E3365F9ED1}" type="slidenum">
              <a:rPr lang="it-IT" smtClean="0">
                <a:latin typeface="Times" pitchFamily="18" charset="0"/>
              </a:rPr>
              <a:pPr/>
              <a:t>22</a:t>
            </a:fld>
            <a:endParaRPr lang="it-IT">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AC69-1B94-763A-5330-4275DD1F37E6}"/>
            </a:ext>
          </a:extLst>
        </p:cNvPr>
        <p:cNvGrpSpPr/>
        <p:nvPr/>
      </p:nvGrpSpPr>
      <p:grpSpPr>
        <a:xfrm>
          <a:off x="0" y="0"/>
          <a:ext cx="0" cy="0"/>
          <a:chOff x="0" y="0"/>
          <a:chExt cx="0" cy="0"/>
        </a:xfrm>
      </p:grpSpPr>
      <p:sp>
        <p:nvSpPr>
          <p:cNvPr id="32770" name="Segnaposto immagine diapositiva 1">
            <a:extLst>
              <a:ext uri="{FF2B5EF4-FFF2-40B4-BE49-F238E27FC236}">
                <a16:creationId xmlns:a16="http://schemas.microsoft.com/office/drawing/2014/main" id="{9C730031-3709-F8EC-273A-6131CE716A43}"/>
              </a:ext>
            </a:extLst>
          </p:cNvPr>
          <p:cNvSpPr>
            <a:spLocks noGrp="1" noRot="1" noChangeAspect="1" noTextEdit="1"/>
          </p:cNvSpPr>
          <p:nvPr>
            <p:ph type="sldImg"/>
          </p:nvPr>
        </p:nvSpPr>
        <p:spPr>
          <a:ln/>
        </p:spPr>
      </p:sp>
      <p:sp>
        <p:nvSpPr>
          <p:cNvPr id="32771" name="Segnaposto note 2">
            <a:extLst>
              <a:ext uri="{FF2B5EF4-FFF2-40B4-BE49-F238E27FC236}">
                <a16:creationId xmlns:a16="http://schemas.microsoft.com/office/drawing/2014/main" id="{A0485BCC-0AAF-3DE8-D8B2-AA9AF502D311}"/>
              </a:ext>
            </a:extLst>
          </p:cNvPr>
          <p:cNvSpPr>
            <a:spLocks noGrp="1"/>
          </p:cNvSpPr>
          <p:nvPr>
            <p:ph type="body" idx="1"/>
          </p:nvPr>
        </p:nvSpPr>
        <p:spPr>
          <a:noFill/>
          <a:ln/>
        </p:spPr>
        <p:txBody>
          <a:bodyPr/>
          <a:lstStyle/>
          <a:p>
            <a:endParaRPr lang="it-IT" dirty="0">
              <a:latin typeface="Times" pitchFamily="18" charset="0"/>
            </a:endParaRPr>
          </a:p>
        </p:txBody>
      </p:sp>
      <p:sp>
        <p:nvSpPr>
          <p:cNvPr id="32772" name="Segnaposto numero diapositiva 3">
            <a:extLst>
              <a:ext uri="{FF2B5EF4-FFF2-40B4-BE49-F238E27FC236}">
                <a16:creationId xmlns:a16="http://schemas.microsoft.com/office/drawing/2014/main" id="{778A23A7-B3C2-D35E-BDDF-1AAEB9B73196}"/>
              </a:ext>
            </a:extLst>
          </p:cNvPr>
          <p:cNvSpPr>
            <a:spLocks noGrp="1"/>
          </p:cNvSpPr>
          <p:nvPr>
            <p:ph type="sldNum" sz="quarter" idx="5"/>
          </p:nvPr>
        </p:nvSpPr>
        <p:spPr>
          <a:noFill/>
        </p:spPr>
        <p:txBody>
          <a:bodyPr/>
          <a:lstStyle/>
          <a:p>
            <a:fld id="{B0948E93-C05B-4D65-9A70-35E3365F9ED1}" type="slidenum">
              <a:rPr lang="it-IT" smtClean="0">
                <a:latin typeface="Times" pitchFamily="18" charset="0"/>
              </a:rPr>
              <a:pPr/>
              <a:t>23</a:t>
            </a:fld>
            <a:endParaRPr lang="it-IT">
              <a:latin typeface="Times" pitchFamily="18" charset="0"/>
            </a:endParaRPr>
          </a:p>
        </p:txBody>
      </p:sp>
    </p:spTree>
    <p:extLst>
      <p:ext uri="{BB962C8B-B14F-4D97-AF65-F5344CB8AC3E}">
        <p14:creationId xmlns:p14="http://schemas.microsoft.com/office/powerpoint/2010/main" val="365023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6B1C3166-9262-42BF-91B5-64A4664F9193}"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1DCFE795-B819-4799-8C14-D1D43BA20BB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BC489D0D-FFE8-4CAB-99D2-251D0528F06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sldNum" sz="quarter" idx="10"/>
          </p:nvPr>
        </p:nvSpPr>
        <p:spPr>
          <a:ln/>
        </p:spPr>
        <p:txBody>
          <a:bodyPr/>
          <a:lstStyle>
            <a:lvl1pPr>
              <a:defRPr/>
            </a:lvl1pPr>
          </a:lstStyle>
          <a:p>
            <a:pPr>
              <a:defRPr/>
            </a:pPr>
            <a:fld id="{BBDE21E5-E018-4147-A98F-2D85E7FCB54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87BC6374-0219-4C64-858B-69D432FA1EB8}"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C81697AD-4BA1-438E-8F35-5EE0583F54F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sldNum" sz="quarter" idx="10"/>
          </p:nvPr>
        </p:nvSpPr>
        <p:spPr>
          <a:ln/>
        </p:spPr>
        <p:txBody>
          <a:bodyPr/>
          <a:lstStyle>
            <a:lvl1pPr>
              <a:defRPr/>
            </a:lvl1pPr>
          </a:lstStyle>
          <a:p>
            <a:pPr>
              <a:defRPr/>
            </a:pPr>
            <a:fld id="{D4EF6186-9ED3-4664-B1F8-F2EB47551AE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p:cNvSpPr>
            <a:spLocks noGrp="1" noChangeArrowheads="1"/>
          </p:cNvSpPr>
          <p:nvPr>
            <p:ph type="sldNum" sz="quarter" idx="10"/>
          </p:nvPr>
        </p:nvSpPr>
        <p:spPr>
          <a:ln/>
        </p:spPr>
        <p:txBody>
          <a:bodyPr/>
          <a:lstStyle>
            <a:lvl1pPr>
              <a:defRPr/>
            </a:lvl1pPr>
          </a:lstStyle>
          <a:p>
            <a:pPr>
              <a:defRPr/>
            </a:pPr>
            <a:fld id="{2ACD84CD-970D-466F-B4CC-73ED45CCF7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Rectangle 6"/>
          <p:cNvSpPr>
            <a:spLocks noGrp="1" noChangeArrowheads="1"/>
          </p:cNvSpPr>
          <p:nvPr>
            <p:ph type="sldNum" sz="quarter" idx="10"/>
          </p:nvPr>
        </p:nvSpPr>
        <p:spPr>
          <a:ln/>
        </p:spPr>
        <p:txBody>
          <a:bodyPr/>
          <a:lstStyle>
            <a:lvl1pPr>
              <a:defRPr/>
            </a:lvl1pPr>
          </a:lstStyle>
          <a:p>
            <a:pPr>
              <a:defRPr/>
            </a:pPr>
            <a:fld id="{B4924A07-4777-47E0-94E0-4ED644A9109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5CBF8F-5DED-4DD7-A3E5-1E12BAED876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CD72098A-D3E6-4487-BEA3-68008A099B6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4BD68708-1444-4EFA-A073-8A38DCA45C1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73900" y="228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000">
                <a:latin typeface="Arial" pitchFamily="34" charset="0"/>
                <a:cs typeface="Arial" pitchFamily="34" charset="0"/>
              </a:defRPr>
            </a:lvl1pPr>
          </a:lstStyle>
          <a:p>
            <a:pPr>
              <a:defRPr/>
            </a:pPr>
            <a:fld id="{52D5E36F-7DFF-4E3F-BC19-7913A8E9DABA}" type="slidenum">
              <a:rPr lang="it-IT" smtClean="0"/>
              <a:pPr>
                <a:defRPr/>
              </a:pPr>
              <a:t>‹N›</a:t>
            </a:fld>
            <a:endParaRPr lang="it-IT" dirty="0"/>
          </a:p>
        </p:txBody>
      </p:sp>
      <p:pic>
        <p:nvPicPr>
          <p:cNvPr id="1027" name="Picture 8"/>
          <p:cNvPicPr>
            <a:picLocks noChangeAspect="1" noChangeArrowheads="1"/>
          </p:cNvPicPr>
          <p:nvPr/>
        </p:nvPicPr>
        <p:blipFill>
          <a:blip r:embed="rId14" cstate="print"/>
          <a:srcRect/>
          <a:stretch>
            <a:fillRect/>
          </a:stretch>
        </p:blipFill>
        <p:spPr bwMode="auto">
          <a:xfrm>
            <a:off x="828675" y="282575"/>
            <a:ext cx="7620000" cy="796925"/>
          </a:xfrm>
          <a:prstGeom prst="rect">
            <a:avLst/>
          </a:prstGeom>
          <a:noFill/>
          <a:ln w="9525">
            <a:noFill/>
            <a:miter lim="800000"/>
            <a:headEnd/>
            <a:tailEnd/>
          </a:ln>
        </p:spPr>
      </p:pic>
      <p:sp>
        <p:nvSpPr>
          <p:cNvPr id="1034" name="Text Box 10"/>
          <p:cNvSpPr txBox="1">
            <a:spLocks noChangeArrowheads="1"/>
          </p:cNvSpPr>
          <p:nvPr/>
        </p:nvSpPr>
        <p:spPr bwMode="auto">
          <a:xfrm>
            <a:off x="723900" y="476250"/>
            <a:ext cx="6953249" cy="230832"/>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it-IT" sz="900" dirty="0">
                <a:solidFill>
                  <a:srgbClr val="354253"/>
                </a:solidFill>
                <a:latin typeface="Arial" charset="0"/>
              </a:rPr>
              <a:t>Data 17/01/2024</a:t>
            </a:r>
            <a:r>
              <a:rPr lang="it-IT" sz="900" baseline="0" dirty="0">
                <a:solidFill>
                  <a:srgbClr val="354253"/>
                </a:solidFill>
                <a:latin typeface="Arial" charset="0"/>
              </a:rPr>
              <a:t>    </a:t>
            </a:r>
            <a:r>
              <a:rPr lang="it-IT" sz="900" dirty="0">
                <a:solidFill>
                  <a:srgbClr val="354253"/>
                </a:solidFill>
                <a:latin typeface="Arial" charset="0"/>
              </a:rPr>
              <a:t>Indagine customer satisfaction  </a:t>
            </a:r>
            <a:r>
              <a:rPr lang="it-IT" sz="900" i="1" dirty="0">
                <a:solidFill>
                  <a:srgbClr val="354253"/>
                </a:solidFill>
                <a:latin typeface="Arial" charset="0"/>
              </a:rPr>
              <a:t>Eventi corporate</a:t>
            </a:r>
            <a:r>
              <a:rPr lang="it-IT" sz="900" i="1" baseline="0" dirty="0">
                <a:solidFill>
                  <a:srgbClr val="354253"/>
                </a:solidFill>
                <a:latin typeface="Arial" charset="0"/>
              </a:rPr>
              <a:t> 2024</a:t>
            </a:r>
            <a:endParaRPr lang="it-IT" sz="900" b="1" dirty="0">
              <a:solidFill>
                <a:srgbClr val="354253"/>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2051" name="Rectangle 3"/>
          <p:cNvSpPr>
            <a:spLocks noGrp="1" noChangeArrowheads="1"/>
          </p:cNvSpPr>
          <p:nvPr>
            <p:ph type="subTitle" idx="1"/>
          </p:nvPr>
        </p:nvSpPr>
        <p:spPr bwMode="auto">
          <a:xfrm>
            <a:off x="1331912" y="2895599"/>
            <a:ext cx="6897688" cy="2695576"/>
          </a:xfrm>
          <a:noFill/>
          <a:ln>
            <a:noFill/>
            <a:prstDash val="sysDot"/>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pPr>
            <a:r>
              <a:rPr lang="it-IT" sz="2000" dirty="0">
                <a:latin typeface="Arial" pitchFamily="34" charset="0"/>
              </a:rPr>
              <a:t>Indagini di Customer Satisfaction</a:t>
            </a:r>
          </a:p>
          <a:p>
            <a:pPr algn="l" eaLnBrk="1" hangingPunct="1">
              <a:lnSpc>
                <a:spcPct val="80000"/>
              </a:lnSpc>
            </a:pPr>
            <a:endParaRPr lang="it-IT" sz="1800" dirty="0">
              <a:latin typeface="Arial" pitchFamily="34" charset="0"/>
            </a:endParaRPr>
          </a:p>
          <a:p>
            <a:pPr algn="just" eaLnBrk="1" hangingPunct="1">
              <a:lnSpc>
                <a:spcPct val="80000"/>
              </a:lnSpc>
              <a:spcBef>
                <a:spcPct val="50000"/>
              </a:spcBef>
            </a:pPr>
            <a:endParaRPr lang="it-IT" sz="1000" dirty="0">
              <a:latin typeface="Arial" pitchFamily="34" charset="0"/>
              <a:cs typeface="Arial" pitchFamily="34" charset="0"/>
            </a:endParaRPr>
          </a:p>
          <a:p>
            <a:pPr algn="just" eaLnBrk="1" hangingPunct="1">
              <a:lnSpc>
                <a:spcPct val="80000"/>
              </a:lnSpc>
              <a:spcBef>
                <a:spcPct val="50000"/>
              </a:spcBef>
            </a:pPr>
            <a:endParaRPr lang="it-IT" sz="1000" dirty="0">
              <a:latin typeface="Arial" pitchFamily="34" charset="0"/>
              <a:cs typeface="Arial" pitchFamily="34" charset="0"/>
            </a:endParaRPr>
          </a:p>
          <a:p>
            <a:pPr algn="l" eaLnBrk="1" hangingPunct="1">
              <a:lnSpc>
                <a:spcPct val="80000"/>
              </a:lnSpc>
            </a:pPr>
            <a:r>
              <a:rPr lang="it-IT" sz="2400" dirty="0">
                <a:latin typeface="Arial" pitchFamily="34" charset="0"/>
              </a:rPr>
              <a:t>Eventi corporate</a:t>
            </a:r>
          </a:p>
          <a:p>
            <a:pPr algn="l" eaLnBrk="1" hangingPunct="1">
              <a:lnSpc>
                <a:spcPct val="80000"/>
              </a:lnSpc>
            </a:pPr>
            <a:endParaRPr lang="it-IT" sz="2400" dirty="0">
              <a:latin typeface="Arial" pitchFamily="34" charset="0"/>
            </a:endParaRPr>
          </a:p>
          <a:p>
            <a:pPr algn="l" eaLnBrk="1" hangingPunct="1">
              <a:lnSpc>
                <a:spcPct val="80000"/>
              </a:lnSpc>
            </a:pPr>
            <a:endParaRPr lang="it-IT" sz="1800" dirty="0">
              <a:latin typeface="Arial" pitchFamily="34" charset="0"/>
            </a:endParaRPr>
          </a:p>
        </p:txBody>
      </p:sp>
      <p:pic>
        <p:nvPicPr>
          <p:cNvPr id="2053" name="Picture 13"/>
          <p:cNvPicPr>
            <a:picLocks noChangeAspect="1" noChangeArrowheads="1"/>
          </p:cNvPicPr>
          <p:nvPr/>
        </p:nvPicPr>
        <p:blipFill>
          <a:blip r:embed="rId4" cstate="print"/>
          <a:srcRect/>
          <a:stretch>
            <a:fillRect/>
          </a:stretch>
        </p:blipFill>
        <p:spPr bwMode="auto">
          <a:xfrm>
            <a:off x="7010400" y="5791200"/>
            <a:ext cx="1295400" cy="469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10</a:t>
            </a:fld>
            <a:endParaRPr lang="it-IT"/>
          </a:p>
        </p:txBody>
      </p:sp>
      <p:sp>
        <p:nvSpPr>
          <p:cNvPr id="7" name="Text Box 6"/>
          <p:cNvSpPr txBox="1">
            <a:spLocks noChangeArrowheads="1"/>
          </p:cNvSpPr>
          <p:nvPr/>
        </p:nvSpPr>
        <p:spPr bwMode="auto">
          <a:xfrm>
            <a:off x="742951" y="800092"/>
            <a:ext cx="7810499" cy="2271391"/>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Tipologia di servizio richiesto</a:t>
            </a:r>
          </a:p>
          <a:p>
            <a:pPr>
              <a:lnSpc>
                <a:spcPct val="100000"/>
              </a:lnSpc>
              <a:spcBef>
                <a:spcPct val="0"/>
              </a:spcBef>
            </a:pPr>
            <a:endParaRPr lang="it-IT" sz="1000" dirty="0"/>
          </a:p>
          <a:p>
            <a:pPr>
              <a:lnSpc>
                <a:spcPct val="100000"/>
              </a:lnSpc>
              <a:spcBef>
                <a:spcPct val="0"/>
              </a:spcBef>
            </a:pPr>
            <a:r>
              <a:rPr lang="it-IT" sz="1400" dirty="0"/>
              <a:t>Tra i servizi richiesti per i vari </a:t>
            </a:r>
            <a:r>
              <a:rPr lang="it-IT" sz="1400" i="1" dirty="0"/>
              <a:t>eventi corporate </a:t>
            </a:r>
            <a:r>
              <a:rPr lang="it-IT" sz="1400" dirty="0"/>
              <a:t>oggetto d’indagine, emerge il </a:t>
            </a:r>
            <a:r>
              <a:rPr lang="it-IT" sz="1400" b="1" dirty="0"/>
              <a:t>catering</a:t>
            </a:r>
            <a:r>
              <a:rPr lang="it-IT" sz="1400" dirty="0"/>
              <a:t>, che raggiunge il 40% sul totale delle risposte rilasciate. Seguono il </a:t>
            </a:r>
            <a:r>
              <a:rPr lang="it-IT" sz="1400" b="1" dirty="0"/>
              <a:t>convegno </a:t>
            </a:r>
            <a:r>
              <a:rPr lang="it-IT" sz="1400" dirty="0"/>
              <a:t>(30%) e la </a:t>
            </a:r>
            <a:r>
              <a:rPr lang="it-IT" sz="1400" b="1" dirty="0"/>
              <a:t>visita didattica</a:t>
            </a:r>
            <a:r>
              <a:rPr lang="it-IT" sz="1400" dirty="0"/>
              <a:t> (28%), mentre il 2% risponde </a:t>
            </a:r>
            <a:r>
              <a:rPr lang="it-IT" sz="1400" b="1" dirty="0"/>
              <a:t>altro</a:t>
            </a:r>
            <a:r>
              <a:rPr lang="it-IT" sz="1400" dirty="0"/>
              <a:t>.</a:t>
            </a:r>
          </a:p>
          <a:p>
            <a:pPr>
              <a:lnSpc>
                <a:spcPct val="100000"/>
              </a:lnSpc>
              <a:spcBef>
                <a:spcPct val="20000"/>
              </a:spcBef>
            </a:pPr>
            <a:endParaRPr lang="it-IT" sz="1400" dirty="0">
              <a:solidFill>
                <a:srgbClr val="FF0000"/>
              </a:solidFill>
            </a:endParaRPr>
          </a:p>
          <a:p>
            <a:pPr>
              <a:lnSpc>
                <a:spcPct val="100000"/>
              </a:lnSpc>
              <a:spcBef>
                <a:spcPct val="20000"/>
              </a:spcBef>
            </a:pPr>
            <a:r>
              <a:rPr lang="it-IT" sz="1400" dirty="0"/>
              <a:t>Come si evidenzia nella tabella sottostante a destra, la richiesta del </a:t>
            </a:r>
            <a:r>
              <a:rPr lang="it-IT" sz="1400" u="sng" dirty="0"/>
              <a:t>servizio catering</a:t>
            </a:r>
            <a:r>
              <a:rPr lang="it-IT" sz="1400" dirty="0"/>
              <a:t> emerge in percentuale soprattutto alla </a:t>
            </a:r>
            <a:r>
              <a:rPr lang="it-IT" sz="1400" i="1" dirty="0"/>
              <a:t>Centrale Montemartini;</a:t>
            </a:r>
            <a:r>
              <a:rPr lang="it-IT" sz="1400" dirty="0"/>
              <a:t> il </a:t>
            </a:r>
            <a:r>
              <a:rPr lang="it-IT" sz="1400" u="sng" dirty="0"/>
              <a:t>convegno</a:t>
            </a:r>
            <a:r>
              <a:rPr lang="it-IT" sz="1400" dirty="0"/>
              <a:t> in assoluto al </a:t>
            </a:r>
            <a:r>
              <a:rPr lang="it-IT" sz="1400" i="1" dirty="0"/>
              <a:t>Museo dell’Ara Pacis</a:t>
            </a:r>
            <a:r>
              <a:rPr lang="it-IT" sz="1400" dirty="0"/>
              <a:t>, mentre la </a:t>
            </a:r>
            <a:r>
              <a:rPr lang="it-IT" sz="1400" u="sng" dirty="0"/>
              <a:t>visita guidata</a:t>
            </a:r>
            <a:r>
              <a:rPr lang="it-IT" sz="1400" dirty="0"/>
              <a:t> in particolare ai </a:t>
            </a:r>
            <a:r>
              <a:rPr lang="it-IT" sz="1400" i="1" dirty="0"/>
              <a:t>Musei Capitolin</a:t>
            </a:r>
            <a:r>
              <a:rPr lang="it-IT" sz="1400" dirty="0"/>
              <a:t>i.</a:t>
            </a:r>
          </a:p>
          <a:p>
            <a:pPr algn="l">
              <a:lnSpc>
                <a:spcPct val="100000"/>
              </a:lnSpc>
              <a:spcBef>
                <a:spcPct val="20000"/>
              </a:spcBef>
            </a:pPr>
            <a:endParaRPr lang="it-IT" sz="1000" dirty="0"/>
          </a:p>
        </p:txBody>
      </p:sp>
      <p:sp>
        <p:nvSpPr>
          <p:cNvPr id="2" name="CasellaDiTesto 1">
            <a:extLst>
              <a:ext uri="{FF2B5EF4-FFF2-40B4-BE49-F238E27FC236}">
                <a16:creationId xmlns:a16="http://schemas.microsoft.com/office/drawing/2014/main" id="{CCD905C7-9169-6EEA-0D1F-A54679183AB5}"/>
              </a:ext>
            </a:extLst>
          </p:cNvPr>
          <p:cNvSpPr txBox="1"/>
          <p:nvPr/>
        </p:nvSpPr>
        <p:spPr>
          <a:xfrm>
            <a:off x="3605476" y="6189888"/>
            <a:ext cx="4805099" cy="313932"/>
          </a:xfrm>
          <a:prstGeom prst="rect">
            <a:avLst/>
          </a:prstGeom>
          <a:noFill/>
        </p:spPr>
        <p:txBody>
          <a:bodyPr wrap="square" rtlCol="0">
            <a:spAutoFit/>
          </a:bodyPr>
          <a:lstStyle/>
          <a:p>
            <a:r>
              <a:rPr lang="it-IT" sz="900" dirty="0"/>
              <a:t>*sono stati esclusi il </a:t>
            </a:r>
            <a:r>
              <a:rPr lang="it-IT" sz="900" i="1" dirty="0"/>
              <a:t>Casino Nobile </a:t>
            </a:r>
            <a:r>
              <a:rPr lang="it-IT" sz="900" dirty="0"/>
              <a:t>di Villa Torlonia e </a:t>
            </a:r>
            <a:r>
              <a:rPr lang="it-IT" sz="900" i="1" dirty="0"/>
              <a:t>i Mercati di Traiano </a:t>
            </a:r>
            <a:r>
              <a:rPr lang="it-IT" sz="900" dirty="0"/>
              <a:t>perché il campione intervistato è esiguo e non rappresentativo.</a:t>
            </a:r>
          </a:p>
        </p:txBody>
      </p:sp>
      <p:graphicFrame>
        <p:nvGraphicFramePr>
          <p:cNvPr id="4" name="Tabella 3"/>
          <p:cNvGraphicFramePr>
            <a:graphicFrameLocks noGrp="1"/>
          </p:cNvGraphicFramePr>
          <p:nvPr>
            <p:extLst>
              <p:ext uri="{D42A27DB-BD31-4B8C-83A1-F6EECF244321}">
                <p14:modId xmlns:p14="http://schemas.microsoft.com/office/powerpoint/2010/main" val="2441464500"/>
              </p:ext>
            </p:extLst>
          </p:nvPr>
        </p:nvGraphicFramePr>
        <p:xfrm>
          <a:off x="3605476" y="4048125"/>
          <a:ext cx="4805099" cy="2141763"/>
        </p:xfrm>
        <a:graphic>
          <a:graphicData uri="http://schemas.openxmlformats.org/drawingml/2006/table">
            <a:tbl>
              <a:tblPr>
                <a:effectLst>
                  <a:innerShdw blurRad="63500" dist="50800" dir="13500000">
                    <a:prstClr val="black">
                      <a:alpha val="50000"/>
                    </a:prstClr>
                  </a:innerShdw>
                </a:effectLst>
              </a:tblPr>
              <a:tblGrid>
                <a:gridCol w="1534379">
                  <a:extLst>
                    <a:ext uri="{9D8B030D-6E8A-4147-A177-3AD203B41FA5}">
                      <a16:colId xmlns:a16="http://schemas.microsoft.com/office/drawing/2014/main" val="20000"/>
                    </a:ext>
                  </a:extLst>
                </a:gridCol>
                <a:gridCol w="1068274">
                  <a:extLst>
                    <a:ext uri="{9D8B030D-6E8A-4147-A177-3AD203B41FA5}">
                      <a16:colId xmlns:a16="http://schemas.microsoft.com/office/drawing/2014/main" val="20001"/>
                    </a:ext>
                  </a:extLst>
                </a:gridCol>
                <a:gridCol w="966167">
                  <a:extLst>
                    <a:ext uri="{9D8B030D-6E8A-4147-A177-3AD203B41FA5}">
                      <a16:colId xmlns:a16="http://schemas.microsoft.com/office/drawing/2014/main" val="20002"/>
                    </a:ext>
                  </a:extLst>
                </a:gridCol>
                <a:gridCol w="1236279">
                  <a:extLst>
                    <a:ext uri="{9D8B030D-6E8A-4147-A177-3AD203B41FA5}">
                      <a16:colId xmlns:a16="http://schemas.microsoft.com/office/drawing/2014/main" val="20003"/>
                    </a:ext>
                  </a:extLst>
                </a:gridCol>
              </a:tblGrid>
              <a:tr h="550051">
                <a:tc>
                  <a:txBody>
                    <a:bodyPr/>
                    <a:lstStyle/>
                    <a:p>
                      <a:pPr algn="ctr" fontAlgn="ctr"/>
                      <a:r>
                        <a:rPr lang="it-IT" sz="1100" b="1" i="0" u="none" strike="noStrike" dirty="0">
                          <a:solidFill>
                            <a:schemeClr val="bg1"/>
                          </a:solidFill>
                          <a:effectLst/>
                          <a:latin typeface="Arial"/>
                        </a:rPr>
                        <a:t>Tipologia servizio </a:t>
                      </a:r>
                    </a:p>
                    <a:p>
                      <a:pPr algn="ctr" fontAlgn="ctr"/>
                      <a:r>
                        <a:rPr lang="it-IT" sz="1100" b="1" i="0" u="none" strike="noStrike" dirty="0">
                          <a:solidFill>
                            <a:schemeClr val="bg1"/>
                          </a:solidFill>
                          <a:effectLst/>
                          <a:latin typeface="Arial"/>
                        </a:rPr>
                        <a:t>per museo*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lumMod val="95000"/>
                            </a:schemeClr>
                          </a:solidFill>
                          <a:effectLst/>
                          <a:latin typeface="Arial" panose="020B0604020202020204" pitchFamily="34" charset="0"/>
                        </a:rPr>
                        <a:t>Museo dell'Ara Pacis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lumMod val="95000"/>
                            </a:schemeClr>
                          </a:solidFill>
                          <a:effectLst/>
                          <a:latin typeface="Arial" panose="020B0604020202020204" pitchFamily="34" charset="0"/>
                        </a:rPr>
                        <a:t>Musei Capitolini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lumMod val="95000"/>
                            </a:schemeClr>
                          </a:solidFill>
                          <a:effectLst/>
                          <a:latin typeface="Arial" panose="020B0604020202020204" pitchFamily="34" charset="0"/>
                        </a:rPr>
                        <a:t>Centrale Montemartini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397928">
                <a:tc>
                  <a:txBody>
                    <a:bodyPr/>
                    <a:lstStyle/>
                    <a:p>
                      <a:pPr algn="l" fontAlgn="t"/>
                      <a:r>
                        <a:rPr lang="it-IT" sz="1100" b="0" i="0" u="none" strike="noStrike" dirty="0">
                          <a:solidFill>
                            <a:schemeClr val="tx1"/>
                          </a:solidFill>
                          <a:effectLst/>
                          <a:latin typeface="Arial" panose="020B0604020202020204" pitchFamily="34" charset="0"/>
                        </a:rPr>
                        <a:t>Catering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1" i="0" u="none" strike="noStrike" dirty="0">
                          <a:solidFill>
                            <a:schemeClr val="tx1"/>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788479"/>
                  </a:ext>
                </a:extLst>
              </a:tr>
              <a:tr h="397928">
                <a:tc>
                  <a:txBody>
                    <a:bodyPr/>
                    <a:lstStyle/>
                    <a:p>
                      <a:pPr algn="l" fontAlgn="t"/>
                      <a:r>
                        <a:rPr lang="it-IT" sz="1100" b="0" i="0" u="none" strike="noStrike" dirty="0">
                          <a:solidFill>
                            <a:schemeClr val="tx1"/>
                          </a:solidFill>
                          <a:effectLst/>
                          <a:latin typeface="Arial" panose="020B0604020202020204" pitchFamily="34" charset="0"/>
                        </a:rPr>
                        <a:t>Convegno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1" i="0" u="none" strike="noStrike" dirty="0">
                          <a:solidFill>
                            <a:schemeClr val="tx1"/>
                          </a:solidFill>
                          <a:effectLst/>
                          <a:latin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7928">
                <a:tc>
                  <a:txBody>
                    <a:bodyPr/>
                    <a:lstStyle/>
                    <a:p>
                      <a:pPr algn="l" fontAlgn="t"/>
                      <a:r>
                        <a:rPr lang="it-IT" sz="1100" b="0" i="0" u="none" strike="noStrike" dirty="0">
                          <a:solidFill>
                            <a:schemeClr val="tx1"/>
                          </a:solidFill>
                          <a:effectLst/>
                          <a:latin typeface="Arial" panose="020B0604020202020204" pitchFamily="34" charset="0"/>
                        </a:rPr>
                        <a:t>Visita didattica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1" i="0" u="none" strike="noStrike" dirty="0">
                          <a:solidFill>
                            <a:schemeClr val="tx1"/>
                          </a:solidFill>
                          <a:effectLst/>
                          <a:latin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8005"/>
                  </a:ext>
                </a:extLst>
              </a:tr>
              <a:tr h="397928">
                <a:tc>
                  <a:txBody>
                    <a:bodyPr/>
                    <a:lstStyle/>
                    <a:p>
                      <a:pPr algn="l" fontAlgn="t"/>
                      <a:r>
                        <a:rPr lang="it-IT" sz="1100" b="0" i="0" u="none" strike="noStrike" dirty="0">
                          <a:solidFill>
                            <a:schemeClr val="tx1"/>
                          </a:solidFill>
                          <a:effectLst/>
                          <a:latin typeface="Arial" panose="020B0604020202020204" pitchFamily="34" charset="0"/>
                        </a:rPr>
                        <a:t>Altro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it-IT" sz="1100" b="0" i="0" u="none" strike="noStrike" dirty="0">
                          <a:solidFill>
                            <a:schemeClr val="tx1"/>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459305"/>
                  </a:ext>
                </a:extLst>
              </a:tr>
            </a:tbl>
          </a:graphicData>
        </a:graphic>
      </p:graphicFrame>
      <p:graphicFrame>
        <p:nvGraphicFramePr>
          <p:cNvPr id="3" name="Chart 16">
            <a:extLst>
              <a:ext uri="{FF2B5EF4-FFF2-40B4-BE49-F238E27FC236}">
                <a16:creationId xmlns:a16="http://schemas.microsoft.com/office/drawing/2014/main" id="{38EC03CB-4804-4788-B1D1-386CFE8D3D42}"/>
              </a:ext>
            </a:extLst>
          </p:cNvPr>
          <p:cNvGraphicFramePr>
            <a:graphicFrameLocks/>
          </p:cNvGraphicFramePr>
          <p:nvPr>
            <p:extLst>
              <p:ext uri="{D42A27DB-BD31-4B8C-83A1-F6EECF244321}">
                <p14:modId xmlns:p14="http://schemas.microsoft.com/office/powerpoint/2010/main" val="1348993861"/>
              </p:ext>
            </p:extLst>
          </p:nvPr>
        </p:nvGraphicFramePr>
        <p:xfrm>
          <a:off x="414338" y="3971925"/>
          <a:ext cx="3119437" cy="2531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10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11</a:t>
            </a:fld>
            <a:endParaRPr lang="it-IT"/>
          </a:p>
        </p:txBody>
      </p:sp>
      <p:sp>
        <p:nvSpPr>
          <p:cNvPr id="4" name="Text Box 6">
            <a:extLst>
              <a:ext uri="{FF2B5EF4-FFF2-40B4-BE49-F238E27FC236}">
                <a16:creationId xmlns:a16="http://schemas.microsoft.com/office/drawing/2014/main" id="{1546BCB1-07FB-37DA-469E-D48A132F8943}"/>
              </a:ext>
            </a:extLst>
          </p:cNvPr>
          <p:cNvSpPr txBox="1">
            <a:spLocks noChangeArrowheads="1"/>
          </p:cNvSpPr>
          <p:nvPr/>
        </p:nvSpPr>
        <p:spPr bwMode="auto">
          <a:xfrm>
            <a:off x="733427" y="826787"/>
            <a:ext cx="7848600" cy="2462213"/>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Giudizio rispetto alle aspettative</a:t>
            </a:r>
          </a:p>
          <a:p>
            <a:pPr algn="l">
              <a:lnSpc>
                <a:spcPct val="100000"/>
              </a:lnSpc>
              <a:spcBef>
                <a:spcPct val="20000"/>
              </a:spcBef>
            </a:pPr>
            <a:endParaRPr lang="it-IT" sz="1000" dirty="0"/>
          </a:p>
          <a:p>
            <a:pPr>
              <a:lnSpc>
                <a:spcPct val="100000"/>
              </a:lnSpc>
              <a:spcBef>
                <a:spcPct val="0"/>
              </a:spcBef>
            </a:pPr>
            <a:r>
              <a:rPr lang="it-IT" sz="1400" dirty="0">
                <a:ea typeface="Arial Unicode MS" pitchFamily="34" charset="-128"/>
                <a:cs typeface="Arial Unicode MS" pitchFamily="34" charset="-128"/>
              </a:rPr>
              <a:t>Ben l’85% afferma di avere un </a:t>
            </a:r>
            <a:r>
              <a:rPr lang="it-IT" sz="1400" b="1" dirty="0">
                <a:ea typeface="Arial Unicode MS" pitchFamily="34" charset="-128"/>
                <a:cs typeface="Arial Unicode MS" pitchFamily="34" charset="-128"/>
              </a:rPr>
              <a:t>giudizio uguale alle proprie attese</a:t>
            </a:r>
            <a:r>
              <a:rPr lang="it-IT" sz="1400" dirty="0">
                <a:ea typeface="Arial Unicode MS" pitchFamily="34" charset="-128"/>
                <a:cs typeface="Arial Unicode MS" pitchFamily="34" charset="-128"/>
              </a:rPr>
              <a:t>, per il 13% è superiore e solo per il restante 2% è inferiore. Nessuno dei clienti intervistati dichiara di essere privo di aspettative sulla qualità del servizio erogato.</a:t>
            </a:r>
          </a:p>
          <a:p>
            <a:pPr>
              <a:lnSpc>
                <a:spcPct val="100000"/>
              </a:lnSpc>
              <a:spcBef>
                <a:spcPct val="0"/>
              </a:spcBef>
            </a:pPr>
            <a:endParaRPr lang="it-IT" sz="1400" dirty="0">
              <a:solidFill>
                <a:srgbClr val="FF0000"/>
              </a:solidFill>
              <a:ea typeface="Arial Unicode MS" pitchFamily="34" charset="-128"/>
              <a:cs typeface="Arial Unicode MS" pitchFamily="34" charset="-128"/>
            </a:endParaRPr>
          </a:p>
          <a:p>
            <a:pPr>
              <a:lnSpc>
                <a:spcPct val="100000"/>
              </a:lnSpc>
              <a:spcBef>
                <a:spcPct val="0"/>
              </a:spcBef>
            </a:pPr>
            <a:r>
              <a:rPr lang="it-IT" sz="1400" dirty="0">
                <a:ea typeface="Arial Unicode MS" pitchFamily="34" charset="-128"/>
                <a:cs typeface="Arial Unicode MS" pitchFamily="34" charset="-128"/>
              </a:rPr>
              <a:t>Si evidenzia che ad avere un </a:t>
            </a:r>
            <a:r>
              <a:rPr lang="it-IT" sz="1400" u="sng" dirty="0">
                <a:ea typeface="Arial Unicode MS" pitchFamily="34" charset="-128"/>
                <a:cs typeface="Arial Unicode MS" pitchFamily="34" charset="-128"/>
              </a:rPr>
              <a:t>giudizio superiore alle aspettative</a:t>
            </a:r>
            <a:r>
              <a:rPr lang="it-IT" sz="1400" dirty="0">
                <a:ea typeface="Arial Unicode MS" pitchFamily="34" charset="-128"/>
                <a:cs typeface="Arial Unicode MS" pitchFamily="34" charset="-128"/>
              </a:rPr>
              <a:t> siano soprattutto le micro e piccole imprese, molto soddisfatte della loro esperienza. Invece il </a:t>
            </a:r>
            <a:r>
              <a:rPr lang="it-IT" sz="1400" u="sng" dirty="0">
                <a:ea typeface="Arial Unicode MS" pitchFamily="34" charset="-128"/>
                <a:cs typeface="Arial Unicode MS" pitchFamily="34" charset="-128"/>
              </a:rPr>
              <a:t>giudizio è uguale</a:t>
            </a:r>
            <a:r>
              <a:rPr lang="it-IT" sz="1400" dirty="0">
                <a:ea typeface="Arial Unicode MS" pitchFamily="34" charset="-128"/>
                <a:cs typeface="Arial Unicode MS" pitchFamily="34" charset="-128"/>
              </a:rPr>
              <a:t> alle attese principalmente per le medie e grandi imprese, nel complesso abbastanza soddisfatte. </a:t>
            </a:r>
          </a:p>
          <a:p>
            <a:pPr>
              <a:lnSpc>
                <a:spcPct val="100000"/>
              </a:lnSpc>
              <a:spcBef>
                <a:spcPct val="0"/>
              </a:spcBef>
            </a:pPr>
            <a:r>
              <a:rPr lang="it-IT" sz="1400" dirty="0">
                <a:ea typeface="Arial Unicode MS" pitchFamily="34" charset="-128"/>
                <a:cs typeface="Arial Unicode MS" pitchFamily="34" charset="-128"/>
              </a:rPr>
              <a:t>Coloro che hanno un giudizio superiore alle aspettative sono tendenzialmente i più soddisfatti su tutti gli aspetti oggetto di indagine (</a:t>
            </a:r>
            <a:r>
              <a:rPr lang="it-IT" sz="1400" i="1" dirty="0">
                <a:ea typeface="Arial Unicode MS" pitchFamily="34" charset="-128"/>
                <a:cs typeface="Arial Unicode MS" pitchFamily="34" charset="-128"/>
              </a:rPr>
              <a:t>cfr. </a:t>
            </a:r>
            <a:r>
              <a:rPr lang="it-IT" sz="1400" dirty="0">
                <a:ea typeface="Arial Unicode MS" pitchFamily="34" charset="-128"/>
                <a:cs typeface="Arial Unicode MS" pitchFamily="34" charset="-128"/>
              </a:rPr>
              <a:t>grafico sottostante a destra).</a:t>
            </a:r>
            <a:endParaRPr lang="it-IT" sz="1400" dirty="0"/>
          </a:p>
        </p:txBody>
      </p:sp>
      <p:graphicFrame>
        <p:nvGraphicFramePr>
          <p:cNvPr id="6" name="Chart 16">
            <a:extLst>
              <a:ext uri="{FF2B5EF4-FFF2-40B4-BE49-F238E27FC236}">
                <a16:creationId xmlns:a16="http://schemas.microsoft.com/office/drawing/2014/main" id="{8A4FF681-45D0-46BC-84CB-672E05397E34}"/>
              </a:ext>
            </a:extLst>
          </p:cNvPr>
          <p:cNvGraphicFramePr>
            <a:graphicFrameLocks/>
          </p:cNvGraphicFramePr>
          <p:nvPr>
            <p:extLst>
              <p:ext uri="{D42A27DB-BD31-4B8C-83A1-F6EECF244321}">
                <p14:modId xmlns:p14="http://schemas.microsoft.com/office/powerpoint/2010/main" val="1673431880"/>
              </p:ext>
            </p:extLst>
          </p:nvPr>
        </p:nvGraphicFramePr>
        <p:xfrm>
          <a:off x="352425" y="3364442"/>
          <a:ext cx="3362326" cy="3493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a:extLst>
              <a:ext uri="{FF2B5EF4-FFF2-40B4-BE49-F238E27FC236}">
                <a16:creationId xmlns:a16="http://schemas.microsoft.com/office/drawing/2014/main" id="{5DDEB136-BE62-45E1-A30C-AB6568B50AD0}"/>
              </a:ext>
            </a:extLst>
          </p:cNvPr>
          <p:cNvGraphicFramePr>
            <a:graphicFrameLocks/>
          </p:cNvGraphicFramePr>
          <p:nvPr>
            <p:extLst>
              <p:ext uri="{D42A27DB-BD31-4B8C-83A1-F6EECF244321}">
                <p14:modId xmlns:p14="http://schemas.microsoft.com/office/powerpoint/2010/main" val="1233029846"/>
              </p:ext>
            </p:extLst>
          </p:nvPr>
        </p:nvGraphicFramePr>
        <p:xfrm>
          <a:off x="2809875" y="3333750"/>
          <a:ext cx="5772152" cy="34488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txBox="1">
            <a:spLocks noGrp="1"/>
          </p:cNvSpPr>
          <p:nvPr/>
        </p:nvSpPr>
        <p:spPr bwMode="auto">
          <a:xfrm>
            <a:off x="7112000" y="246063"/>
            <a:ext cx="1905000" cy="457200"/>
          </a:xfrm>
          <a:prstGeom prst="rect">
            <a:avLst/>
          </a:prstGeom>
          <a:noFill/>
          <a:ln>
            <a:miter lim="800000"/>
            <a:headEnd/>
            <a:tailEnd/>
          </a:ln>
        </p:spPr>
        <p:txBody>
          <a:bodyPr/>
          <a:lstStyle/>
          <a:p>
            <a:pPr algn="r" eaLnBrk="0" hangingPunct="0">
              <a:spcBef>
                <a:spcPct val="0"/>
              </a:spcBef>
              <a:defRPr/>
            </a:pPr>
            <a:fld id="{4B643E5C-2E6D-440F-9649-074CDDAC3F33}" type="slidenum">
              <a:rPr lang="it-IT" sz="1000">
                <a:cs typeface="Arial" pitchFamily="34" charset="0"/>
              </a:rPr>
              <a:pPr algn="r" eaLnBrk="0" hangingPunct="0">
                <a:spcBef>
                  <a:spcPct val="0"/>
                </a:spcBef>
                <a:defRPr/>
              </a:pPr>
              <a:t>12</a:t>
            </a:fld>
            <a:endParaRPr lang="it-IT" sz="1000" dirty="0">
              <a:cs typeface="Arial" pitchFamily="34" charset="0"/>
            </a:endParaRPr>
          </a:p>
        </p:txBody>
      </p:sp>
      <p:sp>
        <p:nvSpPr>
          <p:cNvPr id="19459" name="Rectangle 13"/>
          <p:cNvSpPr>
            <a:spLocks noChangeArrowheads="1"/>
          </p:cNvSpPr>
          <p:nvPr/>
        </p:nvSpPr>
        <p:spPr bwMode="auto">
          <a:xfrm>
            <a:off x="755650" y="850898"/>
            <a:ext cx="7708900" cy="2670899"/>
          </a:xfrm>
          <a:prstGeom prst="rect">
            <a:avLst/>
          </a:prstGeom>
          <a:noFill/>
          <a:ln w="9525">
            <a:noFill/>
            <a:miter lim="800000"/>
            <a:headEnd/>
            <a:tailEnd/>
          </a:ln>
        </p:spPr>
        <p:txBody>
          <a:bodyPr/>
          <a:lstStyle/>
          <a:p>
            <a:pPr>
              <a:lnSpc>
                <a:spcPct val="100000"/>
              </a:lnSpc>
            </a:pPr>
            <a:r>
              <a:rPr lang="it-IT" sz="1600" b="1" dirty="0"/>
              <a:t>Consiglierebbe questo museo ad un amico</a:t>
            </a:r>
          </a:p>
          <a:p>
            <a:pPr>
              <a:lnSpc>
                <a:spcPct val="100000"/>
              </a:lnSpc>
            </a:pPr>
            <a:endParaRPr lang="it-IT" sz="200" b="1" dirty="0"/>
          </a:p>
          <a:p>
            <a:pPr>
              <a:lnSpc>
                <a:spcPct val="100000"/>
              </a:lnSpc>
            </a:pPr>
            <a:r>
              <a:rPr lang="it-IT" sz="1400" dirty="0"/>
              <a:t>La differenza tra la percentuale dei </a:t>
            </a:r>
            <a:r>
              <a:rPr lang="it-IT" sz="1400" b="1" dirty="0">
                <a:solidFill>
                  <a:srgbClr val="92D050"/>
                </a:solidFill>
              </a:rPr>
              <a:t>promotori</a:t>
            </a:r>
            <a:r>
              <a:rPr lang="it-IT" sz="1400" dirty="0"/>
              <a:t> - cioè di coloro che si ritengono molto soddisfatti che hanno dato la valutazione 9-10 – e i </a:t>
            </a:r>
            <a:r>
              <a:rPr lang="it-IT" sz="1400" b="1" dirty="0">
                <a:solidFill>
                  <a:srgbClr val="C00000"/>
                </a:solidFill>
              </a:rPr>
              <a:t>detrattori</a:t>
            </a:r>
            <a:r>
              <a:rPr lang="it-IT" sz="1400" b="1" dirty="0"/>
              <a:t> </a:t>
            </a:r>
            <a:r>
              <a:rPr lang="it-IT" sz="1400" dirty="0"/>
              <a:t>– utenti meno soddisfatti con valutazione da 0 a 6, corrisponde a coloro che parleranno realmente bene del servizio utilizzato.</a:t>
            </a:r>
          </a:p>
          <a:p>
            <a:pPr>
              <a:lnSpc>
                <a:spcPct val="100000"/>
              </a:lnSpc>
            </a:pPr>
            <a:r>
              <a:rPr lang="it-IT" sz="1400" dirty="0"/>
              <a:t>In questo caso la percentuale di clienti che consiglierà il servizio di </a:t>
            </a:r>
            <a:r>
              <a:rPr lang="it-IT" sz="1400" b="1" i="1" dirty="0"/>
              <a:t>eventi corporate </a:t>
            </a:r>
            <a:r>
              <a:rPr lang="it-IT" sz="1400" dirty="0"/>
              <a:t>è pari al </a:t>
            </a:r>
            <a:r>
              <a:rPr lang="it-IT" sz="1400" b="1" dirty="0"/>
              <a:t>57%</a:t>
            </a:r>
            <a:r>
              <a:rPr lang="it-IT" sz="1400" dirty="0"/>
              <a:t>.</a:t>
            </a:r>
          </a:p>
          <a:p>
            <a:pPr>
              <a:lnSpc>
                <a:spcPct val="100000"/>
              </a:lnSpc>
            </a:pPr>
            <a:endParaRPr lang="it-IT" sz="1400" dirty="0">
              <a:solidFill>
                <a:srgbClr val="FF0000"/>
              </a:solidFill>
            </a:endParaRPr>
          </a:p>
          <a:p>
            <a:pPr>
              <a:lnSpc>
                <a:spcPct val="100000"/>
              </a:lnSpc>
            </a:pPr>
            <a:r>
              <a:rPr lang="it-IT" sz="1400" dirty="0"/>
              <a:t>Il 41% sul campione totale rilascia una valutazione pari a 7 e 8, pertanto molto buona, seppure esclusa dal calcolo dei “</a:t>
            </a:r>
            <a:r>
              <a:rPr lang="it-IT" sz="1400" i="1" dirty="0"/>
              <a:t>promotori</a:t>
            </a:r>
            <a:r>
              <a:rPr lang="it-IT" sz="1400" dirty="0"/>
              <a:t>”. Invece solo un 1% rientra nella categoria dei “</a:t>
            </a:r>
            <a:r>
              <a:rPr lang="it-IT" sz="1400" i="1" dirty="0"/>
              <a:t>detrattori</a:t>
            </a:r>
            <a:r>
              <a:rPr lang="it-IT" sz="1400" dirty="0"/>
              <a:t>” (valutazioni comprese nell’intervallo tra 0 e 6); ciò è indice di un elevato gradimento del servizio.</a:t>
            </a:r>
          </a:p>
          <a:p>
            <a:pPr>
              <a:lnSpc>
                <a:spcPct val="100000"/>
              </a:lnSpc>
            </a:pPr>
            <a:endParaRPr lang="it-IT" sz="1400" dirty="0"/>
          </a:p>
        </p:txBody>
      </p:sp>
      <p:pic>
        <p:nvPicPr>
          <p:cNvPr id="19461" name="Immagine 7" descr="npsinfonet promoter score"/>
          <p:cNvPicPr>
            <a:picLocks noChangeAspect="1"/>
          </p:cNvPicPr>
          <p:nvPr/>
        </p:nvPicPr>
        <p:blipFill>
          <a:blip r:embed="rId2" cstate="print"/>
          <a:srcRect/>
          <a:stretch>
            <a:fillRect/>
          </a:stretch>
        </p:blipFill>
        <p:spPr bwMode="auto">
          <a:xfrm>
            <a:off x="470031" y="4159869"/>
            <a:ext cx="3595993" cy="1787525"/>
          </a:xfrm>
          <a:prstGeom prst="rect">
            <a:avLst/>
          </a:prstGeom>
          <a:noFill/>
          <a:ln w="9525">
            <a:noFill/>
            <a:miter lim="800000"/>
            <a:headEnd/>
            <a:tailEnd/>
          </a:ln>
        </p:spPr>
      </p:pic>
      <p:graphicFrame>
        <p:nvGraphicFramePr>
          <p:cNvPr id="2" name="Tabella 1">
            <a:extLst>
              <a:ext uri="{FF2B5EF4-FFF2-40B4-BE49-F238E27FC236}">
                <a16:creationId xmlns:a16="http://schemas.microsoft.com/office/drawing/2014/main" id="{F2FE563A-0035-232A-FF7C-50886E8937D4}"/>
              </a:ext>
            </a:extLst>
          </p:cNvPr>
          <p:cNvGraphicFramePr>
            <a:graphicFrameLocks noGrp="1"/>
          </p:cNvGraphicFramePr>
          <p:nvPr>
            <p:extLst>
              <p:ext uri="{D42A27DB-BD31-4B8C-83A1-F6EECF244321}">
                <p14:modId xmlns:p14="http://schemas.microsoft.com/office/powerpoint/2010/main" val="3199606181"/>
              </p:ext>
            </p:extLst>
          </p:nvPr>
        </p:nvGraphicFramePr>
        <p:xfrm>
          <a:off x="4092168" y="4284659"/>
          <a:ext cx="4335155" cy="1537944"/>
        </p:xfrm>
        <a:graphic>
          <a:graphicData uri="http://schemas.openxmlformats.org/drawingml/2006/table">
            <a:tbl>
              <a:tblPr/>
              <a:tblGrid>
                <a:gridCol w="394105">
                  <a:extLst>
                    <a:ext uri="{9D8B030D-6E8A-4147-A177-3AD203B41FA5}">
                      <a16:colId xmlns:a16="http://schemas.microsoft.com/office/drawing/2014/main" val="20000"/>
                    </a:ext>
                  </a:extLst>
                </a:gridCol>
                <a:gridCol w="394105">
                  <a:extLst>
                    <a:ext uri="{9D8B030D-6E8A-4147-A177-3AD203B41FA5}">
                      <a16:colId xmlns:a16="http://schemas.microsoft.com/office/drawing/2014/main" val="20001"/>
                    </a:ext>
                  </a:extLst>
                </a:gridCol>
                <a:gridCol w="394105">
                  <a:extLst>
                    <a:ext uri="{9D8B030D-6E8A-4147-A177-3AD203B41FA5}">
                      <a16:colId xmlns:a16="http://schemas.microsoft.com/office/drawing/2014/main" val="20002"/>
                    </a:ext>
                  </a:extLst>
                </a:gridCol>
                <a:gridCol w="394105">
                  <a:extLst>
                    <a:ext uri="{9D8B030D-6E8A-4147-A177-3AD203B41FA5}">
                      <a16:colId xmlns:a16="http://schemas.microsoft.com/office/drawing/2014/main" val="20003"/>
                    </a:ext>
                  </a:extLst>
                </a:gridCol>
                <a:gridCol w="394105">
                  <a:extLst>
                    <a:ext uri="{9D8B030D-6E8A-4147-A177-3AD203B41FA5}">
                      <a16:colId xmlns:a16="http://schemas.microsoft.com/office/drawing/2014/main" val="20004"/>
                    </a:ext>
                  </a:extLst>
                </a:gridCol>
                <a:gridCol w="394105">
                  <a:extLst>
                    <a:ext uri="{9D8B030D-6E8A-4147-A177-3AD203B41FA5}">
                      <a16:colId xmlns:a16="http://schemas.microsoft.com/office/drawing/2014/main" val="20005"/>
                    </a:ext>
                  </a:extLst>
                </a:gridCol>
                <a:gridCol w="394105">
                  <a:extLst>
                    <a:ext uri="{9D8B030D-6E8A-4147-A177-3AD203B41FA5}">
                      <a16:colId xmlns:a16="http://schemas.microsoft.com/office/drawing/2014/main" val="20006"/>
                    </a:ext>
                  </a:extLst>
                </a:gridCol>
                <a:gridCol w="394105">
                  <a:extLst>
                    <a:ext uri="{9D8B030D-6E8A-4147-A177-3AD203B41FA5}">
                      <a16:colId xmlns:a16="http://schemas.microsoft.com/office/drawing/2014/main" val="20007"/>
                    </a:ext>
                  </a:extLst>
                </a:gridCol>
                <a:gridCol w="365377">
                  <a:extLst>
                    <a:ext uri="{9D8B030D-6E8A-4147-A177-3AD203B41FA5}">
                      <a16:colId xmlns:a16="http://schemas.microsoft.com/office/drawing/2014/main" val="20008"/>
                    </a:ext>
                  </a:extLst>
                </a:gridCol>
                <a:gridCol w="422833">
                  <a:extLst>
                    <a:ext uri="{9D8B030D-6E8A-4147-A177-3AD203B41FA5}">
                      <a16:colId xmlns:a16="http://schemas.microsoft.com/office/drawing/2014/main" val="20009"/>
                    </a:ext>
                  </a:extLst>
                </a:gridCol>
                <a:gridCol w="394105">
                  <a:extLst>
                    <a:ext uri="{9D8B030D-6E8A-4147-A177-3AD203B41FA5}">
                      <a16:colId xmlns:a16="http://schemas.microsoft.com/office/drawing/2014/main" val="20010"/>
                    </a:ext>
                  </a:extLst>
                </a:gridCol>
              </a:tblGrid>
              <a:tr h="356505">
                <a:tc gridSpan="11">
                  <a:txBody>
                    <a:bodyPr/>
                    <a:lstStyle/>
                    <a:p>
                      <a:pPr algn="ctr" rtl="0" fontAlgn="ctr"/>
                      <a:r>
                        <a:rPr lang="it-IT" sz="1000" b="1" i="0" u="none" strike="noStrike" baseline="0" dirty="0">
                          <a:solidFill>
                            <a:schemeClr val="tx1"/>
                          </a:solidFill>
                          <a:latin typeface="Arial"/>
                        </a:rPr>
                        <a:t>NET PROMOTER SCORE </a:t>
                      </a:r>
                    </a:p>
                    <a:p>
                      <a:pPr algn="ctr" rtl="0" fontAlgn="ctr"/>
                      <a:r>
                        <a:rPr lang="it-IT" sz="1000" b="1" i="1" u="none" strike="noStrike" baseline="0" dirty="0">
                          <a:solidFill>
                            <a:schemeClr val="tx1"/>
                          </a:solidFill>
                          <a:latin typeface="Arial"/>
                        </a:rPr>
                        <a:t>Eventi corporate </a:t>
                      </a:r>
                      <a:r>
                        <a:rPr lang="it-IT" sz="1000" b="1" i="0" u="none" strike="noStrike" baseline="0" dirty="0">
                          <a:solidFill>
                            <a:schemeClr val="tx1"/>
                          </a:solidFill>
                          <a:latin typeface="Arial"/>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599">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92D05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92D050"/>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7386">
                <a:tc>
                  <a:txBody>
                    <a:bodyPr/>
                    <a:lstStyle/>
                    <a:p>
                      <a:pPr algn="ctr" rtl="0" fontAlgn="ctr"/>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C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C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a:solidFill>
                            <a:srgbClr val="FFC000"/>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92D050"/>
                          </a:solidFill>
                          <a:effectLst/>
                          <a:latin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92D05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0064">
                <a:tc>
                  <a:txBody>
                    <a:bodyPr/>
                    <a:lstStyle/>
                    <a:p>
                      <a:pPr algn="ctr" rtl="0" fontAlgn="t"/>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C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C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FFC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FFC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92D050"/>
                          </a:solidFill>
                          <a:effectLst/>
                          <a:latin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it-IT" sz="1000" b="1" i="0" u="none" strike="noStrike" dirty="0">
                          <a:solidFill>
                            <a:srgbClr val="92D05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980">
                <a:tc gridSpan="7">
                  <a:txBody>
                    <a:bodyPr/>
                    <a:lstStyle/>
                    <a:p>
                      <a:pPr algn="ctr" rtl="0" fontAlgn="ctr"/>
                      <a:r>
                        <a:rPr lang="it-IT" sz="1000" b="1" i="0" u="none" strike="noStrike" dirty="0">
                          <a:solidFill>
                            <a:srgbClr val="C00000"/>
                          </a:solidFill>
                          <a:effectLst/>
                          <a:latin typeface="Arial" panose="020B0604020202020204" pitchFamily="34" charset="0"/>
                        </a:rPr>
                        <a:t>DETRATTORI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rtl="0" fontAlgn="ctr"/>
                      <a:r>
                        <a:rPr lang="it-IT" sz="1000" b="1" i="0" u="none" strike="noStrike" dirty="0">
                          <a:solidFill>
                            <a:srgbClr val="FFC000"/>
                          </a:solidFill>
                          <a:effectLst/>
                          <a:latin typeface="Arial" panose="020B0604020202020204" pitchFamily="34" charset="0"/>
                        </a:rPr>
                        <a:t>PASSIVI =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gridSpan="2">
                  <a:txBody>
                    <a:bodyPr/>
                    <a:lstStyle/>
                    <a:p>
                      <a:pPr algn="ctr" rtl="0" fontAlgn="ctr"/>
                      <a:r>
                        <a:rPr lang="it-IT" sz="1000" b="1" i="0" u="none" strike="noStrike" dirty="0">
                          <a:solidFill>
                            <a:srgbClr val="92D050"/>
                          </a:solidFill>
                          <a:effectLst/>
                          <a:latin typeface="Arial" panose="020B0604020202020204" pitchFamily="34" charset="0"/>
                        </a:rPr>
                        <a:t>PROMOTORI = 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4"/>
                  </a:ext>
                </a:extLst>
              </a:tr>
              <a:tr h="220065">
                <a:tc gridSpan="11">
                  <a:txBody>
                    <a:bodyPr/>
                    <a:lstStyle/>
                    <a:p>
                      <a:pPr algn="ctr" rtl="0" fontAlgn="ctr"/>
                      <a:r>
                        <a:rPr lang="it-IT" sz="1000" b="1" i="0" u="none" strike="noStrike" dirty="0">
                          <a:solidFill>
                            <a:srgbClr val="000000"/>
                          </a:solidFill>
                          <a:effectLst/>
                          <a:latin typeface="Arial" panose="020B0604020202020204" pitchFamily="34" charset="0"/>
                        </a:rPr>
                        <a:t>58%-1%=</a:t>
                      </a:r>
                      <a:r>
                        <a:rPr lang="it-IT" sz="1000" b="1" i="0" u="none" strike="noStrike" dirty="0">
                          <a:solidFill>
                            <a:srgbClr val="0070C0"/>
                          </a:solidFill>
                          <a:effectLst/>
                          <a:latin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lnL w="6350" cap="flat" cmpd="sng" algn="ctr">
                      <a:solidFill>
                        <a:srgbClr val="000000"/>
                      </a:solidFill>
                      <a:prstDash val="solid"/>
                      <a:round/>
                      <a:headEnd type="none" w="med" len="med"/>
                      <a:tailEnd type="none" w="med" len="med"/>
                    </a:ln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pPr>
              <a:defRPr/>
            </a:pPr>
            <a:fld id="{5C39E9D9-EFAA-43D1-9423-8C22637F30EE}" type="slidenum">
              <a:rPr lang="it-IT"/>
              <a:pPr>
                <a:defRPr/>
              </a:pPr>
              <a:t>13</a:t>
            </a:fld>
            <a:endParaRPr lang="it-IT" dirty="0"/>
          </a:p>
        </p:txBody>
      </p:sp>
      <p:sp>
        <p:nvSpPr>
          <p:cNvPr id="30" name="Rectangle 3"/>
          <p:cNvSpPr>
            <a:spLocks noChangeArrowheads="1"/>
          </p:cNvSpPr>
          <p:nvPr/>
        </p:nvSpPr>
        <p:spPr bwMode="auto">
          <a:xfrm>
            <a:off x="733898" y="836558"/>
            <a:ext cx="7724870" cy="2449852"/>
          </a:xfrm>
          <a:prstGeom prst="rect">
            <a:avLst/>
          </a:prstGeom>
          <a:noFill/>
          <a:ln w="9525">
            <a:noFill/>
            <a:miter lim="800000"/>
            <a:headEnd/>
            <a:tailEnd/>
          </a:ln>
        </p:spPr>
        <p:txBody>
          <a:bodyPr/>
          <a:lstStyle/>
          <a:p>
            <a:pPr algn="l">
              <a:lnSpc>
                <a:spcPct val="100000"/>
              </a:lnSpc>
              <a:spcBef>
                <a:spcPts val="0"/>
              </a:spcBef>
            </a:pPr>
            <a:r>
              <a:rPr lang="it-IT" sz="1600" b="1" dirty="0"/>
              <a:t>Analisi del target (1/2)</a:t>
            </a:r>
          </a:p>
          <a:p>
            <a:pPr lvl="0">
              <a:lnSpc>
                <a:spcPct val="100000"/>
              </a:lnSpc>
              <a:spcBef>
                <a:spcPts val="0"/>
              </a:spcBef>
            </a:pPr>
            <a:endParaRPr lang="it-IT" sz="1000" dirty="0"/>
          </a:p>
          <a:p>
            <a:pPr>
              <a:lnSpc>
                <a:spcPct val="100000"/>
              </a:lnSpc>
              <a:spcBef>
                <a:spcPts val="0"/>
              </a:spcBef>
            </a:pPr>
            <a:r>
              <a:rPr lang="it-IT" sz="1400" dirty="0"/>
              <a:t>Il 51% del campione totale è costituito da aziende con ambito di azione prevalentemente </a:t>
            </a:r>
            <a:r>
              <a:rPr lang="it-IT" sz="1400" b="1" dirty="0"/>
              <a:t>internazionale</a:t>
            </a:r>
            <a:r>
              <a:rPr lang="it-IT" sz="1400" dirty="0"/>
              <a:t> (lo scorso anno era 50%); seguono le società che operano a livello </a:t>
            </a:r>
            <a:r>
              <a:rPr lang="it-IT" sz="1400" b="1" dirty="0"/>
              <a:t>nazionale</a:t>
            </a:r>
            <a:r>
              <a:rPr lang="it-IT" sz="1400" dirty="0"/>
              <a:t> (47%; 45% nel 2023), mentre un 2% lavora </a:t>
            </a:r>
            <a:r>
              <a:rPr lang="it-IT" sz="1400" b="1" dirty="0"/>
              <a:t>localmente</a:t>
            </a:r>
            <a:r>
              <a:rPr lang="it-IT" sz="1400" dirty="0"/>
              <a:t> (5% nell’indagine precedente).</a:t>
            </a:r>
            <a:endParaRPr lang="it-IT" sz="1000" dirty="0"/>
          </a:p>
          <a:p>
            <a:pPr>
              <a:lnSpc>
                <a:spcPct val="100000"/>
              </a:lnSpc>
              <a:spcBef>
                <a:spcPts val="0"/>
              </a:spcBef>
            </a:pPr>
            <a:endParaRPr lang="it-IT" sz="1400" dirty="0">
              <a:solidFill>
                <a:srgbClr val="FF0000"/>
              </a:solidFill>
            </a:endParaRPr>
          </a:p>
          <a:p>
            <a:pPr>
              <a:lnSpc>
                <a:spcPct val="100000"/>
              </a:lnSpc>
              <a:spcBef>
                <a:spcPts val="0"/>
              </a:spcBef>
            </a:pPr>
            <a:r>
              <a:rPr lang="it-IT" sz="1400" dirty="0"/>
              <a:t>Rispetto alla tipologia di settore (</a:t>
            </a:r>
            <a:r>
              <a:rPr lang="it-IT" sz="1400" i="1" dirty="0"/>
              <a:t>cfr</a:t>
            </a:r>
            <a:r>
              <a:rPr lang="it-IT" sz="1400" dirty="0"/>
              <a:t>. grafico in basso a destra) prevalgono le società che si occupano di </a:t>
            </a:r>
            <a:r>
              <a:rPr lang="it-IT" sz="1400" b="1" dirty="0"/>
              <a:t>congressi/eventi</a:t>
            </a:r>
            <a:r>
              <a:rPr lang="it-IT" sz="1400" dirty="0"/>
              <a:t> (27%; in calo dal 34% del 2023), seguono quelle che operano in ambito </a:t>
            </a:r>
            <a:r>
              <a:rPr lang="it-IT" sz="1400" b="1" dirty="0"/>
              <a:t>comunicazione/pubblicità </a:t>
            </a:r>
            <a:r>
              <a:rPr lang="it-IT" sz="1400" dirty="0"/>
              <a:t>(la percentuale raddoppia da 8% a 16%) e di </a:t>
            </a:r>
            <a:r>
              <a:rPr lang="it-IT" sz="1400" b="1" dirty="0"/>
              <a:t>consulenza </a:t>
            </a:r>
            <a:r>
              <a:rPr lang="it-IT" sz="1400" dirty="0"/>
              <a:t>(15%; in aumento dal 9% nella precedente indagine).</a:t>
            </a:r>
          </a:p>
          <a:p>
            <a:pPr>
              <a:lnSpc>
                <a:spcPct val="100000"/>
              </a:lnSpc>
              <a:spcBef>
                <a:spcPts val="0"/>
              </a:spcBef>
            </a:pPr>
            <a:endParaRPr lang="it-IT" sz="1400" dirty="0"/>
          </a:p>
          <a:p>
            <a:pPr>
              <a:lnSpc>
                <a:spcPct val="100000"/>
              </a:lnSpc>
              <a:spcBef>
                <a:spcPts val="0"/>
              </a:spcBef>
            </a:pPr>
            <a:endParaRPr lang="it-IT" sz="1400" dirty="0"/>
          </a:p>
          <a:p>
            <a:pPr>
              <a:lnSpc>
                <a:spcPct val="100000"/>
              </a:lnSpc>
              <a:spcBef>
                <a:spcPts val="0"/>
              </a:spcBef>
            </a:pPr>
            <a:endParaRPr lang="it-IT" sz="1400" dirty="0"/>
          </a:p>
        </p:txBody>
      </p:sp>
      <p:graphicFrame>
        <p:nvGraphicFramePr>
          <p:cNvPr id="2" name="Chart 16">
            <a:extLst>
              <a:ext uri="{FF2B5EF4-FFF2-40B4-BE49-F238E27FC236}">
                <a16:creationId xmlns:a16="http://schemas.microsoft.com/office/drawing/2014/main" id="{F6413C2E-0FC6-4120-940B-BC39B868D3A4}"/>
              </a:ext>
            </a:extLst>
          </p:cNvPr>
          <p:cNvGraphicFramePr>
            <a:graphicFrameLocks/>
          </p:cNvGraphicFramePr>
          <p:nvPr>
            <p:extLst>
              <p:ext uri="{D42A27DB-BD31-4B8C-83A1-F6EECF244321}">
                <p14:modId xmlns:p14="http://schemas.microsoft.com/office/powerpoint/2010/main" val="1101095629"/>
              </p:ext>
            </p:extLst>
          </p:nvPr>
        </p:nvGraphicFramePr>
        <p:xfrm>
          <a:off x="171449" y="3437168"/>
          <a:ext cx="4143375" cy="3243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6">
            <a:extLst>
              <a:ext uri="{FF2B5EF4-FFF2-40B4-BE49-F238E27FC236}">
                <a16:creationId xmlns:a16="http://schemas.microsoft.com/office/drawing/2014/main" id="{6655A485-90D3-4F1D-97ED-0D68C91DD986}"/>
              </a:ext>
            </a:extLst>
          </p:cNvPr>
          <p:cNvGraphicFramePr>
            <a:graphicFrameLocks/>
          </p:cNvGraphicFramePr>
          <p:nvPr>
            <p:extLst>
              <p:ext uri="{D42A27DB-BD31-4B8C-83A1-F6EECF244321}">
                <p14:modId xmlns:p14="http://schemas.microsoft.com/office/powerpoint/2010/main" val="583725826"/>
              </p:ext>
            </p:extLst>
          </p:nvPr>
        </p:nvGraphicFramePr>
        <p:xfrm>
          <a:off x="4029076" y="3419759"/>
          <a:ext cx="4591050" cy="339033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4"/>
          <p:cNvSpPr>
            <a:spLocks noGrp="1"/>
          </p:cNvSpPr>
          <p:nvPr>
            <p:ph type="sldNum" sz="quarter" idx="10"/>
          </p:nvPr>
        </p:nvSpPr>
        <p:spPr/>
        <p:txBody>
          <a:bodyPr/>
          <a:lstStyle/>
          <a:p>
            <a:pPr>
              <a:defRPr/>
            </a:pPr>
            <a:fld id="{3A642EA9-75EA-49FE-8C9E-719B18B5C483}" type="slidenum">
              <a:rPr lang="it-IT"/>
              <a:pPr>
                <a:defRPr/>
              </a:pPr>
              <a:t>14</a:t>
            </a:fld>
            <a:endParaRPr lang="it-IT"/>
          </a:p>
        </p:txBody>
      </p:sp>
      <p:sp>
        <p:nvSpPr>
          <p:cNvPr id="10" name="Rectangle 5"/>
          <p:cNvSpPr>
            <a:spLocks noChangeArrowheads="1"/>
          </p:cNvSpPr>
          <p:nvPr/>
        </p:nvSpPr>
        <p:spPr bwMode="auto">
          <a:xfrm>
            <a:off x="744536" y="801688"/>
            <a:ext cx="7723189" cy="2627312"/>
          </a:xfrm>
          <a:prstGeom prst="rect">
            <a:avLst/>
          </a:prstGeom>
          <a:noFill/>
          <a:ln w="9525">
            <a:noFill/>
            <a:miter lim="800000"/>
            <a:headEnd/>
            <a:tailEnd/>
          </a:ln>
        </p:spPr>
        <p:txBody>
          <a:bodyPr/>
          <a:lstStyle/>
          <a:p>
            <a:pPr>
              <a:lnSpc>
                <a:spcPct val="100000"/>
              </a:lnSpc>
              <a:spcBef>
                <a:spcPct val="0"/>
              </a:spcBef>
            </a:pPr>
            <a:r>
              <a:rPr lang="it-IT" sz="1600" b="1" dirty="0"/>
              <a:t>Analisi del target (2/2)</a:t>
            </a:r>
          </a:p>
          <a:p>
            <a:pPr>
              <a:lnSpc>
                <a:spcPct val="100000"/>
              </a:lnSpc>
              <a:spcBef>
                <a:spcPct val="0"/>
              </a:spcBef>
            </a:pPr>
            <a:endParaRPr lang="it-IT" sz="1000" dirty="0"/>
          </a:p>
          <a:p>
            <a:pPr>
              <a:lnSpc>
                <a:spcPct val="100000"/>
              </a:lnSpc>
              <a:spcBef>
                <a:spcPct val="0"/>
              </a:spcBef>
            </a:pPr>
            <a:r>
              <a:rPr lang="it-IT" sz="1400" dirty="0"/>
              <a:t>Il 57% dei clienti intervistati dichiara di lavorare per una </a:t>
            </a:r>
            <a:r>
              <a:rPr lang="it-IT" sz="1400" b="1" dirty="0"/>
              <a:t>micro impresa </a:t>
            </a:r>
            <a:r>
              <a:rPr lang="it-IT" sz="1400" dirty="0"/>
              <a:t>(</a:t>
            </a:r>
            <a:r>
              <a:rPr lang="it-IT" sz="1400" u="sng" dirty="0"/>
              <a:t>meno di 10 dipendenti</a:t>
            </a:r>
            <a:r>
              <a:rPr lang="it-IT" sz="1400" dirty="0"/>
              <a:t>), il 18% per una </a:t>
            </a:r>
            <a:r>
              <a:rPr lang="it-IT" sz="1400" b="1" dirty="0"/>
              <a:t>grande impresa </a:t>
            </a:r>
            <a:r>
              <a:rPr lang="it-IT" sz="1400" dirty="0"/>
              <a:t>(</a:t>
            </a:r>
            <a:r>
              <a:rPr lang="it-IT" sz="1400" u="sng" dirty="0"/>
              <a:t>più di 250 dipendenti</a:t>
            </a:r>
            <a:r>
              <a:rPr lang="it-IT" sz="1400" dirty="0"/>
              <a:t>), il 13% per una </a:t>
            </a:r>
            <a:r>
              <a:rPr lang="it-IT" sz="1400" b="1" dirty="0"/>
              <a:t>piccola impresa</a:t>
            </a:r>
            <a:r>
              <a:rPr lang="it-IT" sz="1400" dirty="0"/>
              <a:t> (</a:t>
            </a:r>
            <a:r>
              <a:rPr lang="it-IT" sz="1400" u="sng" dirty="0"/>
              <a:t>10-50 dipendenti</a:t>
            </a:r>
            <a:r>
              <a:rPr lang="it-IT" sz="1400" dirty="0"/>
              <a:t>), e il restante il 12% per una </a:t>
            </a:r>
            <a:r>
              <a:rPr lang="it-IT" sz="1400" b="1" dirty="0"/>
              <a:t>media impresa </a:t>
            </a:r>
            <a:r>
              <a:rPr lang="it-IT" sz="1400" dirty="0"/>
              <a:t>(</a:t>
            </a:r>
            <a:r>
              <a:rPr lang="it-IT" sz="1400" u="sng" dirty="0"/>
              <a:t>51-250 dipendenti)</a:t>
            </a:r>
            <a:r>
              <a:rPr lang="it-IT" sz="1400" dirty="0"/>
              <a:t>.</a:t>
            </a:r>
          </a:p>
          <a:p>
            <a:pPr>
              <a:lnSpc>
                <a:spcPct val="100000"/>
              </a:lnSpc>
              <a:spcBef>
                <a:spcPct val="0"/>
              </a:spcBef>
            </a:pPr>
            <a:endParaRPr lang="it-IT" sz="1400" dirty="0">
              <a:solidFill>
                <a:srgbClr val="FF0000"/>
              </a:solidFill>
            </a:endParaRPr>
          </a:p>
          <a:p>
            <a:pPr>
              <a:lnSpc>
                <a:spcPct val="100000"/>
              </a:lnSpc>
              <a:spcBef>
                <a:spcPct val="0"/>
              </a:spcBef>
            </a:pPr>
            <a:r>
              <a:rPr lang="it-IT" sz="1400" dirty="0"/>
              <a:t>Il 66% del campione intervistato è costituito da aziende con </a:t>
            </a:r>
            <a:r>
              <a:rPr lang="it-IT" sz="1400" b="1" dirty="0"/>
              <a:t>sede a Roma </a:t>
            </a:r>
            <a:r>
              <a:rPr lang="it-IT" sz="1400" dirty="0"/>
              <a:t>(55% nell’indagine precedente), il 32% giunge da </a:t>
            </a:r>
            <a:r>
              <a:rPr lang="it-IT" sz="1400" b="1" dirty="0"/>
              <a:t>altre province italiane </a:t>
            </a:r>
            <a:r>
              <a:rPr lang="it-IT" sz="1400" dirty="0"/>
              <a:t>(45% lo scorso anno) e il restante 1% dall’</a:t>
            </a:r>
            <a:r>
              <a:rPr lang="it-IT" sz="1400" b="1" dirty="0"/>
              <a:t>estero </a:t>
            </a:r>
            <a:r>
              <a:rPr lang="it-IT" sz="1400" dirty="0"/>
              <a:t>(0% nel 2023). Anche quest’anno è </a:t>
            </a:r>
            <a:r>
              <a:rPr lang="it-IT" sz="1400" b="1" dirty="0"/>
              <a:t>Milano</a:t>
            </a:r>
            <a:r>
              <a:rPr lang="it-IT" sz="1400" dirty="0"/>
              <a:t> la provincia italiana che prevale col 18% sul totale (39% nell’indagine precedente), ma si rimanda al grafico sottostante a destra per ulteriori dettagli sulla sede delle imprese che hanno partecipato a tale survey.</a:t>
            </a:r>
          </a:p>
        </p:txBody>
      </p:sp>
      <p:graphicFrame>
        <p:nvGraphicFramePr>
          <p:cNvPr id="4" name="Chart 16">
            <a:extLst>
              <a:ext uri="{FF2B5EF4-FFF2-40B4-BE49-F238E27FC236}">
                <a16:creationId xmlns:a16="http://schemas.microsoft.com/office/drawing/2014/main" id="{09AE99DD-DD0D-46DA-8DF9-55943CC1217A}"/>
              </a:ext>
            </a:extLst>
          </p:cNvPr>
          <p:cNvGraphicFramePr>
            <a:graphicFrameLocks/>
          </p:cNvGraphicFramePr>
          <p:nvPr>
            <p:extLst>
              <p:ext uri="{D42A27DB-BD31-4B8C-83A1-F6EECF244321}">
                <p14:modId xmlns:p14="http://schemas.microsoft.com/office/powerpoint/2010/main" val="182543452"/>
              </p:ext>
            </p:extLst>
          </p:nvPr>
        </p:nvGraphicFramePr>
        <p:xfrm>
          <a:off x="323849" y="3345257"/>
          <a:ext cx="3629025" cy="3312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21">
            <a:extLst>
              <a:ext uri="{FF2B5EF4-FFF2-40B4-BE49-F238E27FC236}">
                <a16:creationId xmlns:a16="http://schemas.microsoft.com/office/drawing/2014/main" id="{E8CB71CF-0958-444B-8643-66425F4160D8}"/>
              </a:ext>
            </a:extLst>
          </p:cNvPr>
          <p:cNvGraphicFramePr>
            <a:graphicFrameLocks/>
          </p:cNvGraphicFramePr>
          <p:nvPr>
            <p:extLst>
              <p:ext uri="{D42A27DB-BD31-4B8C-83A1-F6EECF244321}">
                <p14:modId xmlns:p14="http://schemas.microsoft.com/office/powerpoint/2010/main" val="1180495836"/>
              </p:ext>
            </p:extLst>
          </p:nvPr>
        </p:nvGraphicFramePr>
        <p:xfrm>
          <a:off x="3952874" y="3345257"/>
          <a:ext cx="4867278" cy="3512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15</a:t>
            </a:fld>
            <a:endParaRPr lang="it-IT"/>
          </a:p>
        </p:txBody>
      </p:sp>
      <p:sp>
        <p:nvSpPr>
          <p:cNvPr id="7" name="Text Box 6"/>
          <p:cNvSpPr txBox="1">
            <a:spLocks noChangeArrowheads="1"/>
          </p:cNvSpPr>
          <p:nvPr/>
        </p:nvSpPr>
        <p:spPr bwMode="auto">
          <a:xfrm>
            <a:off x="742951" y="800092"/>
            <a:ext cx="7677149" cy="2302169"/>
          </a:xfrm>
          <a:prstGeom prst="rect">
            <a:avLst/>
          </a:prstGeom>
          <a:noFill/>
          <a:ln w="9525">
            <a:noFill/>
            <a:miter lim="800000"/>
            <a:headEnd/>
            <a:tailEnd/>
          </a:ln>
        </p:spPr>
        <p:txBody>
          <a:bodyPr wrap="square">
            <a:spAutoFit/>
          </a:bodyPr>
          <a:lstStyle/>
          <a:p>
            <a:pPr>
              <a:lnSpc>
                <a:spcPct val="100000"/>
              </a:lnSpc>
              <a:spcBef>
                <a:spcPct val="0"/>
              </a:spcBef>
            </a:pPr>
            <a:r>
              <a:rPr lang="it-IT" sz="1600" b="1" dirty="0"/>
              <a:t>Analisi univariate per museo</a:t>
            </a:r>
          </a:p>
          <a:p>
            <a:pPr>
              <a:lnSpc>
                <a:spcPct val="100000"/>
              </a:lnSpc>
              <a:spcBef>
                <a:spcPct val="0"/>
              </a:spcBef>
            </a:pPr>
            <a:endParaRPr lang="it-IT" sz="1000" dirty="0"/>
          </a:p>
          <a:p>
            <a:pPr>
              <a:lnSpc>
                <a:spcPct val="100000"/>
              </a:lnSpc>
              <a:spcBef>
                <a:spcPct val="0"/>
              </a:spcBef>
            </a:pPr>
            <a:r>
              <a:rPr lang="it-IT" sz="1400" dirty="0"/>
              <a:t>Nella tabella sottostante si evidenzia </a:t>
            </a:r>
            <a:r>
              <a:rPr lang="it-IT" sz="1400" dirty="0">
                <a:ea typeface="Arial Unicode MS" pitchFamily="34" charset="-128"/>
                <a:cs typeface="Arial Unicode MS" pitchFamily="34" charset="-128"/>
              </a:rPr>
              <a:t>il livello medio di soddisfazione delle singole variabili </a:t>
            </a:r>
            <a:r>
              <a:rPr lang="it-IT" sz="1400" dirty="0"/>
              <a:t>per tutti i musei oggetto d’indagine (nella comparazione dei dati va considerato il campione intervistato in ciascun museo).</a:t>
            </a:r>
          </a:p>
          <a:p>
            <a:pPr>
              <a:lnSpc>
                <a:spcPct val="100000"/>
              </a:lnSpc>
              <a:spcBef>
                <a:spcPct val="20000"/>
              </a:spcBef>
            </a:pPr>
            <a:endParaRPr lang="it-IT" sz="1400" dirty="0">
              <a:solidFill>
                <a:srgbClr val="FF0000"/>
              </a:solidFill>
            </a:endParaRPr>
          </a:p>
          <a:p>
            <a:pPr>
              <a:lnSpc>
                <a:spcPct val="100000"/>
              </a:lnSpc>
              <a:spcBef>
                <a:spcPct val="20000"/>
              </a:spcBef>
            </a:pPr>
            <a:r>
              <a:rPr lang="it-IT" sz="1400" dirty="0"/>
              <a:t>Si evidenzia che ad avere scelto il </a:t>
            </a:r>
            <a:r>
              <a:rPr lang="it-IT" sz="1400" i="1" dirty="0"/>
              <a:t>Museo dell’Ara Pacis</a:t>
            </a:r>
            <a:r>
              <a:rPr lang="it-IT" sz="1400" dirty="0"/>
              <a:t> siano state soprattutto le medie e grandi imprese (50-250 dipendenti e &gt;250 dipendenti), alcune con sede a Roma, clienti abituali. Invece i </a:t>
            </a:r>
            <a:r>
              <a:rPr lang="it-IT" sz="1400" i="1" dirty="0"/>
              <a:t>Musei Capitolini </a:t>
            </a:r>
            <a:r>
              <a:rPr lang="it-IT" sz="1400" dirty="0"/>
              <a:t>sono stati scelti in particolare da micro e piccole aziende (fino a 50 dipendenti), con sede fuori Roma, nuovi clienti. </a:t>
            </a:r>
          </a:p>
        </p:txBody>
      </p:sp>
      <p:graphicFrame>
        <p:nvGraphicFramePr>
          <p:cNvPr id="6" name="Tabella 5"/>
          <p:cNvGraphicFramePr>
            <a:graphicFrameLocks noGrp="1"/>
          </p:cNvGraphicFramePr>
          <p:nvPr>
            <p:extLst>
              <p:ext uri="{D42A27DB-BD31-4B8C-83A1-F6EECF244321}">
                <p14:modId xmlns:p14="http://schemas.microsoft.com/office/powerpoint/2010/main" val="2973101496"/>
              </p:ext>
            </p:extLst>
          </p:nvPr>
        </p:nvGraphicFramePr>
        <p:xfrm>
          <a:off x="835515" y="3273030"/>
          <a:ext cx="7677149" cy="2764369"/>
        </p:xfrm>
        <a:graphic>
          <a:graphicData uri="http://schemas.openxmlformats.org/drawingml/2006/table">
            <a:tbl>
              <a:tblPr>
                <a:effectLst>
                  <a:innerShdw blurRad="63500" dist="50800" dir="13500000">
                    <a:prstClr val="black">
                      <a:alpha val="50000"/>
                    </a:prstClr>
                  </a:innerShdw>
                </a:effectLst>
              </a:tblPr>
              <a:tblGrid>
                <a:gridCol w="2682243">
                  <a:extLst>
                    <a:ext uri="{9D8B030D-6E8A-4147-A177-3AD203B41FA5}">
                      <a16:colId xmlns:a16="http://schemas.microsoft.com/office/drawing/2014/main" val="20000"/>
                    </a:ext>
                  </a:extLst>
                </a:gridCol>
                <a:gridCol w="1209528">
                  <a:extLst>
                    <a:ext uri="{9D8B030D-6E8A-4147-A177-3AD203B41FA5}">
                      <a16:colId xmlns:a16="http://schemas.microsoft.com/office/drawing/2014/main" val="20001"/>
                    </a:ext>
                  </a:extLst>
                </a:gridCol>
                <a:gridCol w="911514">
                  <a:extLst>
                    <a:ext uri="{9D8B030D-6E8A-4147-A177-3AD203B41FA5}">
                      <a16:colId xmlns:a16="http://schemas.microsoft.com/office/drawing/2014/main" val="20002"/>
                    </a:ext>
                  </a:extLst>
                </a:gridCol>
                <a:gridCol w="1019175">
                  <a:extLst>
                    <a:ext uri="{9D8B030D-6E8A-4147-A177-3AD203B41FA5}">
                      <a16:colId xmlns:a16="http://schemas.microsoft.com/office/drawing/2014/main" val="20003"/>
                    </a:ext>
                  </a:extLst>
                </a:gridCol>
                <a:gridCol w="809625">
                  <a:extLst>
                    <a:ext uri="{9D8B030D-6E8A-4147-A177-3AD203B41FA5}">
                      <a16:colId xmlns:a16="http://schemas.microsoft.com/office/drawing/2014/main" val="20004"/>
                    </a:ext>
                  </a:extLst>
                </a:gridCol>
                <a:gridCol w="1045064">
                  <a:extLst>
                    <a:ext uri="{9D8B030D-6E8A-4147-A177-3AD203B41FA5}">
                      <a16:colId xmlns:a16="http://schemas.microsoft.com/office/drawing/2014/main" val="20005"/>
                    </a:ext>
                  </a:extLst>
                </a:gridCol>
              </a:tblGrid>
              <a:tr h="475783">
                <a:tc>
                  <a:txBody>
                    <a:bodyPr/>
                    <a:lstStyle/>
                    <a:p>
                      <a:pPr algn="ctr" fontAlgn="b"/>
                      <a:r>
                        <a:rPr lang="it-IT" sz="1100" b="1" i="0" u="none" strike="noStrike" dirty="0">
                          <a:solidFill>
                            <a:schemeClr val="bg1"/>
                          </a:solidFill>
                          <a:effectLst/>
                          <a:latin typeface="Arial"/>
                        </a:rPr>
                        <a:t>Indagine customer satisfaction </a:t>
                      </a:r>
                    </a:p>
                    <a:p>
                      <a:pPr algn="ctr" fontAlgn="b"/>
                      <a:r>
                        <a:rPr lang="it-IT" sz="1100" b="1" i="0" u="none" strike="noStrike" dirty="0">
                          <a:solidFill>
                            <a:schemeClr val="bg1"/>
                          </a:solidFill>
                          <a:effectLst/>
                          <a:latin typeface="Arial"/>
                        </a:rPr>
                        <a:t>Eventi</a:t>
                      </a:r>
                      <a:r>
                        <a:rPr lang="it-IT" sz="1100" b="1" i="0" u="none" strike="noStrike" baseline="0" dirty="0">
                          <a:solidFill>
                            <a:schemeClr val="bg1"/>
                          </a:solidFill>
                          <a:effectLst/>
                          <a:latin typeface="Arial"/>
                        </a:rPr>
                        <a:t> corporate </a:t>
                      </a:r>
                      <a:r>
                        <a:rPr lang="it-IT" sz="1100" b="1" i="0" u="none" strike="noStrike" dirty="0">
                          <a:solidFill>
                            <a:schemeClr val="bg1"/>
                          </a:solidFill>
                          <a:effectLst/>
                          <a:latin typeface="Arial"/>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a:rPr>
                        <a:t>Museo </a:t>
                      </a:r>
                    </a:p>
                    <a:p>
                      <a:pPr algn="ctr" fontAlgn="ctr"/>
                      <a:r>
                        <a:rPr lang="it-IT" sz="1100" b="1" i="0" u="none" strike="noStrike" dirty="0">
                          <a:solidFill>
                            <a:schemeClr val="bg1"/>
                          </a:solidFill>
                          <a:effectLst/>
                          <a:latin typeface="Arial"/>
                        </a:rPr>
                        <a:t>dell'Ara Pacis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100" b="1" i="0" u="none" strike="noStrike" dirty="0">
                          <a:solidFill>
                            <a:schemeClr val="bg1"/>
                          </a:solidFill>
                          <a:effectLst/>
                          <a:latin typeface="Arial"/>
                        </a:rPr>
                        <a:t>Musei Capitolini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FFFFFF"/>
                          </a:solidFill>
                          <a:effectLst/>
                          <a:uLnTx/>
                          <a:uFillTx/>
                          <a:latin typeface="Arial"/>
                          <a:ea typeface="+mn-ea"/>
                          <a:cs typeface="+mn-cs"/>
                        </a:rPr>
                        <a:t>Centrale Montemartini</a:t>
                      </a:r>
                      <a:endParaRPr kumimoji="0" lang="it-IT" sz="1100" b="1" i="0" u="none" strike="noStrike" kern="1200" cap="none" spc="0" normalizeH="0" baseline="0" noProof="0" dirty="0">
                        <a:ln>
                          <a:noFill/>
                        </a:ln>
                        <a:solidFill>
                          <a:srgbClr val="FFFFFF"/>
                        </a:solidFill>
                        <a:effectLst/>
                        <a:uLnTx/>
                        <a:uFillTx/>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100" b="1" i="0" u="none" strike="noStrike" dirty="0">
                          <a:solidFill>
                            <a:schemeClr val="bg1"/>
                          </a:solidFill>
                          <a:effectLst/>
                          <a:latin typeface="Arial"/>
                        </a:rPr>
                        <a:t>Casino Nobile*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100" b="1" i="0" u="none" strike="noStrike" dirty="0">
                          <a:solidFill>
                            <a:schemeClr val="bg1"/>
                          </a:solidFill>
                          <a:effectLst/>
                          <a:latin typeface="Arial"/>
                        </a:rPr>
                        <a:t>Mercati di Traiano*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253906">
                <a:tc>
                  <a:txBody>
                    <a:bodyPr/>
                    <a:lstStyle/>
                    <a:p>
                      <a:pPr algn="l" fontAlgn="ctr"/>
                      <a:r>
                        <a:rPr lang="it-IT" sz="1100" b="0" i="0" u="none" strike="noStrike" dirty="0">
                          <a:solidFill>
                            <a:schemeClr val="tx1"/>
                          </a:solidFill>
                          <a:effectLst/>
                          <a:latin typeface="Arial"/>
                        </a:rPr>
                        <a:t>Staff organizzativo - Disponibilità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chemeClr val="tx1"/>
                          </a:solidFill>
                          <a:effectLst/>
                          <a:uLnTx/>
                          <a:uFillTx/>
                          <a:latin typeface="Arial"/>
                          <a:ea typeface="+mn-ea"/>
                          <a:cs typeface="+mn-cs"/>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0099">
                <a:tc>
                  <a:txBody>
                    <a:bodyPr/>
                    <a:lstStyle/>
                    <a:p>
                      <a:pPr algn="l" fontAlgn="ctr"/>
                      <a:r>
                        <a:rPr lang="it-IT" sz="1100" b="0" i="0" u="none" strike="noStrike" dirty="0">
                          <a:solidFill>
                            <a:schemeClr val="tx1"/>
                          </a:solidFill>
                          <a:effectLst/>
                          <a:latin typeface="Arial"/>
                        </a:rPr>
                        <a:t>Staff organizzativo - Problem solving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1100">
                <a:tc>
                  <a:txBody>
                    <a:bodyPr/>
                    <a:lstStyle/>
                    <a:p>
                      <a:pPr algn="l" fontAlgn="ctr"/>
                      <a:r>
                        <a:rPr lang="it-IT" sz="1100" b="0" i="0" u="none" strike="noStrike" dirty="0">
                          <a:solidFill>
                            <a:schemeClr val="tx1"/>
                          </a:solidFill>
                          <a:effectLst/>
                          <a:latin typeface="Arial"/>
                        </a:rPr>
                        <a:t>Qualità supporti audiovisivi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n.u.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n.u.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1100">
                <a:tc>
                  <a:txBody>
                    <a:bodyPr/>
                    <a:lstStyle/>
                    <a:p>
                      <a:pPr algn="l" fontAlgn="ctr"/>
                      <a:r>
                        <a:rPr lang="it-IT" sz="1100" b="0" i="0" u="none" strike="noStrike" dirty="0">
                          <a:solidFill>
                            <a:schemeClr val="tx1"/>
                          </a:solidFill>
                          <a:effectLst/>
                          <a:latin typeface="Arial"/>
                        </a:rPr>
                        <a:t>Visita didattica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3,00</a:t>
                      </a:r>
                      <a:endPar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3,00</a:t>
                      </a:r>
                      <a:endPar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3,00</a:t>
                      </a:r>
                      <a:endPar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1100">
                <a:tc>
                  <a:txBody>
                    <a:bodyPr/>
                    <a:lstStyle/>
                    <a:p>
                      <a:pPr algn="l" fontAlgn="ctr"/>
                      <a:r>
                        <a:rPr lang="it-IT" sz="1100" b="0" i="0" u="none" strike="noStrike" dirty="0">
                          <a:solidFill>
                            <a:schemeClr val="tx1"/>
                          </a:solidFill>
                          <a:effectLst/>
                          <a:latin typeface="Arial"/>
                        </a:rPr>
                        <a:t>Catering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3,00</a:t>
                      </a:r>
                      <a:endPar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3,00</a:t>
                      </a:r>
                      <a:endPar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1100">
                <a:tc>
                  <a:txBody>
                    <a:bodyPr/>
                    <a:lstStyle/>
                    <a:p>
                      <a:pPr algn="l" fontAlgn="ctr"/>
                      <a:r>
                        <a:rPr lang="it-IT" sz="1100" b="0" i="0" u="none" strike="noStrike" dirty="0">
                          <a:solidFill>
                            <a:schemeClr val="tx1"/>
                          </a:solidFill>
                          <a:effectLst/>
                          <a:latin typeface="Arial"/>
                        </a:rPr>
                        <a:t>Pulizia degli spazi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2,89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1100">
                <a:tc>
                  <a:txBody>
                    <a:bodyPr/>
                    <a:lstStyle/>
                    <a:p>
                      <a:pPr algn="l" fontAlgn="ctr"/>
                      <a:r>
                        <a:rPr lang="it-IT" sz="1100" b="0" i="0" u="none" strike="noStrike" dirty="0">
                          <a:solidFill>
                            <a:schemeClr val="tx1"/>
                          </a:solidFill>
                          <a:effectLst/>
                          <a:latin typeface="Arial"/>
                        </a:rPr>
                        <a:t>Soddisfazione ospiti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0" i="0" u="none" strike="noStrike" dirty="0">
                          <a:solidFill>
                            <a:schemeClr val="tx1"/>
                          </a:solidFill>
                          <a:effectLst/>
                          <a:latin typeface="Arial" panose="020B0604020202020204" pitchFamily="34" charset="0"/>
                        </a:rPr>
                        <a:t>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chemeClr val="tx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652">
                <a:tc>
                  <a:txBody>
                    <a:bodyPr/>
                    <a:lstStyle/>
                    <a:p>
                      <a:pPr algn="l" fontAlgn="ctr"/>
                      <a:r>
                        <a:rPr lang="it-IT" sz="1100" b="1" i="0" u="none" strike="noStrike" dirty="0">
                          <a:solidFill>
                            <a:schemeClr val="bg1"/>
                          </a:solidFill>
                          <a:effectLst/>
                          <a:latin typeface="Arial"/>
                        </a:rPr>
                        <a:t>Giudizio complessivo (media)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panose="020B0604020202020204" pitchFamily="34" charset="0"/>
                        </a:rPr>
                        <a:t>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100" b="1" i="0" u="none" strike="noStrike" dirty="0">
                          <a:solidFill>
                            <a:schemeClr val="bg1"/>
                          </a:solidFill>
                          <a:effectLst/>
                          <a:latin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10008"/>
                  </a:ext>
                </a:extLst>
              </a:tr>
              <a:tr h="225429">
                <a:tc>
                  <a:txBody>
                    <a:bodyPr/>
                    <a:lstStyle/>
                    <a:p>
                      <a:pPr algn="l" fontAlgn="ctr"/>
                      <a:r>
                        <a:rPr lang="it-IT" sz="1100" b="1" i="1" u="none" strike="noStrike" dirty="0">
                          <a:solidFill>
                            <a:schemeClr val="tx1"/>
                          </a:solidFill>
                          <a:effectLst/>
                          <a:latin typeface="Arial"/>
                        </a:rPr>
                        <a:t>Totale eventi</a:t>
                      </a:r>
                      <a:r>
                        <a:rPr lang="it-IT" sz="1100" b="1" i="1" u="none" strike="noStrike" baseline="0" dirty="0">
                          <a:solidFill>
                            <a:schemeClr val="tx1"/>
                          </a:solidFill>
                          <a:effectLst/>
                          <a:latin typeface="Arial"/>
                        </a:rPr>
                        <a:t> per museo (n.)</a:t>
                      </a:r>
                      <a:endParaRPr lang="it-IT" sz="1100" b="1" i="1" u="none" strike="noStrike" dirty="0">
                        <a:solidFill>
                          <a:schemeClr val="tx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1" i="1" u="none" strike="noStrike" dirty="0">
                          <a:solidFill>
                            <a:schemeClr val="tx1"/>
                          </a:solidFill>
                          <a:effectLst/>
                          <a:latin typeface="Arial"/>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1" i="1" u="none" strike="noStrike" dirty="0">
                          <a:solidFill>
                            <a:schemeClr val="tx1"/>
                          </a:solidFill>
                          <a:effectLst/>
                          <a:latin typeface="Arial"/>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1" i="1" u="none" strike="noStrike" dirty="0">
                          <a:solidFill>
                            <a:schemeClr val="tx1"/>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1" i="1" u="none" strike="noStrike" dirty="0">
                          <a:solidFill>
                            <a:schemeClr val="tx1"/>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100" b="1" i="1" u="none" strike="noStrike" dirty="0">
                          <a:solidFill>
                            <a:schemeClr val="tx1"/>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CasellaDiTesto 7"/>
          <p:cNvSpPr txBox="1">
            <a:spLocks noChangeArrowheads="1"/>
          </p:cNvSpPr>
          <p:nvPr/>
        </p:nvSpPr>
        <p:spPr bwMode="auto">
          <a:xfrm>
            <a:off x="742951" y="6093869"/>
            <a:ext cx="7862278" cy="535531"/>
          </a:xfrm>
          <a:prstGeom prst="rect">
            <a:avLst/>
          </a:prstGeom>
          <a:noFill/>
          <a:ln w="9525">
            <a:noFill/>
            <a:miter lim="800000"/>
            <a:headEnd/>
            <a:tailEnd/>
          </a:ln>
        </p:spPr>
        <p:txBody>
          <a:bodyPr wrap="square">
            <a:spAutoFit/>
          </a:bodyPr>
          <a:lstStyle/>
          <a:p>
            <a:pPr>
              <a:lnSpc>
                <a:spcPct val="90000"/>
              </a:lnSpc>
            </a:pPr>
            <a:r>
              <a:rPr lang="it-IT" sz="900" i="1" dirty="0"/>
              <a:t>*Il campione di clienti intervistati è esiguo per alcuni musei (ad es. Casino Nobile di Villa Torlonia e ai Mercati di Traiano), pertanto i giudizi medi sono da considerare indicativi, ma non attendibili a livello statistico.</a:t>
            </a:r>
          </a:p>
          <a:p>
            <a:pPr>
              <a:lnSpc>
                <a:spcPct val="90000"/>
              </a:lnSpc>
            </a:pPr>
            <a:r>
              <a:rPr lang="it-IT" sz="900" i="1" dirty="0"/>
              <a:t>**n.u.= servizio non utilizzato.</a:t>
            </a:r>
          </a:p>
        </p:txBody>
      </p:sp>
    </p:spTree>
    <p:extLst>
      <p:ext uri="{BB962C8B-B14F-4D97-AF65-F5344CB8AC3E}">
        <p14:creationId xmlns:p14="http://schemas.microsoft.com/office/powerpoint/2010/main" val="192852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A552FAA0-B221-49B3-88D3-062573F8C6C5}" type="slidenum">
              <a:rPr lang="it-IT" smtClean="0"/>
              <a:pPr>
                <a:defRPr/>
              </a:pPr>
              <a:t>16</a:t>
            </a:fld>
            <a:endParaRPr lang="it-IT"/>
          </a:p>
        </p:txBody>
      </p:sp>
      <p:sp>
        <p:nvSpPr>
          <p:cNvPr id="20483" name="Rettangolo 5"/>
          <p:cNvSpPr>
            <a:spLocks noChangeArrowheads="1"/>
          </p:cNvSpPr>
          <p:nvPr/>
        </p:nvSpPr>
        <p:spPr bwMode="auto">
          <a:xfrm>
            <a:off x="733424" y="842960"/>
            <a:ext cx="7705726" cy="1304973"/>
          </a:xfrm>
          <a:prstGeom prst="rect">
            <a:avLst/>
          </a:prstGeom>
          <a:noFill/>
          <a:ln w="9525">
            <a:noFill/>
            <a:miter lim="800000"/>
            <a:headEnd/>
            <a:tailEnd/>
          </a:ln>
        </p:spPr>
        <p:txBody>
          <a:bodyPr wrap="square">
            <a:spAutoFit/>
          </a:bodyPr>
          <a:lstStyle/>
          <a:p>
            <a:r>
              <a:rPr lang="it-IT" sz="1600" b="1" dirty="0"/>
              <a:t>Correlazione 1/2</a:t>
            </a:r>
          </a:p>
          <a:p>
            <a:pPr>
              <a:lnSpc>
                <a:spcPct val="100000"/>
              </a:lnSpc>
              <a:spcBef>
                <a:spcPct val="0"/>
              </a:spcBef>
            </a:pPr>
            <a:endParaRPr lang="it-IT" sz="1000" dirty="0"/>
          </a:p>
          <a:p>
            <a:pPr>
              <a:lnSpc>
                <a:spcPct val="100000"/>
              </a:lnSpc>
              <a:spcBef>
                <a:spcPct val="0"/>
              </a:spcBef>
            </a:pPr>
            <a:r>
              <a:rPr lang="it-IT" sz="1400" dirty="0"/>
              <a:t>Tutti i coefficienti risultati più significativi sono evidenziati col doppio asterisco.</a:t>
            </a:r>
          </a:p>
          <a:p>
            <a:pPr>
              <a:lnSpc>
                <a:spcPct val="100000"/>
              </a:lnSpc>
              <a:spcBef>
                <a:spcPct val="0"/>
              </a:spcBef>
            </a:pPr>
            <a:r>
              <a:rPr lang="it-IT" sz="1400" dirty="0"/>
              <a:t>Nella tabella sottostante sono stati esclusi la </a:t>
            </a:r>
            <a:r>
              <a:rPr lang="it-IT" sz="1400" i="1" dirty="0"/>
              <a:t>visita didattica </a:t>
            </a:r>
            <a:r>
              <a:rPr lang="it-IT" sz="1400" dirty="0"/>
              <a:t>e il </a:t>
            </a:r>
            <a:r>
              <a:rPr lang="it-IT" sz="1400" i="1" dirty="0"/>
              <a:t>catering </a:t>
            </a:r>
            <a:r>
              <a:rPr lang="it-IT" sz="1400" dirty="0"/>
              <a:t>poiché raggiungono un valore massimo di 3,00 e il loro coefficiente di correlazione è nullo. </a:t>
            </a:r>
          </a:p>
          <a:p>
            <a:pPr>
              <a:lnSpc>
                <a:spcPct val="100000"/>
              </a:lnSpc>
              <a:spcBef>
                <a:spcPct val="0"/>
              </a:spcBef>
            </a:pPr>
            <a:endParaRPr lang="it-IT" sz="1400" dirty="0"/>
          </a:p>
        </p:txBody>
      </p:sp>
      <p:sp>
        <p:nvSpPr>
          <p:cNvPr id="6" name="CasellaDiTesto 4"/>
          <p:cNvSpPr txBox="1">
            <a:spLocks noChangeArrowheads="1"/>
          </p:cNvSpPr>
          <p:nvPr/>
        </p:nvSpPr>
        <p:spPr bwMode="auto">
          <a:xfrm>
            <a:off x="785275" y="5630290"/>
            <a:ext cx="7573447" cy="584775"/>
          </a:xfrm>
          <a:prstGeom prst="rect">
            <a:avLst/>
          </a:prstGeom>
          <a:noFill/>
          <a:ln w="9525">
            <a:noFill/>
            <a:miter lim="800000"/>
            <a:headEnd/>
            <a:tailEnd/>
          </a:ln>
        </p:spPr>
        <p:txBody>
          <a:bodyPr wrap="square">
            <a:spAutoFit/>
          </a:bodyPr>
          <a:lstStyle/>
          <a:p>
            <a:pPr algn="just"/>
            <a:r>
              <a:rPr lang="it-IT" sz="1000" i="1" dirty="0"/>
              <a:t>*** L’analisi della correlazione viene definita non direttamente nel questionario, ma in maniera indiretta mediante elaborazione statistica. Viene effettuata al fine di acquisire delle informazioni più analitiche sull’andamento delle distribuzioni di risposta e stabilisce l’incidenza dei singoli indicatori (il coefficiente è compreso tra un valore di “+1”= maggiore correlazione/incidenza positiva e “-1”= maggiore correlazione/incidenza negativa), ossia il peso di  ciascuna variabile </a:t>
            </a:r>
          </a:p>
        </p:txBody>
      </p:sp>
      <p:graphicFrame>
        <p:nvGraphicFramePr>
          <p:cNvPr id="3" name="Tabella 2">
            <a:extLst>
              <a:ext uri="{FF2B5EF4-FFF2-40B4-BE49-F238E27FC236}">
                <a16:creationId xmlns:a16="http://schemas.microsoft.com/office/drawing/2014/main" id="{C30D32D8-D7B7-A76C-3E3E-8C1CE56E276B}"/>
              </a:ext>
            </a:extLst>
          </p:cNvPr>
          <p:cNvGraphicFramePr>
            <a:graphicFrameLocks noGrp="1"/>
          </p:cNvGraphicFramePr>
          <p:nvPr>
            <p:extLst>
              <p:ext uri="{D42A27DB-BD31-4B8C-83A1-F6EECF244321}">
                <p14:modId xmlns:p14="http://schemas.microsoft.com/office/powerpoint/2010/main" val="2559432264"/>
              </p:ext>
            </p:extLst>
          </p:nvPr>
        </p:nvGraphicFramePr>
        <p:xfrm>
          <a:off x="837128" y="2105597"/>
          <a:ext cx="7469742" cy="3452820"/>
        </p:xfrm>
        <a:graphic>
          <a:graphicData uri="http://schemas.openxmlformats.org/drawingml/2006/table">
            <a:tbl>
              <a:tblPr/>
              <a:tblGrid>
                <a:gridCol w="3086812">
                  <a:extLst>
                    <a:ext uri="{9D8B030D-6E8A-4147-A177-3AD203B41FA5}">
                      <a16:colId xmlns:a16="http://schemas.microsoft.com/office/drawing/2014/main" val="20000"/>
                    </a:ext>
                  </a:extLst>
                </a:gridCol>
                <a:gridCol w="777665">
                  <a:extLst>
                    <a:ext uri="{9D8B030D-6E8A-4147-A177-3AD203B41FA5}">
                      <a16:colId xmlns:a16="http://schemas.microsoft.com/office/drawing/2014/main" val="20001"/>
                    </a:ext>
                  </a:extLst>
                </a:gridCol>
                <a:gridCol w="777665">
                  <a:extLst>
                    <a:ext uri="{9D8B030D-6E8A-4147-A177-3AD203B41FA5}">
                      <a16:colId xmlns:a16="http://schemas.microsoft.com/office/drawing/2014/main" val="20002"/>
                    </a:ext>
                  </a:extLst>
                </a:gridCol>
                <a:gridCol w="825916">
                  <a:extLst>
                    <a:ext uri="{9D8B030D-6E8A-4147-A177-3AD203B41FA5}">
                      <a16:colId xmlns:a16="http://schemas.microsoft.com/office/drawing/2014/main" val="20003"/>
                    </a:ext>
                  </a:extLst>
                </a:gridCol>
                <a:gridCol w="606441">
                  <a:extLst>
                    <a:ext uri="{9D8B030D-6E8A-4147-A177-3AD203B41FA5}">
                      <a16:colId xmlns:a16="http://schemas.microsoft.com/office/drawing/2014/main" val="20005"/>
                    </a:ext>
                  </a:extLst>
                </a:gridCol>
                <a:gridCol w="755190">
                  <a:extLst>
                    <a:ext uri="{9D8B030D-6E8A-4147-A177-3AD203B41FA5}">
                      <a16:colId xmlns:a16="http://schemas.microsoft.com/office/drawing/2014/main" val="20006"/>
                    </a:ext>
                  </a:extLst>
                </a:gridCol>
                <a:gridCol w="640053">
                  <a:extLst>
                    <a:ext uri="{9D8B030D-6E8A-4147-A177-3AD203B41FA5}">
                      <a16:colId xmlns:a16="http://schemas.microsoft.com/office/drawing/2014/main" val="20008"/>
                    </a:ext>
                  </a:extLst>
                </a:gridCol>
              </a:tblGrid>
              <a:tr h="1254755">
                <a:tc>
                  <a:txBody>
                    <a:bodyPr/>
                    <a:lstStyle/>
                    <a:p>
                      <a:pPr algn="ctr" fontAlgn="ctr"/>
                      <a:r>
                        <a:rPr lang="it-IT" sz="1100" b="1" i="0" u="none" strike="noStrike" dirty="0">
                          <a:solidFill>
                            <a:srgbClr val="000000"/>
                          </a:solidFill>
                          <a:latin typeface="Arial" pitchFamily="34" charset="0"/>
                          <a:cs typeface="Arial" pitchFamily="34" charset="0"/>
                        </a:rPr>
                        <a:t>Correlazione</a:t>
                      </a:r>
                      <a:r>
                        <a:rPr lang="it-IT" sz="1100" b="1" i="0" u="none" strike="noStrike" baseline="0" dirty="0">
                          <a:solidFill>
                            <a:srgbClr val="000000"/>
                          </a:solidFill>
                          <a:latin typeface="Arial" pitchFamily="34" charset="0"/>
                          <a:cs typeface="Arial" pitchFamily="34" charset="0"/>
                        </a:rPr>
                        <a:t> bivariata </a:t>
                      </a:r>
                    </a:p>
                    <a:p>
                      <a:pPr algn="ctr" fontAlgn="ctr"/>
                      <a:r>
                        <a:rPr lang="it-IT" sz="1100" b="1" i="0" u="none" strike="noStrike" baseline="0" dirty="0">
                          <a:solidFill>
                            <a:srgbClr val="000000"/>
                          </a:solidFill>
                          <a:latin typeface="Arial" pitchFamily="34" charset="0"/>
                          <a:cs typeface="Arial" pitchFamily="34" charset="0"/>
                        </a:rPr>
                        <a:t>di Spearman</a:t>
                      </a:r>
                      <a:r>
                        <a:rPr lang="it-IT"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Staff organizzativo - Disponibilità</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Staff organizzativo – Problem solving</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Qualità supporti audiovisivi</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Pulizia degli spazi</a:t>
                      </a:r>
                    </a:p>
                  </a:txBody>
                  <a:tcPr marL="9525" marR="9525" marT="9525"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Soddisfazione </a:t>
                      </a:r>
                    </a:p>
                    <a:p>
                      <a:pPr algn="ctr" fontAlgn="ctr"/>
                      <a:r>
                        <a:rPr lang="it-IT" sz="1100" b="0" i="0" u="none" strike="noStrike" dirty="0">
                          <a:solidFill>
                            <a:srgbClr val="000000"/>
                          </a:solidFill>
                          <a:effectLst/>
                          <a:latin typeface="Arial" panose="020B0604020202020204" pitchFamily="34" charset="0"/>
                        </a:rPr>
                        <a:t>degli ospiti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panose="020B0604020202020204" pitchFamily="34" charset="0"/>
                        </a:rPr>
                        <a:t>Giudizio complessivo</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670">
                <a:tc>
                  <a:txBody>
                    <a:bodyPr/>
                    <a:lstStyle/>
                    <a:p>
                      <a:pPr algn="l" fontAlgn="ctr"/>
                      <a:r>
                        <a:rPr lang="it-IT" sz="1100" b="0" i="0" u="none" strike="noStrike" dirty="0">
                          <a:effectLst/>
                          <a:latin typeface="Arial" panose="020B0604020202020204" pitchFamily="34" charset="0"/>
                        </a:rPr>
                        <a:t>Staff organizzativo - Disponibilità</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,555</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,452</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7838">
                <a:tc>
                  <a:txBody>
                    <a:bodyPr/>
                    <a:lstStyle/>
                    <a:p>
                      <a:pPr algn="l" fontAlgn="ctr"/>
                      <a:r>
                        <a:rPr lang="it-IT" sz="1100" b="0" i="0" u="none" strike="noStrike" dirty="0">
                          <a:effectLst/>
                          <a:latin typeface="Arial" panose="020B0604020202020204" pitchFamily="34" charset="0"/>
                        </a:rPr>
                        <a:t>Staff organizzativo - Problem solving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,555</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,241</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2298">
                <a:tc>
                  <a:txBody>
                    <a:bodyPr/>
                    <a:lstStyle/>
                    <a:p>
                      <a:pPr algn="l" fontAlgn="ctr"/>
                      <a:r>
                        <a:rPr lang="it-IT" sz="1100" b="0" i="0" u="none" strike="noStrike" dirty="0">
                          <a:effectLst/>
                          <a:latin typeface="Arial" panose="020B0604020202020204" pitchFamily="34" charset="0"/>
                        </a:rPr>
                        <a:t>Qualità supporti audiovisivi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-0,048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996">
                <a:tc>
                  <a:txBody>
                    <a:bodyPr/>
                    <a:lstStyle/>
                    <a:p>
                      <a:pPr algn="l" fontAlgn="ctr"/>
                      <a:r>
                        <a:rPr lang="it-IT" sz="1100" b="0" i="0" u="none" strike="noStrike" dirty="0">
                          <a:effectLst/>
                          <a:latin typeface="Arial" panose="020B0604020202020204" pitchFamily="34" charset="0"/>
                        </a:rPr>
                        <a:t>Pulizia degli spazi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,452</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,241</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,504</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1998">
                <a:tc>
                  <a:txBody>
                    <a:bodyPr/>
                    <a:lstStyle/>
                    <a:p>
                      <a:pPr algn="l" fontAlgn="ctr"/>
                      <a:r>
                        <a:rPr lang="it-IT" sz="1100" b="0" i="0" u="none" strike="noStrike" dirty="0">
                          <a:effectLst/>
                          <a:latin typeface="Arial" panose="020B0604020202020204" pitchFamily="34" charset="0"/>
                        </a:rPr>
                        <a:t>Soddisfazione ospiti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,504</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,230</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4265">
                <a:tc>
                  <a:txBody>
                    <a:bodyPr/>
                    <a:lstStyle/>
                    <a:p>
                      <a:pPr algn="l" fontAlgn="ctr"/>
                      <a:r>
                        <a:rPr lang="it-IT" sz="1100" b="0" i="0" u="none" strike="noStrike" dirty="0">
                          <a:effectLst/>
                          <a:latin typeface="Arial" panose="020B0604020202020204" pitchFamily="34" charset="0"/>
                        </a:rPr>
                        <a:t>Giudizio complessivo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-0,027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,230</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,460</a:t>
                      </a:r>
                      <a:r>
                        <a:rPr lang="it-IT" sz="1100" b="0" i="0" u="none" strike="noStrike" baseline="30000">
                          <a:effectLst/>
                          <a:latin typeface="Arial" panose="020B0604020202020204" pitchFamily="34" charset="0"/>
                        </a:rPr>
                        <a:t>**</a:t>
                      </a:r>
                      <a:endParaRPr lang="it-IT" sz="1100" b="0" i="0" u="none" strike="noStrike">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numero diapositiva 3"/>
          <p:cNvSpPr>
            <a:spLocks noGrp="1"/>
          </p:cNvSpPr>
          <p:nvPr>
            <p:ph type="sldNum" sz="quarter" idx="10"/>
          </p:nvPr>
        </p:nvSpPr>
        <p:spPr/>
        <p:txBody>
          <a:bodyPr/>
          <a:lstStyle/>
          <a:p>
            <a:pPr>
              <a:defRPr/>
            </a:pPr>
            <a:fld id="{9EE40A4A-4D3B-4CF6-B1E1-4877D6F232FE}" type="slidenum">
              <a:rPr lang="it-IT"/>
              <a:pPr>
                <a:defRPr/>
              </a:pPr>
              <a:t>17</a:t>
            </a:fld>
            <a:endParaRPr lang="it-IT"/>
          </a:p>
        </p:txBody>
      </p:sp>
      <p:sp>
        <p:nvSpPr>
          <p:cNvPr id="21507" name="Rectangle 3"/>
          <p:cNvSpPr>
            <a:spLocks noGrp="1" noChangeArrowheads="1"/>
          </p:cNvSpPr>
          <p:nvPr>
            <p:ph type="body" idx="1"/>
          </p:nvPr>
        </p:nvSpPr>
        <p:spPr bwMode="auto">
          <a:xfrm>
            <a:off x="735011" y="857252"/>
            <a:ext cx="4371143" cy="5253837"/>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a:latin typeface="Arial" pitchFamily="34" charset="0"/>
              </a:rPr>
              <a:t>Correlazione 2/</a:t>
            </a:r>
            <a:r>
              <a:rPr lang="it-IT" sz="1600" b="1" dirty="0" err="1">
                <a:latin typeface="Arial" pitchFamily="34" charset="0"/>
              </a:rPr>
              <a:t>2</a:t>
            </a:r>
            <a:endParaRPr lang="it-IT" sz="1600" b="1" dirty="0">
              <a:latin typeface="Arial" pitchFamily="34" charset="0"/>
            </a:endParaRPr>
          </a:p>
          <a:p>
            <a:pPr marL="0" indent="0"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pitchFamily="34" charset="0"/>
              </a:rPr>
              <a:t>Per una visione più immediata e diretta è stata estrapolata dalla tabella della pagina precedente, la colonna laterale di sintesi relativa agli aspetti indagati che sono maggiormente correlati alla soddisfazione generale </a:t>
            </a:r>
            <a:r>
              <a:rPr lang="it-IT" sz="1400" dirty="0">
                <a:latin typeface="Arial" charset="0"/>
              </a:rPr>
              <a:t>(cioè quelli che presentano il doppio o singolo asterisco).</a:t>
            </a:r>
          </a:p>
          <a:p>
            <a:pPr marL="0" indent="0" algn="just" eaLnBrk="1" hangingPunct="1">
              <a:spcBef>
                <a:spcPct val="0"/>
              </a:spcBef>
              <a:buNone/>
            </a:pPr>
            <a:endParaRPr lang="it-IT" sz="1400" dirty="0">
              <a:latin typeface="Arial" charset="0"/>
            </a:endParaRPr>
          </a:p>
          <a:p>
            <a:pPr marL="0" indent="0" algn="just" eaLnBrk="1" hangingPunct="1">
              <a:spcBef>
                <a:spcPct val="0"/>
              </a:spcBef>
              <a:buNone/>
            </a:pPr>
            <a:r>
              <a:rPr lang="it-IT" sz="1400" dirty="0">
                <a:latin typeface="Arial" pitchFamily="34" charset="0"/>
              </a:rPr>
              <a:t>Tutte le variabili non ritenute significative rispetto all’esperienza complessiva sono state escluse dalla tabella laterale.</a:t>
            </a:r>
          </a:p>
          <a:p>
            <a:pPr marL="0" indent="0" algn="just" eaLnBrk="1" hangingPunct="1">
              <a:spcBef>
                <a:spcPct val="0"/>
              </a:spcBef>
              <a:buNone/>
            </a:pPr>
            <a:endParaRPr lang="it-IT" sz="1400" b="1" dirty="0">
              <a:solidFill>
                <a:srgbClr val="FF0000"/>
              </a:solidFill>
              <a:latin typeface="Arial" pitchFamily="34" charset="0"/>
            </a:endParaRPr>
          </a:p>
          <a:p>
            <a:pPr marL="0" indent="0" algn="just" eaLnBrk="1" hangingPunct="1">
              <a:spcBef>
                <a:spcPct val="0"/>
              </a:spcBef>
              <a:buNone/>
            </a:pPr>
            <a:r>
              <a:rPr lang="it-IT" sz="1400" dirty="0">
                <a:latin typeface="Arial" pitchFamily="34" charset="0"/>
              </a:rPr>
              <a:t>La </a:t>
            </a:r>
            <a:r>
              <a:rPr lang="it-IT" sz="1400" b="1" dirty="0">
                <a:latin typeface="Arial" pitchFamily="34" charset="0"/>
              </a:rPr>
              <a:t>soddisfazione degli ospiti </a:t>
            </a:r>
            <a:r>
              <a:rPr lang="it-IT" sz="1400" dirty="0">
                <a:latin typeface="Arial" pitchFamily="34" charset="0"/>
              </a:rPr>
              <a:t>e la</a:t>
            </a:r>
            <a:r>
              <a:rPr lang="it-IT" sz="1400" b="1" dirty="0">
                <a:latin typeface="Arial" pitchFamily="34" charset="0"/>
              </a:rPr>
              <a:t> qualità dei supporti audiovisivi </a:t>
            </a:r>
            <a:r>
              <a:rPr lang="it-IT" sz="1400" dirty="0">
                <a:latin typeface="Arial" pitchFamily="34" charset="0"/>
              </a:rPr>
              <a:t>sono gli aspetti più correlati alla soddisfazione generale.</a:t>
            </a:r>
          </a:p>
          <a:p>
            <a:pPr marL="0" indent="0" algn="just" eaLnBrk="1" hangingPunct="1">
              <a:spcBef>
                <a:spcPct val="0"/>
              </a:spcBef>
              <a:buNone/>
            </a:pPr>
            <a:endParaRPr lang="it-IT" sz="1400" dirty="0">
              <a:latin typeface="Arial" pitchFamily="34" charset="0"/>
            </a:endParaRPr>
          </a:p>
          <a:p>
            <a:pPr marL="0" indent="0" algn="just" eaLnBrk="1" hangingPunct="1">
              <a:spcBef>
                <a:spcPct val="0"/>
              </a:spcBef>
              <a:buNone/>
            </a:pPr>
            <a:endParaRPr lang="it-IT" sz="1400" dirty="0">
              <a:solidFill>
                <a:srgbClr val="000000"/>
              </a:solidFill>
              <a:latin typeface="Arial" charset="0"/>
            </a:endParaRPr>
          </a:p>
          <a:p>
            <a:pPr marL="0" indent="0" algn="just" eaLnBrk="1" hangingPunct="1">
              <a:lnSpc>
                <a:spcPct val="80000"/>
              </a:lnSpc>
              <a:spcBef>
                <a:spcPct val="0"/>
              </a:spcBef>
              <a:buFontTx/>
              <a:buNone/>
            </a:pPr>
            <a:endParaRPr lang="it-IT" sz="1400" dirty="0">
              <a:latin typeface="Arial"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3685005370"/>
              </p:ext>
            </p:extLst>
          </p:nvPr>
        </p:nvGraphicFramePr>
        <p:xfrm>
          <a:off x="5334000" y="1333500"/>
          <a:ext cx="2857500" cy="1606462"/>
        </p:xfrm>
        <a:graphic>
          <a:graphicData uri="http://schemas.openxmlformats.org/drawingml/2006/table">
            <a:tbl>
              <a:tblPr/>
              <a:tblGrid>
                <a:gridCol w="2295072">
                  <a:extLst>
                    <a:ext uri="{9D8B030D-6E8A-4147-A177-3AD203B41FA5}">
                      <a16:colId xmlns:a16="http://schemas.microsoft.com/office/drawing/2014/main" val="20000"/>
                    </a:ext>
                  </a:extLst>
                </a:gridCol>
                <a:gridCol w="562428">
                  <a:extLst>
                    <a:ext uri="{9D8B030D-6E8A-4147-A177-3AD203B41FA5}">
                      <a16:colId xmlns:a16="http://schemas.microsoft.com/office/drawing/2014/main" val="20001"/>
                    </a:ext>
                  </a:extLst>
                </a:gridCol>
              </a:tblGrid>
              <a:tr h="781050">
                <a:tc gridSpan="2">
                  <a:txBody>
                    <a:bodyPr/>
                    <a:lstStyle/>
                    <a:p>
                      <a:pPr algn="ctr" fontAlgn="t"/>
                      <a:r>
                        <a:rPr lang="it-IT" sz="1100" b="1" i="0" u="none" strike="noStrike" dirty="0">
                          <a:solidFill>
                            <a:srgbClr val="000000"/>
                          </a:solidFill>
                          <a:latin typeface="Arial" pitchFamily="34" charset="0"/>
                          <a:cs typeface="Arial" pitchFamily="34" charset="0"/>
                        </a:rPr>
                        <a:t>Coefficiente di correlazione </a:t>
                      </a:r>
                    </a:p>
                    <a:p>
                      <a:pPr algn="ctr" fontAlgn="t"/>
                      <a:r>
                        <a:rPr lang="it-IT" sz="1100" b="1" i="0" u="none" strike="noStrike" dirty="0">
                          <a:solidFill>
                            <a:srgbClr val="000000"/>
                          </a:solidFill>
                          <a:latin typeface="Arial" pitchFamily="34" charset="0"/>
                          <a:cs typeface="Arial" pitchFamily="34" charset="0"/>
                        </a:rPr>
                        <a:t>di Spearman </a:t>
                      </a:r>
                    </a:p>
                    <a:p>
                      <a:pPr algn="ctr" fontAlgn="t"/>
                      <a:r>
                        <a:rPr lang="it-IT" sz="1100" b="1" i="0" u="none" strike="noStrike" dirty="0">
                          <a:solidFill>
                            <a:srgbClr val="000000"/>
                          </a:solidFill>
                          <a:latin typeface="Arial" pitchFamily="34" charset="0"/>
                          <a:cs typeface="Arial" pitchFamily="34" charset="0"/>
                        </a:rPr>
                        <a:t>sul giudizio</a:t>
                      </a:r>
                      <a:r>
                        <a:rPr lang="it-IT" sz="1100" b="1" i="0" u="none" strike="noStrike" baseline="0" dirty="0">
                          <a:solidFill>
                            <a:srgbClr val="000000"/>
                          </a:solidFill>
                          <a:latin typeface="Arial" pitchFamily="34" charset="0"/>
                          <a:cs typeface="Arial" pitchFamily="34" charset="0"/>
                        </a:rPr>
                        <a:t> complessivo</a:t>
                      </a:r>
                    </a:p>
                  </a:txBody>
                  <a:tcPr marL="4806" marR="4806" marT="4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412706">
                <a:tc>
                  <a:txBody>
                    <a:bodyPr/>
                    <a:lstStyle/>
                    <a:p>
                      <a:pPr algn="l" fontAlgn="ctr"/>
                      <a:r>
                        <a:rPr lang="it-IT" sz="1100" b="0" i="0" u="none" strike="noStrike">
                          <a:effectLst/>
                          <a:latin typeface="Arial" panose="020B0604020202020204" pitchFamily="34" charset="0"/>
                        </a:rPr>
                        <a:t>Soddisfazione ospiti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0,460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06">
                <a:tc>
                  <a:txBody>
                    <a:bodyPr/>
                    <a:lstStyle/>
                    <a:p>
                      <a:pPr algn="l" fontAlgn="ctr"/>
                      <a:r>
                        <a:rPr lang="it-IT" sz="1100" b="0" i="0" u="none" strike="noStrike" dirty="0">
                          <a:effectLst/>
                          <a:latin typeface="Arial" panose="020B0604020202020204" pitchFamily="34" charset="0"/>
                        </a:rPr>
                        <a:t>Qualità supporti audiovisivi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0,230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0"/>
          </p:nvPr>
        </p:nvSpPr>
        <p:spPr/>
        <p:txBody>
          <a:bodyPr/>
          <a:lstStyle/>
          <a:p>
            <a:pPr>
              <a:defRPr/>
            </a:pPr>
            <a:fld id="{4EE49495-A6AA-4ECD-BAD9-C1170F110712}" type="slidenum">
              <a:rPr lang="it-IT"/>
              <a:pPr>
                <a:defRPr/>
              </a:pPr>
              <a:t>18</a:t>
            </a:fld>
            <a:endParaRPr lang="it-IT"/>
          </a:p>
        </p:txBody>
      </p:sp>
      <p:sp>
        <p:nvSpPr>
          <p:cNvPr id="22531" name="Rectangle 3"/>
          <p:cNvSpPr>
            <a:spLocks noGrp="1" noChangeArrowheads="1"/>
          </p:cNvSpPr>
          <p:nvPr>
            <p:ph type="body" idx="1"/>
          </p:nvPr>
        </p:nvSpPr>
        <p:spPr bwMode="auto">
          <a:xfrm>
            <a:off x="747713" y="835024"/>
            <a:ext cx="7754937" cy="189950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a:latin typeface="Arial" pitchFamily="34" charset="0"/>
              </a:rPr>
              <a:t>Mappa delle priorità (Regressione lineare)</a:t>
            </a:r>
            <a:endParaRPr lang="it-IT" sz="1000" b="1" dirty="0">
              <a:solidFill>
                <a:srgbClr val="FF0000"/>
              </a:solidFill>
              <a:latin typeface="Arial" pitchFamily="34" charset="0"/>
            </a:endParaRPr>
          </a:p>
          <a:p>
            <a:pPr marL="0" indent="0" algn="just"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pitchFamily="34" charset="0"/>
              </a:rPr>
              <a:t>La </a:t>
            </a:r>
            <a:r>
              <a:rPr lang="it-IT" sz="1400" b="1" dirty="0">
                <a:latin typeface="Arial" pitchFamily="34" charset="0"/>
              </a:rPr>
              <a:t>soddisfazione degli ospiti </a:t>
            </a:r>
            <a:r>
              <a:rPr lang="it-IT" sz="1400" dirty="0">
                <a:latin typeface="Arial" pitchFamily="34" charset="0"/>
              </a:rPr>
              <a:t>e la </a:t>
            </a:r>
            <a:r>
              <a:rPr lang="it-IT" sz="1400" b="1" dirty="0">
                <a:latin typeface="Arial" pitchFamily="34" charset="0"/>
              </a:rPr>
              <a:t>qualità dei supporti audiovisivi </a:t>
            </a:r>
            <a:r>
              <a:rPr lang="it-IT" sz="1400" dirty="0">
                <a:latin typeface="Arial" pitchFamily="34" charset="0"/>
              </a:rPr>
              <a:t>rappresentano gli aspetti ritenuti in assoluto più importanti nella mappa e si posizionano nel quadrante in alto a destra. Invece non emergono possibili miglioramenti prioritari (quadrante in alto a sinistra). </a:t>
            </a:r>
          </a:p>
          <a:p>
            <a:pPr marL="0" indent="0" algn="just" eaLnBrk="1" hangingPunct="1">
              <a:spcBef>
                <a:spcPct val="0"/>
              </a:spcBef>
              <a:buFontTx/>
              <a:buNone/>
            </a:pPr>
            <a:r>
              <a:rPr lang="it-IT" sz="1400" dirty="0">
                <a:latin typeface="Arial" pitchFamily="34" charset="0"/>
              </a:rPr>
              <a:t>Al di sotto dell’asse delle ascisse si collocano i servizi che risultano di minore impatto sull’esperienza complessiva, anche se sono ritenuti ottimi (quadrante in basso a destra).</a:t>
            </a:r>
          </a:p>
          <a:p>
            <a:pPr marL="0" indent="0" algn="just"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pitchFamily="34" charset="0"/>
              </a:rPr>
              <a:t>Nella mappa sottostante sono stati esclusi la </a:t>
            </a:r>
            <a:r>
              <a:rPr lang="it-IT" sz="1400" i="1" dirty="0">
                <a:latin typeface="Arial" pitchFamily="34" charset="0"/>
              </a:rPr>
              <a:t>visita didattica </a:t>
            </a:r>
            <a:r>
              <a:rPr lang="it-IT" sz="1400" dirty="0">
                <a:latin typeface="Arial" pitchFamily="34" charset="0"/>
              </a:rPr>
              <a:t>e il </a:t>
            </a:r>
            <a:r>
              <a:rPr lang="it-IT" sz="1400" i="1" dirty="0">
                <a:latin typeface="Arial" pitchFamily="34" charset="0"/>
              </a:rPr>
              <a:t>catering</a:t>
            </a:r>
            <a:r>
              <a:rPr lang="it-IT" sz="1400" dirty="0">
                <a:latin typeface="Arial" pitchFamily="34" charset="0"/>
              </a:rPr>
              <a:t> poiché raggiungono un valore massimo di 3,00 e il loro coefficiente di regressione è nullo.</a:t>
            </a:r>
          </a:p>
        </p:txBody>
      </p:sp>
      <p:sp>
        <p:nvSpPr>
          <p:cNvPr id="22532" name="Text Box 21"/>
          <p:cNvSpPr txBox="1">
            <a:spLocks noChangeArrowheads="1"/>
          </p:cNvSpPr>
          <p:nvPr/>
        </p:nvSpPr>
        <p:spPr bwMode="auto">
          <a:xfrm>
            <a:off x="7690384" y="5751496"/>
            <a:ext cx="1288516" cy="781752"/>
          </a:xfrm>
          <a:prstGeom prst="rect">
            <a:avLst/>
          </a:prstGeom>
          <a:solidFill>
            <a:schemeClr val="accent2"/>
          </a:solidFill>
          <a:ln w="9525" algn="ctr">
            <a:noFill/>
            <a:miter lim="800000"/>
            <a:headEnd/>
            <a:tailEnd/>
          </a:ln>
        </p:spPr>
        <p:txBody>
          <a:bodyPr wrap="square">
            <a:spAutoFit/>
          </a:bodyPr>
          <a:lstStyle/>
          <a:p>
            <a:r>
              <a:rPr lang="it-IT" sz="1000" b="1" dirty="0">
                <a:solidFill>
                  <a:schemeClr val="bg1"/>
                </a:solidFill>
              </a:rPr>
              <a:t>CONTROLLO</a:t>
            </a:r>
          </a:p>
          <a:p>
            <a:endParaRPr lang="it-IT" sz="200" b="1" dirty="0">
              <a:solidFill>
                <a:schemeClr val="bg1"/>
              </a:solidFill>
            </a:endParaRPr>
          </a:p>
          <a:p>
            <a:pPr algn="l"/>
            <a:r>
              <a:rPr lang="it-IT" sz="1000" b="1" dirty="0">
                <a:solidFill>
                  <a:schemeClr val="bg1"/>
                </a:solidFill>
              </a:rPr>
              <a:t>Scarso impatto ed elevata performance</a:t>
            </a:r>
          </a:p>
          <a:p>
            <a:pPr algn="l"/>
            <a:endParaRPr lang="it-IT" sz="400" b="1" dirty="0">
              <a:solidFill>
                <a:schemeClr val="bg1"/>
              </a:solidFill>
            </a:endParaRPr>
          </a:p>
        </p:txBody>
      </p:sp>
      <p:sp>
        <p:nvSpPr>
          <p:cNvPr id="22533" name="Text Box 22"/>
          <p:cNvSpPr txBox="1">
            <a:spLocks noChangeArrowheads="1"/>
          </p:cNvSpPr>
          <p:nvPr/>
        </p:nvSpPr>
        <p:spPr bwMode="auto">
          <a:xfrm>
            <a:off x="7731521" y="2889267"/>
            <a:ext cx="1288516" cy="781752"/>
          </a:xfrm>
          <a:prstGeom prst="rect">
            <a:avLst/>
          </a:prstGeom>
          <a:solidFill>
            <a:schemeClr val="hlink"/>
          </a:solidFill>
          <a:ln w="9525" algn="ctr">
            <a:solidFill>
              <a:schemeClr val="hlink"/>
            </a:solidFill>
            <a:miter lim="800000"/>
            <a:headEnd/>
            <a:tailEnd/>
          </a:ln>
        </p:spPr>
        <p:txBody>
          <a:bodyPr wrap="square">
            <a:spAutoFit/>
          </a:bodyPr>
          <a:lstStyle/>
          <a:p>
            <a:r>
              <a:rPr lang="it-IT" sz="1000" b="1" dirty="0">
                <a:solidFill>
                  <a:schemeClr val="bg1"/>
                </a:solidFill>
              </a:rPr>
              <a:t>MANTENIMENTO</a:t>
            </a:r>
          </a:p>
          <a:p>
            <a:endParaRPr lang="it-IT" sz="600" b="1" dirty="0">
              <a:solidFill>
                <a:schemeClr val="bg1"/>
              </a:solidFill>
            </a:endParaRPr>
          </a:p>
          <a:p>
            <a:pPr algn="l"/>
            <a:r>
              <a:rPr lang="it-IT" sz="1000" b="1" dirty="0">
                <a:solidFill>
                  <a:schemeClr val="bg1"/>
                </a:solidFill>
              </a:rPr>
              <a:t>Elevato impatto ed elevata performance</a:t>
            </a:r>
          </a:p>
        </p:txBody>
      </p:sp>
      <p:sp>
        <p:nvSpPr>
          <p:cNvPr id="22535" name="Text Box 24"/>
          <p:cNvSpPr txBox="1">
            <a:spLocks noChangeArrowheads="1"/>
          </p:cNvSpPr>
          <p:nvPr/>
        </p:nvSpPr>
        <p:spPr bwMode="auto">
          <a:xfrm>
            <a:off x="123963" y="2913078"/>
            <a:ext cx="1241425" cy="798512"/>
          </a:xfrm>
          <a:prstGeom prst="rect">
            <a:avLst/>
          </a:prstGeom>
          <a:solidFill>
            <a:srgbClr val="FF0000"/>
          </a:solidFill>
          <a:ln w="9525" algn="ctr">
            <a:noFill/>
            <a:miter lim="800000"/>
            <a:headEnd/>
            <a:tailEnd/>
          </a:ln>
        </p:spPr>
        <p:txBody>
          <a:bodyPr wrap="square">
            <a:spAutoFit/>
          </a:bodyPr>
          <a:lstStyle/>
          <a:p>
            <a:pPr algn="l"/>
            <a:r>
              <a:rPr lang="it-IT" sz="1000" b="1" dirty="0">
                <a:solidFill>
                  <a:schemeClr val="bg1"/>
                </a:solidFill>
              </a:rPr>
              <a:t>MIGLIORAMENTI PRIORITARI</a:t>
            </a:r>
          </a:p>
          <a:p>
            <a:pPr algn="l"/>
            <a:r>
              <a:rPr lang="it-IT" sz="1000" b="1" dirty="0">
                <a:solidFill>
                  <a:schemeClr val="bg1"/>
                </a:solidFill>
              </a:rPr>
              <a:t>Elevato impatto e scarsa performance</a:t>
            </a:r>
          </a:p>
        </p:txBody>
      </p:sp>
      <p:sp>
        <p:nvSpPr>
          <p:cNvPr id="12" name="CasellaDiTesto 11"/>
          <p:cNvSpPr txBox="1">
            <a:spLocks noChangeArrowheads="1"/>
          </p:cNvSpPr>
          <p:nvPr/>
        </p:nvSpPr>
        <p:spPr bwMode="auto">
          <a:xfrm>
            <a:off x="641350" y="6548271"/>
            <a:ext cx="7861300" cy="227755"/>
          </a:xfrm>
          <a:prstGeom prst="rect">
            <a:avLst/>
          </a:prstGeom>
          <a:noFill/>
          <a:ln w="9525">
            <a:noFill/>
            <a:miter lim="800000"/>
            <a:headEnd/>
            <a:tailEnd/>
          </a:ln>
        </p:spPr>
        <p:txBody>
          <a:bodyPr>
            <a:spAutoFit/>
          </a:bodyPr>
          <a:lstStyle/>
          <a:p>
            <a:pPr algn="ctr"/>
            <a:r>
              <a:rPr lang="it-IT" sz="1100" i="1" dirty="0"/>
              <a:t>* Questa analisi definisce, indirettamente attraverso la regressione lineare, l’importanza degli aspetti indagati.</a:t>
            </a:r>
          </a:p>
        </p:txBody>
      </p:sp>
      <p:sp>
        <p:nvSpPr>
          <p:cNvPr id="18" name="Text Box 23"/>
          <p:cNvSpPr txBox="1">
            <a:spLocks noChangeArrowheads="1"/>
          </p:cNvSpPr>
          <p:nvPr/>
        </p:nvSpPr>
        <p:spPr bwMode="auto">
          <a:xfrm>
            <a:off x="109538" y="5704819"/>
            <a:ext cx="1276350" cy="813405"/>
          </a:xfrm>
          <a:prstGeom prst="rect">
            <a:avLst/>
          </a:prstGeom>
          <a:solidFill>
            <a:srgbClr val="FFC000"/>
          </a:solidFill>
          <a:ln w="9525" algn="ctr">
            <a:solidFill>
              <a:srgbClr val="FFFF00"/>
            </a:solidFill>
            <a:miter lim="800000"/>
            <a:headEnd/>
            <a:tailEnd/>
          </a:ln>
        </p:spPr>
        <p:txBody>
          <a:bodyPr wrap="square">
            <a:spAutoFit/>
          </a:bodyPr>
          <a:lstStyle/>
          <a:p>
            <a:r>
              <a:rPr lang="it-IT" sz="1000" b="1" dirty="0">
                <a:solidFill>
                  <a:schemeClr val="bg1"/>
                </a:solidFill>
              </a:rPr>
              <a:t>MIGLIORAMENTI SECONDARI</a:t>
            </a:r>
          </a:p>
          <a:p>
            <a:pPr algn="l"/>
            <a:r>
              <a:rPr lang="it-IT" sz="1000" b="1" dirty="0">
                <a:solidFill>
                  <a:schemeClr val="bg1"/>
                </a:solidFill>
              </a:rPr>
              <a:t>Scarso impatto e debole performance </a:t>
            </a:r>
          </a:p>
        </p:txBody>
      </p:sp>
      <p:graphicFrame>
        <p:nvGraphicFramePr>
          <p:cNvPr id="5" name="Chart 4">
            <a:extLst>
              <a:ext uri="{FF2B5EF4-FFF2-40B4-BE49-F238E27FC236}">
                <a16:creationId xmlns:a16="http://schemas.microsoft.com/office/drawing/2014/main" id="{06DB2808-A749-41B1-854C-84566A18F0FA}"/>
              </a:ext>
            </a:extLst>
          </p:cNvPr>
          <p:cNvGraphicFramePr>
            <a:graphicFrameLocks/>
          </p:cNvGraphicFramePr>
          <p:nvPr>
            <p:extLst>
              <p:ext uri="{D42A27DB-BD31-4B8C-83A1-F6EECF244321}">
                <p14:modId xmlns:p14="http://schemas.microsoft.com/office/powerpoint/2010/main" val="1154620821"/>
              </p:ext>
            </p:extLst>
          </p:nvPr>
        </p:nvGraphicFramePr>
        <p:xfrm>
          <a:off x="971550" y="2913078"/>
          <a:ext cx="6698334" cy="38009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0">
            <a:extLst>
              <a:ext uri="{FF2B5EF4-FFF2-40B4-BE49-F238E27FC236}">
                <a16:creationId xmlns:a16="http://schemas.microsoft.com/office/drawing/2014/main" id="{862BC7B4-1DC8-31D8-C42E-EA731A78C991}"/>
              </a:ext>
            </a:extLst>
          </p:cNvPr>
          <p:cNvSpPr txBox="1">
            <a:spLocks noChangeArrowheads="1"/>
          </p:cNvSpPr>
          <p:nvPr/>
        </p:nvSpPr>
        <p:spPr bwMode="auto">
          <a:xfrm>
            <a:off x="4114276" y="2989278"/>
            <a:ext cx="325438" cy="240066"/>
          </a:xfrm>
          <a:prstGeom prst="rect">
            <a:avLst/>
          </a:prstGeom>
          <a:noFill/>
          <a:ln w="9525" algn="ctr">
            <a:noFill/>
            <a:miter lim="800000"/>
            <a:headEnd/>
            <a:tailEnd/>
          </a:ln>
        </p:spPr>
        <p:txBody>
          <a:bodyPr wrap="square">
            <a:spAutoFit/>
          </a:bodyPr>
          <a:lstStyle/>
          <a:p>
            <a:r>
              <a:rPr lang="it-IT" b="1" i="1" dirty="0">
                <a:solidFill>
                  <a:schemeClr val="accent2"/>
                </a:solidFill>
              </a:rPr>
              <a:t>Y</a:t>
            </a:r>
          </a:p>
        </p:txBody>
      </p:sp>
      <p:sp>
        <p:nvSpPr>
          <p:cNvPr id="8" name="Text Box 31">
            <a:extLst>
              <a:ext uri="{FF2B5EF4-FFF2-40B4-BE49-F238E27FC236}">
                <a16:creationId xmlns:a16="http://schemas.microsoft.com/office/drawing/2014/main" id="{F26AD8AB-F31A-E159-2EF7-B3F011412C9A}"/>
              </a:ext>
            </a:extLst>
          </p:cNvPr>
          <p:cNvSpPr txBox="1">
            <a:spLocks noChangeArrowheads="1"/>
          </p:cNvSpPr>
          <p:nvPr/>
        </p:nvSpPr>
        <p:spPr bwMode="auto">
          <a:xfrm flipH="1">
            <a:off x="7192448" y="4327848"/>
            <a:ext cx="295276" cy="249591"/>
          </a:xfrm>
          <a:prstGeom prst="rect">
            <a:avLst/>
          </a:prstGeom>
          <a:noFill/>
          <a:ln w="9525" algn="ctr">
            <a:noFill/>
            <a:miter lim="800000"/>
            <a:headEnd/>
            <a:tailEnd/>
          </a:ln>
        </p:spPr>
        <p:txBody>
          <a:bodyPr wrap="square">
            <a:spAutoFit/>
          </a:bodyPr>
          <a:lstStyle/>
          <a:p>
            <a:r>
              <a:rPr lang="it-IT" b="1" i="1" dirty="0">
                <a:solidFill>
                  <a:schemeClr val="accent2"/>
                </a:solidFill>
              </a:rPr>
              <a:t>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EBDDD2C0-591F-4FD3-A97C-31A229DDE066}" type="slidenum">
              <a:rPr lang="it-IT" smtClean="0"/>
              <a:pPr>
                <a:defRPr/>
              </a:pPr>
              <a:t>19</a:t>
            </a:fld>
            <a:endParaRPr lang="it-IT"/>
          </a:p>
        </p:txBody>
      </p:sp>
      <p:graphicFrame>
        <p:nvGraphicFramePr>
          <p:cNvPr id="11" name="Tabella 10"/>
          <p:cNvGraphicFramePr>
            <a:graphicFrameLocks noGrp="1"/>
          </p:cNvGraphicFramePr>
          <p:nvPr>
            <p:extLst>
              <p:ext uri="{D42A27DB-BD31-4B8C-83A1-F6EECF244321}">
                <p14:modId xmlns:p14="http://schemas.microsoft.com/office/powerpoint/2010/main" val="3409177761"/>
              </p:ext>
            </p:extLst>
          </p:nvPr>
        </p:nvGraphicFramePr>
        <p:xfrm>
          <a:off x="834504" y="2707681"/>
          <a:ext cx="7823720" cy="1330919"/>
        </p:xfrm>
        <a:graphic>
          <a:graphicData uri="http://schemas.openxmlformats.org/drawingml/2006/table">
            <a:tbl>
              <a:tblPr/>
              <a:tblGrid>
                <a:gridCol w="7823720">
                  <a:extLst>
                    <a:ext uri="{9D8B030D-6E8A-4147-A177-3AD203B41FA5}">
                      <a16:colId xmlns:a16="http://schemas.microsoft.com/office/drawing/2014/main" val="20000"/>
                    </a:ext>
                  </a:extLst>
                </a:gridCol>
              </a:tblGrid>
              <a:tr h="760525">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it-IT" sz="1050" b="1" i="0" u="none" strike="noStrike" dirty="0">
                          <a:solidFill>
                            <a:srgbClr val="376091"/>
                          </a:solidFill>
                          <a:latin typeface="Arial"/>
                        </a:rPr>
                        <a:t>Cluster</a:t>
                      </a:r>
                      <a:r>
                        <a:rPr lang="it-IT" sz="1050" b="1" i="0" u="none" strike="noStrike" baseline="0" dirty="0">
                          <a:solidFill>
                            <a:srgbClr val="376091"/>
                          </a:solidFill>
                          <a:latin typeface="Arial"/>
                        </a:rPr>
                        <a:t> </a:t>
                      </a:r>
                      <a:r>
                        <a:rPr lang="it-IT" sz="1050" b="1" i="0" u="none" strike="noStrike" dirty="0">
                          <a:solidFill>
                            <a:srgbClr val="376091"/>
                          </a:solidFill>
                          <a:latin typeface="Arial"/>
                        </a:rPr>
                        <a:t>1 –</a:t>
                      </a:r>
                      <a:r>
                        <a:rPr lang="it-IT" sz="1050" b="1" i="0" u="none" strike="noStrike" baseline="0" dirty="0">
                          <a:solidFill>
                            <a:srgbClr val="376091"/>
                          </a:solidFill>
                          <a:latin typeface="Arial"/>
                        </a:rPr>
                        <a:t> </a:t>
                      </a:r>
                      <a:r>
                        <a:rPr lang="it-IT" sz="1050" b="1" i="1" u="sng" strike="noStrike" baseline="0" dirty="0">
                          <a:solidFill>
                            <a:srgbClr val="336699"/>
                          </a:solidFill>
                          <a:latin typeface="Arial"/>
                        </a:rPr>
                        <a:t>Molto soddisfat</a:t>
                      </a:r>
                      <a:r>
                        <a:rPr lang="it-IT" sz="1050" b="1" i="1" u="sng" strike="noStrike" dirty="0">
                          <a:solidFill>
                            <a:srgbClr val="336699"/>
                          </a:solidFill>
                          <a:latin typeface="Arial"/>
                        </a:rPr>
                        <a:t>ti</a:t>
                      </a:r>
                      <a:r>
                        <a:rPr lang="it-IT" sz="1050" b="0" i="0" u="none" strike="noStrike" dirty="0">
                          <a:solidFill>
                            <a:srgbClr val="336699"/>
                          </a:solidFill>
                          <a:latin typeface="Arial"/>
                        </a:rPr>
                        <a:t>:</a:t>
                      </a:r>
                      <a:r>
                        <a:rPr lang="it-IT" sz="1050" b="0" i="0" u="none" strike="noStrike" baseline="0" dirty="0">
                          <a:solidFill>
                            <a:srgbClr val="336699"/>
                          </a:solidFill>
                          <a:latin typeface="Arial"/>
                        </a:rPr>
                        <a:t> in prevalenza medie e grandi imprese (50-250 dipendenti e &gt;250 dipendenti); con sede fuori Roma</a:t>
                      </a:r>
                      <a:r>
                        <a:rPr kumimoji="0" lang="it-IT" sz="1050" b="0" i="0" u="none" strike="noStrike" kern="1200" cap="none" spc="0" normalizeH="0" baseline="0" noProof="0" dirty="0">
                          <a:ln>
                            <a:noFill/>
                          </a:ln>
                          <a:solidFill>
                            <a:srgbClr val="336699"/>
                          </a:solidFill>
                          <a:effectLst/>
                          <a:uLnTx/>
                          <a:uFillTx/>
                          <a:latin typeface="Arial"/>
                          <a:ea typeface="+mn-ea"/>
                          <a:cs typeface="+mn-cs"/>
                        </a:rPr>
                        <a:t>, operano soprattutto nel settore comunicazione/pubblicità, bancario/finanziario e consulenza; </a:t>
                      </a:r>
                      <a:r>
                        <a:rPr lang="it-IT" sz="1050" b="0" i="0" u="none" strike="noStrike" baseline="0" dirty="0">
                          <a:solidFill>
                            <a:srgbClr val="336699"/>
                          </a:solidFill>
                          <a:latin typeface="Arial"/>
                        </a:rPr>
                        <a:t>nuovi clienti; sono venuti a conoscenza del servizio tramite </a:t>
                      </a:r>
                      <a:r>
                        <a:rPr kumimoji="0" lang="it-IT" sz="1050" b="0" i="0" u="none" strike="noStrike" kern="1200" cap="none" spc="0" normalizeH="0" baseline="0" noProof="0" dirty="0">
                          <a:ln>
                            <a:noFill/>
                          </a:ln>
                          <a:solidFill>
                            <a:srgbClr val="336699"/>
                          </a:solidFill>
                          <a:effectLst/>
                          <a:uLnTx/>
                          <a:uFillTx/>
                          <a:latin typeface="Arial"/>
                          <a:ea typeface="+mn-ea"/>
                          <a:cs typeface="+mn-cs"/>
                        </a:rPr>
                        <a:t>il portale </a:t>
                      </a:r>
                      <a:r>
                        <a:rPr kumimoji="0" lang="it-IT" sz="1050" b="0" i="1" u="none" strike="noStrike" kern="1200" cap="none" spc="0" normalizeH="0" baseline="0" noProof="0" dirty="0">
                          <a:ln>
                            <a:noFill/>
                          </a:ln>
                          <a:solidFill>
                            <a:srgbClr val="336699"/>
                          </a:solidFill>
                          <a:effectLst/>
                          <a:uLnTx/>
                          <a:uFillTx/>
                          <a:latin typeface="Arial"/>
                          <a:ea typeface="+mn-ea"/>
                          <a:cs typeface="+mn-cs"/>
                        </a:rPr>
                        <a:t>www.museiincomuneroma.it </a:t>
                      </a:r>
                      <a:r>
                        <a:rPr kumimoji="0" lang="it-IT" sz="1050" b="0" i="0" u="none" strike="noStrike" kern="1200" cap="none" spc="0" normalizeH="0" baseline="0" noProof="0" dirty="0">
                          <a:ln>
                            <a:noFill/>
                          </a:ln>
                          <a:solidFill>
                            <a:srgbClr val="336699"/>
                          </a:solidFill>
                          <a:effectLst/>
                          <a:uLnTx/>
                          <a:uFillTx/>
                          <a:latin typeface="Arial"/>
                          <a:ea typeface="+mn-ea"/>
                          <a:cs typeface="+mn-cs"/>
                        </a:rPr>
                        <a:t>e il passaparola</a:t>
                      </a:r>
                      <a:r>
                        <a:rPr kumimoji="0" lang="it-IT" sz="1050" b="0" i="1" u="none" strike="noStrike" kern="1200" cap="none" spc="0" normalizeH="0" baseline="0" noProof="0" dirty="0">
                          <a:ln>
                            <a:noFill/>
                          </a:ln>
                          <a:solidFill>
                            <a:srgbClr val="336699"/>
                          </a:solidFill>
                          <a:effectLst/>
                          <a:uLnTx/>
                          <a:uFillTx/>
                          <a:latin typeface="Arial"/>
                          <a:ea typeface="+mn-ea"/>
                          <a:cs typeface="+mn-cs"/>
                        </a:rPr>
                        <a:t>; </a:t>
                      </a:r>
                      <a:r>
                        <a:rPr lang="it-IT" sz="1050" b="0" i="0" u="none" strike="noStrike" dirty="0">
                          <a:solidFill>
                            <a:srgbClr val="336699"/>
                          </a:solidFill>
                          <a:latin typeface="Arial"/>
                        </a:rPr>
                        <a:t>hanno svolto</a:t>
                      </a:r>
                      <a:r>
                        <a:rPr lang="it-IT" sz="1050" b="0" i="0" u="none" strike="noStrike" baseline="0" dirty="0">
                          <a:solidFill>
                            <a:srgbClr val="336699"/>
                          </a:solidFill>
                          <a:latin typeface="Arial"/>
                        </a:rPr>
                        <a:t> soprattutto visite guidate e usufruito del servizio catering; il loro giudizio è superiore alle </a:t>
                      </a:r>
                      <a:r>
                        <a:rPr lang="it-IT" sz="1050" b="0" i="0" u="none" strike="noStrike" dirty="0">
                          <a:solidFill>
                            <a:srgbClr val="336699"/>
                          </a:solidFill>
                          <a:latin typeface="Arial"/>
                        </a:rPr>
                        <a:t>aspettative.</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00"/>
                  </a:ext>
                </a:extLst>
              </a:tr>
              <a:tr h="570394">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it-IT" sz="1050" b="1" i="0" u="none" strike="noStrike" dirty="0">
                          <a:solidFill>
                            <a:srgbClr val="00B050"/>
                          </a:solidFill>
                          <a:latin typeface="Arial"/>
                        </a:rPr>
                        <a:t>Cluster</a:t>
                      </a:r>
                      <a:r>
                        <a:rPr lang="it-IT" sz="1050" b="1" i="0" u="none" strike="noStrike" baseline="0" dirty="0">
                          <a:solidFill>
                            <a:srgbClr val="00B050"/>
                          </a:solidFill>
                          <a:latin typeface="Arial"/>
                        </a:rPr>
                        <a:t> </a:t>
                      </a:r>
                      <a:r>
                        <a:rPr lang="it-IT" sz="1050" b="1" i="0" u="none" strike="noStrike" dirty="0">
                          <a:solidFill>
                            <a:srgbClr val="00B050"/>
                          </a:solidFill>
                          <a:latin typeface="Arial"/>
                        </a:rPr>
                        <a:t>2 – </a:t>
                      </a:r>
                      <a:r>
                        <a:rPr lang="it-IT" sz="1050" b="1" i="1" u="sng" strike="noStrike" dirty="0">
                          <a:solidFill>
                            <a:srgbClr val="00B050"/>
                          </a:solidFill>
                          <a:latin typeface="Arial"/>
                        </a:rPr>
                        <a:t>Abbastanza Soddisfatti</a:t>
                      </a:r>
                      <a:r>
                        <a:rPr lang="it-IT" sz="1050" b="0" i="0" u="none" strike="noStrike" dirty="0">
                          <a:solidFill>
                            <a:srgbClr val="00B050"/>
                          </a:solidFill>
                          <a:latin typeface="Arial"/>
                        </a:rPr>
                        <a:t>:</a:t>
                      </a:r>
                      <a:r>
                        <a:rPr lang="it-IT" sz="1050" b="1" i="0" u="none" strike="noStrike" baseline="0" dirty="0">
                          <a:solidFill>
                            <a:srgbClr val="00B050"/>
                          </a:solidFill>
                          <a:latin typeface="Arial"/>
                        </a:rPr>
                        <a:t> </a:t>
                      </a:r>
                      <a:r>
                        <a:rPr lang="it-IT" sz="1050" b="0" i="0" u="none" strike="noStrike" baseline="0" dirty="0">
                          <a:solidFill>
                            <a:srgbClr val="00B050"/>
                          </a:solidFill>
                          <a:latin typeface="Arial"/>
                        </a:rPr>
                        <a:t>in prevalenza micro e piccole imprese (meno di 50 dipendenti); con sede a Roma; </a:t>
                      </a:r>
                      <a:r>
                        <a:rPr kumimoji="0" lang="it-IT" sz="1050" b="0" i="0" u="none" strike="noStrike" kern="1200" cap="none" spc="0" normalizeH="0" baseline="0" noProof="0" dirty="0">
                          <a:ln>
                            <a:noFill/>
                          </a:ln>
                          <a:solidFill>
                            <a:srgbClr val="00B050"/>
                          </a:solidFill>
                          <a:effectLst/>
                          <a:uLnTx/>
                          <a:uFillTx/>
                          <a:latin typeface="Arial"/>
                          <a:ea typeface="+mn-ea"/>
                          <a:cs typeface="+mn-cs"/>
                        </a:rPr>
                        <a:t>operano soprattutto nel settore congressuale/eventi;</a:t>
                      </a:r>
                      <a:r>
                        <a:rPr lang="it-IT" sz="1050" b="0" i="0" u="none" strike="noStrike" baseline="0" dirty="0">
                          <a:solidFill>
                            <a:srgbClr val="00B050"/>
                          </a:solidFill>
                          <a:latin typeface="Arial"/>
                        </a:rPr>
                        <a:t> clienti abituali; sono venuti a conoscenza </a:t>
                      </a:r>
                      <a:r>
                        <a:rPr kumimoji="0" lang="it-IT" sz="1050" b="0" i="0" u="none" strike="noStrike" kern="1200" cap="none" spc="0" normalizeH="0" baseline="0" noProof="0" dirty="0">
                          <a:ln>
                            <a:noFill/>
                          </a:ln>
                          <a:solidFill>
                            <a:srgbClr val="00B050"/>
                          </a:solidFill>
                          <a:effectLst/>
                          <a:uLnTx/>
                          <a:uFillTx/>
                          <a:latin typeface="Arial"/>
                          <a:ea typeface="+mn-ea"/>
                          <a:cs typeface="+mn-cs"/>
                        </a:rPr>
                        <a:t>del servizio tramite </a:t>
                      </a:r>
                      <a:r>
                        <a:rPr lang="it-IT" sz="1050" b="0" i="0" u="none" strike="noStrike" baseline="0" dirty="0">
                          <a:solidFill>
                            <a:srgbClr val="00B050"/>
                          </a:solidFill>
                          <a:latin typeface="Arial"/>
                        </a:rPr>
                        <a:t>lavoro; </a:t>
                      </a:r>
                      <a:r>
                        <a:rPr kumimoji="0" lang="it-IT" sz="1050" b="0" i="0" u="none" strike="noStrike" kern="1200" cap="none" spc="0" normalizeH="0" baseline="0" noProof="0" dirty="0">
                          <a:ln>
                            <a:noFill/>
                          </a:ln>
                          <a:solidFill>
                            <a:srgbClr val="00B050"/>
                          </a:solidFill>
                          <a:effectLst/>
                          <a:uLnTx/>
                          <a:uFillTx/>
                          <a:latin typeface="Arial"/>
                          <a:ea typeface="+mn-ea"/>
                          <a:cs typeface="+mn-cs"/>
                        </a:rPr>
                        <a:t>hanno svolto soprattutto dei convegni, il loro giudizio è uguale alle aspettative.</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0001"/>
                  </a:ext>
                </a:extLst>
              </a:tr>
            </a:tbl>
          </a:graphicData>
        </a:graphic>
      </p:graphicFrame>
      <p:sp>
        <p:nvSpPr>
          <p:cNvPr id="7" name="Segnaposto contenuto 2">
            <a:extLst>
              <a:ext uri="{FF2B5EF4-FFF2-40B4-BE49-F238E27FC236}">
                <a16:creationId xmlns:a16="http://schemas.microsoft.com/office/drawing/2014/main" id="{F5198758-E2A6-0EA6-A2F9-A2F629B3C959}"/>
              </a:ext>
            </a:extLst>
          </p:cNvPr>
          <p:cNvSpPr>
            <a:spLocks noGrp="1"/>
          </p:cNvSpPr>
          <p:nvPr>
            <p:ph sz="half" idx="1"/>
          </p:nvPr>
        </p:nvSpPr>
        <p:spPr>
          <a:xfrm>
            <a:off x="741199" y="771917"/>
            <a:ext cx="7917025" cy="1966654"/>
          </a:xfrm>
        </p:spPr>
        <p:txBody>
          <a:bodyPr/>
          <a:lstStyle/>
          <a:p>
            <a:pPr marL="0" indent="0">
              <a:spcBef>
                <a:spcPts val="0"/>
              </a:spcBef>
              <a:buNone/>
            </a:pPr>
            <a:r>
              <a:rPr lang="it-IT" sz="1600" b="1" dirty="0">
                <a:latin typeface="Arial" pitchFamily="34" charset="0"/>
                <a:cs typeface="Arial" pitchFamily="34" charset="0"/>
              </a:rPr>
              <a:t>Cluster Analysis</a:t>
            </a:r>
          </a:p>
          <a:p>
            <a:pPr marL="0" indent="0">
              <a:spcBef>
                <a:spcPts val="0"/>
              </a:spcBef>
              <a:buNone/>
            </a:pPr>
            <a:endParaRPr lang="it-IT" sz="1000" dirty="0">
              <a:latin typeface="Arial" pitchFamily="34" charset="0"/>
              <a:cs typeface="Arial" pitchFamily="34" charset="0"/>
            </a:endParaRPr>
          </a:p>
          <a:p>
            <a:pPr marL="0" indent="0" algn="just">
              <a:spcBef>
                <a:spcPts val="0"/>
              </a:spcBef>
              <a:buNone/>
            </a:pPr>
            <a:r>
              <a:rPr lang="it-IT" sz="1400" dirty="0">
                <a:latin typeface="Arial" pitchFamily="34" charset="0"/>
                <a:cs typeface="Arial" pitchFamily="34" charset="0"/>
              </a:rPr>
              <a:t>L'analisi dei cluster serve a definire gruppi di utenti con simili caratteristiche socio-demografiche e di soddisfazione sulle variabili quantitative oggetto d’indagine. </a:t>
            </a:r>
          </a:p>
          <a:p>
            <a:pPr marL="0" indent="0" algn="just">
              <a:spcBef>
                <a:spcPts val="0"/>
              </a:spcBef>
              <a:buNone/>
            </a:pPr>
            <a:r>
              <a:rPr lang="it-IT" sz="1400" dirty="0">
                <a:latin typeface="Arial" pitchFamily="34" charset="0"/>
                <a:cs typeface="Arial" pitchFamily="34" charset="0"/>
              </a:rPr>
              <a:t>Sono risultati </a:t>
            </a:r>
            <a:r>
              <a:rPr lang="it-IT" sz="1400" u="sng" dirty="0">
                <a:latin typeface="Arial" pitchFamily="34" charset="0"/>
                <a:cs typeface="Arial" pitchFamily="34" charset="0"/>
              </a:rPr>
              <a:t>2 cluster</a:t>
            </a:r>
            <a:r>
              <a:rPr lang="it-IT" sz="1400" dirty="0">
                <a:latin typeface="Arial" pitchFamily="34" charset="0"/>
                <a:cs typeface="Arial" pitchFamily="34" charset="0"/>
              </a:rPr>
              <a:t>, la cui numerosità campionaria è più che sufficiente per garantire una lettura dei dati all’interno del cluster (n. 63 aziende per  il </a:t>
            </a:r>
            <a:r>
              <a:rPr lang="it-IT" sz="1400" i="1" dirty="0">
                <a:latin typeface="Arial" pitchFamily="34" charset="0"/>
                <a:cs typeface="Arial" pitchFamily="34" charset="0"/>
              </a:rPr>
              <a:t>Cluster 1 </a:t>
            </a:r>
            <a:r>
              <a:rPr lang="it-IT" sz="1400" dirty="0">
                <a:latin typeface="Arial" pitchFamily="34" charset="0"/>
                <a:cs typeface="Arial" pitchFamily="34" charset="0"/>
              </a:rPr>
              <a:t>e n. 5 per il </a:t>
            </a:r>
            <a:r>
              <a:rPr lang="it-IT" sz="1400" i="1" dirty="0">
                <a:latin typeface="Arial" pitchFamily="34" charset="0"/>
                <a:cs typeface="Arial" pitchFamily="34" charset="0"/>
              </a:rPr>
              <a:t>Cluster 2</a:t>
            </a:r>
            <a:r>
              <a:rPr lang="it-IT" sz="1400" dirty="0">
                <a:latin typeface="Arial" pitchFamily="34" charset="0"/>
                <a:cs typeface="Arial" pitchFamily="34" charset="0"/>
              </a:rPr>
              <a:t>; nessun caso mancante). </a:t>
            </a:r>
          </a:p>
          <a:p>
            <a:pPr marL="0" indent="0" algn="just">
              <a:spcBef>
                <a:spcPts val="0"/>
              </a:spcBef>
              <a:buNone/>
            </a:pPr>
            <a:r>
              <a:rPr lang="it-IT" sz="1400" dirty="0">
                <a:latin typeface="Arial" pitchFamily="34" charset="0"/>
                <a:cs typeface="Arial" pitchFamily="34" charset="0"/>
              </a:rPr>
              <a:t>Nella 1° tipologia i </a:t>
            </a:r>
            <a:r>
              <a:rPr lang="it-IT" sz="1400" b="1" i="1" dirty="0">
                <a:latin typeface="Arial" pitchFamily="34" charset="0"/>
                <a:cs typeface="Arial" pitchFamily="34" charset="0"/>
              </a:rPr>
              <a:t>Molto soddisfatti</a:t>
            </a:r>
            <a:r>
              <a:rPr lang="it-IT" sz="1400" dirty="0">
                <a:latin typeface="Arial" pitchFamily="34" charset="0"/>
                <a:cs typeface="Arial" pitchFamily="34" charset="0"/>
              </a:rPr>
              <a:t> hanno un giudizio complessivo più alto sui vari aspetti indagati.</a:t>
            </a:r>
            <a:endParaRPr lang="it-IT" sz="1400" b="1" dirty="0">
              <a:latin typeface="Arial" pitchFamily="34" charset="0"/>
              <a:cs typeface="Arial" pitchFamily="34" charset="0"/>
            </a:endParaRPr>
          </a:p>
        </p:txBody>
      </p:sp>
      <p:graphicFrame>
        <p:nvGraphicFramePr>
          <p:cNvPr id="4" name="Grafico 3">
            <a:extLst>
              <a:ext uri="{FF2B5EF4-FFF2-40B4-BE49-F238E27FC236}">
                <a16:creationId xmlns:a16="http://schemas.microsoft.com/office/drawing/2014/main" id="{6DB6B492-4D9C-48D1-8403-00F2A5520F07}"/>
              </a:ext>
            </a:extLst>
          </p:cNvPr>
          <p:cNvGraphicFramePr>
            <a:graphicFrameLocks/>
          </p:cNvGraphicFramePr>
          <p:nvPr>
            <p:extLst>
              <p:ext uri="{D42A27DB-BD31-4B8C-83A1-F6EECF244321}">
                <p14:modId xmlns:p14="http://schemas.microsoft.com/office/powerpoint/2010/main" val="3860311171"/>
              </p:ext>
            </p:extLst>
          </p:nvPr>
        </p:nvGraphicFramePr>
        <p:xfrm>
          <a:off x="280987" y="3962400"/>
          <a:ext cx="3328988" cy="2866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id="{08BB799C-CCF5-4017-878B-083DD8850E18}"/>
              </a:ext>
            </a:extLst>
          </p:cNvPr>
          <p:cNvGraphicFramePr>
            <a:graphicFrameLocks/>
          </p:cNvGraphicFramePr>
          <p:nvPr>
            <p:extLst>
              <p:ext uri="{D42A27DB-BD31-4B8C-83A1-F6EECF244321}">
                <p14:modId xmlns:p14="http://schemas.microsoft.com/office/powerpoint/2010/main" val="1983128692"/>
              </p:ext>
            </p:extLst>
          </p:nvPr>
        </p:nvGraphicFramePr>
        <p:xfrm>
          <a:off x="3095625" y="3887203"/>
          <a:ext cx="5692061" cy="294183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0"/>
          </p:nvPr>
        </p:nvSpPr>
        <p:spPr/>
        <p:txBody>
          <a:bodyPr/>
          <a:lstStyle/>
          <a:p>
            <a:pPr>
              <a:defRPr/>
            </a:pPr>
            <a:fld id="{D641EFBC-D1BC-49DB-ACE2-06EB5F9881C7}" type="slidenum">
              <a:rPr lang="it-IT"/>
              <a:pPr>
                <a:defRPr/>
              </a:pPr>
              <a:t>2</a:t>
            </a:fld>
            <a:endParaRPr lang="it-IT" dirty="0"/>
          </a:p>
        </p:txBody>
      </p:sp>
      <p:sp>
        <p:nvSpPr>
          <p:cNvPr id="3075" name="Rectangle 3"/>
          <p:cNvSpPr>
            <a:spLocks noGrp="1" noChangeArrowheads="1"/>
          </p:cNvSpPr>
          <p:nvPr>
            <p:ph type="body" idx="1"/>
          </p:nvPr>
        </p:nvSpPr>
        <p:spPr bwMode="auto">
          <a:xfrm>
            <a:off x="760414" y="841375"/>
            <a:ext cx="7383462" cy="53784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it-IT" sz="1600" b="1" dirty="0">
                <a:solidFill>
                  <a:schemeClr val="tx2"/>
                </a:solidFill>
                <a:latin typeface="Arial" pitchFamily="34" charset="0"/>
              </a:rPr>
              <a:t>Indice</a:t>
            </a:r>
          </a:p>
          <a:p>
            <a:pPr marL="0" indent="0" eaLnBrk="1" hangingPunct="1">
              <a:spcBef>
                <a:spcPct val="0"/>
              </a:spcBef>
              <a:buFontTx/>
              <a:buNone/>
            </a:pPr>
            <a:endParaRPr lang="it-IT" sz="1000" dirty="0">
              <a:solidFill>
                <a:schemeClr val="tx2"/>
              </a:solidFill>
              <a:latin typeface="Arial" pitchFamily="34" charset="0"/>
            </a:endParaRPr>
          </a:p>
          <a:p>
            <a:pPr marL="0" indent="0" eaLnBrk="1" hangingPunct="1">
              <a:lnSpc>
                <a:spcPct val="90000"/>
              </a:lnSpc>
              <a:spcBef>
                <a:spcPct val="30000"/>
              </a:spcBef>
              <a:buFontTx/>
              <a:buNone/>
            </a:pPr>
            <a:r>
              <a:rPr lang="it-IT" sz="1400" dirty="0">
                <a:latin typeface="Arial" pitchFamily="34" charset="0"/>
              </a:rPr>
              <a:t>Il documento si articola nei seguenti capitoli:</a:t>
            </a:r>
          </a:p>
          <a:p>
            <a:pPr marL="0" indent="0" eaLnBrk="1" hangingPunct="1">
              <a:spcBef>
                <a:spcPct val="30000"/>
              </a:spcBef>
              <a:buFontTx/>
              <a:buNone/>
            </a:pPr>
            <a:endParaRPr lang="it-IT" sz="1000" dirty="0">
              <a:latin typeface="Arial" pitchFamily="34" charset="0"/>
            </a:endParaRPr>
          </a:p>
          <a:p>
            <a:pPr marL="809625" lvl="2" indent="-266700" eaLnBrk="1" hangingPunct="1">
              <a:lnSpc>
                <a:spcPct val="110000"/>
              </a:lnSpc>
            </a:pPr>
            <a:r>
              <a:rPr lang="it-IT" sz="1400" dirty="0">
                <a:latin typeface="Arial" pitchFamily="34" charset="0"/>
              </a:rPr>
              <a:t>Premessa e nota metodologica</a:t>
            </a:r>
            <a:endParaRPr lang="it-IT" sz="1400" i="1" dirty="0">
              <a:latin typeface="Arial" pitchFamily="34" charset="0"/>
            </a:endParaRPr>
          </a:p>
          <a:p>
            <a:pPr marL="809625" lvl="2" indent="-266700" eaLnBrk="1" hangingPunct="1">
              <a:lnSpc>
                <a:spcPct val="110000"/>
              </a:lnSpc>
            </a:pPr>
            <a:r>
              <a:rPr lang="it-IT" sz="1400" dirty="0">
                <a:latin typeface="Arial" pitchFamily="34" charset="0"/>
              </a:rPr>
              <a:t>Sintesi dei risultati</a:t>
            </a:r>
          </a:p>
          <a:p>
            <a:pPr marL="809625" lvl="2" indent="-266700" eaLnBrk="1" hangingPunct="1">
              <a:lnSpc>
                <a:spcPct val="110000"/>
              </a:lnSpc>
            </a:pPr>
            <a:r>
              <a:rPr lang="it-IT" sz="1400" dirty="0">
                <a:latin typeface="Arial" pitchFamily="34" charset="0"/>
              </a:rPr>
              <a:t>Tabella riassuntiva</a:t>
            </a:r>
          </a:p>
          <a:p>
            <a:pPr marL="809625" lvl="2" indent="-266700" eaLnBrk="1" hangingPunct="1">
              <a:lnSpc>
                <a:spcPct val="110000"/>
              </a:lnSpc>
            </a:pPr>
            <a:r>
              <a:rPr lang="it-IT" sz="1400" dirty="0">
                <a:latin typeface="Arial" pitchFamily="34" charset="0"/>
              </a:rPr>
              <a:t>Medie di soddisfazione – grafico di Pareto</a:t>
            </a:r>
          </a:p>
          <a:p>
            <a:pPr marL="809625" lvl="2" indent="-266700" eaLnBrk="1" hangingPunct="1">
              <a:lnSpc>
                <a:spcPct val="110000"/>
              </a:lnSpc>
            </a:pPr>
            <a:r>
              <a:rPr lang="it-IT" sz="1400" dirty="0">
                <a:latin typeface="Arial" pitchFamily="34" charset="0"/>
              </a:rPr>
              <a:t>Analisi del trend 2023-2024</a:t>
            </a:r>
          </a:p>
          <a:p>
            <a:pPr marL="809625" lvl="2" indent="-266700" eaLnBrk="1" hangingPunct="1">
              <a:lnSpc>
                <a:spcPct val="110000"/>
              </a:lnSpc>
            </a:pPr>
            <a:r>
              <a:rPr lang="it-IT" sz="1400" dirty="0">
                <a:latin typeface="Arial" pitchFamily="34" charset="0"/>
              </a:rPr>
              <a:t>Come è venuto a conoscenza del servizio</a:t>
            </a:r>
          </a:p>
          <a:p>
            <a:pPr marL="809625" lvl="2" indent="-266700" eaLnBrk="1" hangingPunct="1">
              <a:lnSpc>
                <a:spcPct val="110000"/>
              </a:lnSpc>
            </a:pPr>
            <a:r>
              <a:rPr lang="it-IT" sz="1400" dirty="0">
                <a:latin typeface="Arial" pitchFamily="34" charset="0"/>
              </a:rPr>
              <a:t>Si è già rivolto al nostro servizio in passato</a:t>
            </a:r>
          </a:p>
          <a:p>
            <a:pPr marL="809625" lvl="2" indent="-266700" eaLnBrk="1" hangingPunct="1">
              <a:lnSpc>
                <a:spcPct val="110000"/>
              </a:lnSpc>
            </a:pPr>
            <a:r>
              <a:rPr lang="it-IT" sz="1400" dirty="0">
                <a:latin typeface="Arial" pitchFamily="34" charset="0"/>
              </a:rPr>
              <a:t>Tipologia di servizio richiesto</a:t>
            </a:r>
          </a:p>
          <a:p>
            <a:pPr marL="809625" lvl="2" indent="-266700" eaLnBrk="1" hangingPunct="1">
              <a:lnSpc>
                <a:spcPct val="110000"/>
              </a:lnSpc>
            </a:pPr>
            <a:r>
              <a:rPr lang="it-IT" sz="1400" dirty="0">
                <a:latin typeface="Arial" pitchFamily="34" charset="0"/>
              </a:rPr>
              <a:t>Giudizio rispetto alle aspettative</a:t>
            </a:r>
          </a:p>
          <a:p>
            <a:pPr marL="809625" lvl="2" indent="-266700" eaLnBrk="1" hangingPunct="1">
              <a:lnSpc>
                <a:spcPct val="110000"/>
              </a:lnSpc>
            </a:pPr>
            <a:r>
              <a:rPr lang="it-IT" sz="1400" dirty="0">
                <a:latin typeface="Arial" pitchFamily="34" charset="0"/>
              </a:rPr>
              <a:t>Consiglierebbe questo servizio ad un amico/collega</a:t>
            </a:r>
          </a:p>
          <a:p>
            <a:pPr marL="809625" lvl="2" indent="-266700" eaLnBrk="1" hangingPunct="1">
              <a:lnSpc>
                <a:spcPct val="110000"/>
              </a:lnSpc>
            </a:pPr>
            <a:r>
              <a:rPr lang="it-IT" sz="1400" dirty="0">
                <a:latin typeface="Arial" pitchFamily="34" charset="0"/>
              </a:rPr>
              <a:t>Analisi del target</a:t>
            </a:r>
          </a:p>
          <a:p>
            <a:pPr marL="809625" lvl="2" indent="-266700" eaLnBrk="1" hangingPunct="1">
              <a:lnSpc>
                <a:spcPct val="110000"/>
              </a:lnSpc>
            </a:pPr>
            <a:r>
              <a:rPr lang="it-IT" sz="1400" dirty="0">
                <a:solidFill>
                  <a:schemeClr val="tx2"/>
                </a:solidFill>
                <a:latin typeface="Arial" pitchFamily="34" charset="0"/>
              </a:rPr>
              <a:t>Analisi univariate per museo </a:t>
            </a:r>
            <a:endParaRPr lang="it-IT" sz="1400" dirty="0">
              <a:latin typeface="Arial" pitchFamily="34" charset="0"/>
            </a:endParaRPr>
          </a:p>
          <a:p>
            <a:pPr marL="809625" lvl="2" indent="-266700" eaLnBrk="1" hangingPunct="1">
              <a:lnSpc>
                <a:spcPct val="110000"/>
              </a:lnSpc>
            </a:pPr>
            <a:r>
              <a:rPr lang="it-IT" sz="1400" dirty="0">
                <a:latin typeface="Arial" pitchFamily="34" charset="0"/>
              </a:rPr>
              <a:t>Analisi bivariata (Mappa delle priorità)</a:t>
            </a:r>
          </a:p>
          <a:p>
            <a:pPr marL="809625" lvl="2" indent="-266700" eaLnBrk="1" hangingPunct="1">
              <a:lnSpc>
                <a:spcPct val="110000"/>
              </a:lnSpc>
            </a:pPr>
            <a:r>
              <a:rPr lang="it-IT" sz="1400" dirty="0">
                <a:latin typeface="Arial" pitchFamily="34" charset="0"/>
              </a:rPr>
              <a:t>Analisi multivariate (Cluster Analysis e Fattoriale)</a:t>
            </a:r>
          </a:p>
          <a:p>
            <a:pPr marL="809625" lvl="2" indent="-266700" eaLnBrk="1" hangingPunct="1">
              <a:lnSpc>
                <a:spcPct val="110000"/>
              </a:lnSpc>
            </a:pPr>
            <a:r>
              <a:rPr lang="it-IT" sz="1400" dirty="0">
                <a:latin typeface="Arial" pitchFamily="34" charset="0"/>
              </a:rPr>
              <a:t>Suggerimenti</a:t>
            </a:r>
          </a:p>
          <a:p>
            <a:pPr marL="809625" lvl="2" indent="-266700" eaLnBrk="1" hangingPunct="1">
              <a:lnSpc>
                <a:spcPct val="110000"/>
              </a:lnSpc>
            </a:pPr>
            <a:r>
              <a:rPr lang="it-IT" sz="1400" dirty="0">
                <a:latin typeface="Arial" pitchFamily="34" charset="0"/>
              </a:rPr>
              <a:t>Allegato 1 - Questionario</a:t>
            </a:r>
          </a:p>
          <a:p>
            <a:pPr marL="809625" lvl="2" indent="-266700" eaLnBrk="1" hangingPunct="1"/>
            <a:endParaRPr lang="it-IT" sz="1400" dirty="0">
              <a:solidFill>
                <a:schemeClr val="tx2"/>
              </a:solidFill>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EBDDD2C0-591F-4FD3-A97C-31A229DDE066}" type="slidenum">
              <a:rPr lang="it-IT" smtClean="0"/>
              <a:pPr>
                <a:defRPr/>
              </a:pPr>
              <a:t>20</a:t>
            </a:fld>
            <a:endParaRPr lang="it-IT"/>
          </a:p>
        </p:txBody>
      </p:sp>
      <p:sp>
        <p:nvSpPr>
          <p:cNvPr id="11" name="Segnaposto contenuto 2"/>
          <p:cNvSpPr txBox="1">
            <a:spLocks/>
          </p:cNvSpPr>
          <p:nvPr/>
        </p:nvSpPr>
        <p:spPr>
          <a:xfrm>
            <a:off x="769693" y="800100"/>
            <a:ext cx="7669457" cy="5934075"/>
          </a:xfrm>
          <a:prstGeom prst="rect">
            <a:avLst/>
          </a:prstGeom>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it-IT" sz="1600" b="1" i="0" u="none" strike="noStrike" kern="0" cap="none" spc="0" normalizeH="0" baseline="0" noProof="0" dirty="0">
                <a:ln>
                  <a:noFill/>
                </a:ln>
                <a:effectLst/>
                <a:uLnTx/>
                <a:uFillTx/>
                <a:latin typeface="Arial" pitchFamily="34" charset="0"/>
                <a:ea typeface="+mn-ea"/>
                <a:cs typeface="Arial" pitchFamily="34" charset="0"/>
              </a:rPr>
              <a:t>Analisi Fattoriale</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it-IT" sz="1000" b="0" i="0" u="none" strike="noStrike" kern="0" cap="none" spc="0" normalizeH="0" baseline="0" noProof="0" dirty="0">
              <a:ln>
                <a:noFill/>
              </a:ln>
              <a:effectLst/>
              <a:uLnTx/>
              <a:uFillTx/>
              <a:latin typeface="Arial" pitchFamily="34" charset="0"/>
              <a:ea typeface="+mn-ea"/>
              <a:cs typeface="Arial" pitchFamily="34" charset="0"/>
            </a:endParaRPr>
          </a:p>
          <a:p>
            <a:pPr>
              <a:lnSpc>
                <a:spcPct val="100000"/>
              </a:lnSpc>
              <a:spcBef>
                <a:spcPts val="0"/>
              </a:spcBef>
            </a:pPr>
            <a:r>
              <a:rPr lang="it-IT" sz="1400" dirty="0"/>
              <a:t>L'</a:t>
            </a:r>
            <a:r>
              <a:rPr lang="it-IT" sz="1400" b="1" dirty="0"/>
              <a:t>analisi fattoriale</a:t>
            </a:r>
            <a:r>
              <a:rPr lang="it-IT" sz="1400" dirty="0"/>
              <a:t> è una tecnica statistica che permette di ottenere </a:t>
            </a:r>
            <a:r>
              <a:rPr lang="it-IT" sz="1400" b="1" dirty="0"/>
              <a:t>una riduzione della complessità del numero di variabili</a:t>
            </a:r>
            <a:r>
              <a:rPr lang="it-IT" sz="1400" dirty="0"/>
              <a:t> </a:t>
            </a:r>
            <a:r>
              <a:rPr lang="it-IT" sz="1400" b="1" dirty="0"/>
              <a:t>che spiegano un fenomeno</a:t>
            </a:r>
            <a:r>
              <a:rPr lang="it-IT" sz="1400" dirty="0"/>
              <a:t>, aggregandole in delle macroaree (la visita didattica e il catering sono stati esclusi poiché non sono risultati significativi per questo tipo di analisi). </a:t>
            </a:r>
          </a:p>
          <a:p>
            <a:pPr>
              <a:lnSpc>
                <a:spcPct val="100000"/>
              </a:lnSpc>
              <a:spcBef>
                <a:spcPts val="0"/>
              </a:spcBef>
            </a:pPr>
            <a:endParaRPr lang="it-IT" sz="1000" kern="0" dirty="0">
              <a:latin typeface="Arial" pitchFamily="34" charset="0"/>
              <a:cs typeface="Arial" pitchFamily="34" charset="0"/>
            </a:endParaRPr>
          </a:p>
          <a:p>
            <a:pPr>
              <a:lnSpc>
                <a:spcPct val="100000"/>
              </a:lnSpc>
              <a:spcBef>
                <a:spcPts val="0"/>
              </a:spcBef>
            </a:pPr>
            <a:r>
              <a:rPr lang="it-IT" sz="1400" kern="0" dirty="0">
                <a:latin typeface="Arial" pitchFamily="34" charset="0"/>
                <a:cs typeface="Arial" pitchFamily="34" charset="0"/>
              </a:rPr>
              <a:t>Sono stati identificati statisticamente i seguenti 2 </a:t>
            </a:r>
            <a:r>
              <a:rPr kumimoji="0" lang="it-IT" sz="1400" b="0" i="0" u="sng" strike="noStrike" kern="0" cap="none" spc="0" normalizeH="0" baseline="0" noProof="0" dirty="0">
                <a:ln>
                  <a:noFill/>
                </a:ln>
                <a:solidFill>
                  <a:schemeClr val="tx1"/>
                </a:solidFill>
                <a:effectLst/>
                <a:uLnTx/>
                <a:uFillTx/>
                <a:latin typeface="Arial" pitchFamily="34" charset="0"/>
                <a:ea typeface="+mn-ea"/>
                <a:cs typeface="Arial" pitchFamily="34" charset="0"/>
              </a:rPr>
              <a:t>Fattori dei vari aspetti oggetto</a:t>
            </a:r>
            <a:r>
              <a:rPr kumimoji="0" lang="it-IT" sz="1400" b="0" i="0" u="sng" strike="noStrike" kern="0" cap="none" spc="0" normalizeH="0" noProof="0" dirty="0">
                <a:ln>
                  <a:noFill/>
                </a:ln>
                <a:solidFill>
                  <a:schemeClr val="tx1"/>
                </a:solidFill>
                <a:effectLst/>
                <a:uLnTx/>
                <a:uFillTx/>
                <a:latin typeface="Arial" pitchFamily="34" charset="0"/>
                <a:ea typeface="+mn-ea"/>
                <a:cs typeface="Arial" pitchFamily="34" charset="0"/>
              </a:rPr>
              <a:t> dell’indagine</a:t>
            </a:r>
            <a:r>
              <a:rPr kumimoji="0" lang="it-IT" sz="1400" b="0" i="0" u="none" strike="noStrike" kern="0" cap="none" spc="0" normalizeH="0" noProof="0" dirty="0">
                <a:ln>
                  <a:noFill/>
                </a:ln>
                <a:solidFill>
                  <a:schemeClr val="tx1"/>
                </a:solidFill>
                <a:effectLst/>
                <a:uLnTx/>
                <a:uFillTx/>
                <a:latin typeface="Arial" pitchFamily="34" charset="0"/>
                <a:ea typeface="+mn-ea"/>
                <a:cs typeface="Arial" pitchFamily="34" charset="0"/>
              </a:rPr>
              <a:t>:</a:t>
            </a:r>
          </a:p>
          <a:p>
            <a:pPr>
              <a:lnSpc>
                <a:spcPct val="100000"/>
              </a:lnSpc>
              <a:spcBef>
                <a:spcPts val="0"/>
              </a:spcBef>
            </a:pPr>
            <a:endParaRPr kumimoji="0" lang="it-IT" sz="14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4" name="Rettangolo 13"/>
          <p:cNvSpPr/>
          <p:nvPr/>
        </p:nvSpPr>
        <p:spPr>
          <a:xfrm>
            <a:off x="658583" y="3886063"/>
            <a:ext cx="3461783" cy="887231"/>
          </a:xfrm>
          <a:prstGeom prst="rect">
            <a:avLst/>
          </a:prstGeom>
          <a:ln>
            <a:solidFill>
              <a:schemeClr val="tx1"/>
            </a:solidFill>
          </a:ln>
        </p:spPr>
        <p:txBody>
          <a:bodyPr wrap="square">
            <a:spAutoFit/>
          </a:bodyPr>
          <a:lstStyle/>
          <a:p>
            <a:pPr marL="176213" indent="-176213" algn="ctr">
              <a:lnSpc>
                <a:spcPct val="200000"/>
              </a:lnSpc>
              <a:spcBef>
                <a:spcPts val="0"/>
              </a:spcBef>
            </a:pPr>
            <a:r>
              <a:rPr lang="it-IT" sz="1400" dirty="0"/>
              <a:t>Staff organizzativo – Disponibilità</a:t>
            </a:r>
          </a:p>
          <a:p>
            <a:pPr marL="176213" indent="-176213" algn="ctr">
              <a:lnSpc>
                <a:spcPct val="200000"/>
              </a:lnSpc>
              <a:spcBef>
                <a:spcPts val="0"/>
              </a:spcBef>
            </a:pPr>
            <a:r>
              <a:rPr lang="it-IT" sz="1400" dirty="0"/>
              <a:t>Staff organizzativo – Problem solving</a:t>
            </a:r>
          </a:p>
        </p:txBody>
      </p:sp>
      <p:sp>
        <p:nvSpPr>
          <p:cNvPr id="19" name="Freccia in giù 18"/>
          <p:cNvSpPr/>
          <p:nvPr/>
        </p:nvSpPr>
        <p:spPr bwMode="auto">
          <a:xfrm>
            <a:off x="1889339" y="4794119"/>
            <a:ext cx="838200" cy="1009650"/>
          </a:xfrm>
          <a:prstGeom prst="downArrow">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dirty="0">
              <a:ln>
                <a:noFill/>
              </a:ln>
              <a:solidFill>
                <a:schemeClr val="tx1"/>
              </a:solidFill>
              <a:effectLst/>
              <a:latin typeface="Arial" charset="0"/>
            </a:endParaRPr>
          </a:p>
        </p:txBody>
      </p:sp>
      <p:sp>
        <p:nvSpPr>
          <p:cNvPr id="20" name="Freccia in giù 19"/>
          <p:cNvSpPr/>
          <p:nvPr/>
        </p:nvSpPr>
        <p:spPr bwMode="auto">
          <a:xfrm>
            <a:off x="5828028" y="4809289"/>
            <a:ext cx="838200" cy="1009650"/>
          </a:xfrm>
          <a:prstGeom prst="down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dirty="0">
              <a:ln>
                <a:noFill/>
              </a:ln>
              <a:solidFill>
                <a:schemeClr val="tx1"/>
              </a:solidFill>
              <a:effectLst/>
              <a:latin typeface="Arial" charset="0"/>
            </a:endParaRPr>
          </a:p>
        </p:txBody>
      </p:sp>
      <p:sp>
        <p:nvSpPr>
          <p:cNvPr id="23" name="Rettangolo 22"/>
          <p:cNvSpPr/>
          <p:nvPr/>
        </p:nvSpPr>
        <p:spPr>
          <a:xfrm>
            <a:off x="1838598" y="5864081"/>
            <a:ext cx="939681" cy="544765"/>
          </a:xfrm>
          <a:prstGeom prst="rect">
            <a:avLst/>
          </a:prstGeom>
        </p:spPr>
        <p:txBody>
          <a:bodyPr wrap="none">
            <a:spAutoFit/>
          </a:bodyPr>
          <a:lstStyle/>
          <a:p>
            <a:pPr algn="ctr"/>
            <a:r>
              <a:rPr lang="it-IT" sz="1400" b="1" kern="0" dirty="0">
                <a:latin typeface="Arial" pitchFamily="34" charset="0"/>
                <a:cs typeface="Arial" pitchFamily="34" charset="0"/>
              </a:rPr>
              <a:t>Fattore 1</a:t>
            </a:r>
          </a:p>
          <a:p>
            <a:pPr algn="ctr"/>
            <a:r>
              <a:rPr lang="it-IT" sz="1400" b="1" kern="0" dirty="0">
                <a:cs typeface="Arial" pitchFamily="34" charset="0"/>
              </a:rPr>
              <a:t>STAFF</a:t>
            </a:r>
            <a:endParaRPr lang="it-IT" sz="1400" b="1" dirty="0"/>
          </a:p>
        </p:txBody>
      </p:sp>
      <p:sp>
        <p:nvSpPr>
          <p:cNvPr id="24" name="Rettangolo 23"/>
          <p:cNvSpPr/>
          <p:nvPr/>
        </p:nvSpPr>
        <p:spPr>
          <a:xfrm>
            <a:off x="5828029" y="5864082"/>
            <a:ext cx="939681" cy="544765"/>
          </a:xfrm>
          <a:prstGeom prst="rect">
            <a:avLst/>
          </a:prstGeom>
        </p:spPr>
        <p:txBody>
          <a:bodyPr wrap="none">
            <a:spAutoFit/>
          </a:bodyPr>
          <a:lstStyle/>
          <a:p>
            <a:pPr algn="ctr"/>
            <a:r>
              <a:rPr lang="it-IT" sz="1400" b="1" kern="0" dirty="0">
                <a:latin typeface="Arial" pitchFamily="34" charset="0"/>
                <a:cs typeface="Arial" pitchFamily="34" charset="0"/>
              </a:rPr>
              <a:t>Fattore 2</a:t>
            </a:r>
          </a:p>
          <a:p>
            <a:pPr algn="ctr"/>
            <a:r>
              <a:rPr lang="it-IT" sz="1400" b="1" kern="0" dirty="0">
                <a:cs typeface="Arial" pitchFamily="34" charset="0"/>
              </a:rPr>
              <a:t>EVENTO</a:t>
            </a:r>
            <a:endParaRPr lang="it-IT" sz="1400" b="1" dirty="0"/>
          </a:p>
        </p:txBody>
      </p:sp>
      <p:sp>
        <p:nvSpPr>
          <p:cNvPr id="2" name="Ovale 1">
            <a:extLst>
              <a:ext uri="{FF2B5EF4-FFF2-40B4-BE49-F238E27FC236}">
                <a16:creationId xmlns:a16="http://schemas.microsoft.com/office/drawing/2014/main" id="{412EDD75-6142-3ACE-3AB5-772E792574C8}"/>
              </a:ext>
            </a:extLst>
          </p:cNvPr>
          <p:cNvSpPr/>
          <p:nvPr/>
        </p:nvSpPr>
        <p:spPr bwMode="auto">
          <a:xfrm>
            <a:off x="4393446" y="3355383"/>
            <a:ext cx="3764513" cy="143696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76213" indent="-176213" algn="ctr">
              <a:lnSpc>
                <a:spcPct val="150000"/>
              </a:lnSpc>
              <a:spcBef>
                <a:spcPts val="0"/>
              </a:spcBef>
            </a:pPr>
            <a:r>
              <a:rPr lang="it-IT" sz="1400" dirty="0"/>
              <a:t>Soddisfazione ospiti</a:t>
            </a:r>
          </a:p>
          <a:p>
            <a:pPr marL="176213" indent="-176213" algn="ctr">
              <a:lnSpc>
                <a:spcPct val="150000"/>
              </a:lnSpc>
              <a:spcBef>
                <a:spcPts val="0"/>
              </a:spcBef>
            </a:pPr>
            <a:r>
              <a:rPr lang="it-IT" sz="1400" dirty="0"/>
              <a:t>Qualità dei supporti audio-visivi</a:t>
            </a:r>
          </a:p>
          <a:p>
            <a:pPr marL="176213" indent="-176213" algn="ctr">
              <a:lnSpc>
                <a:spcPct val="150000"/>
              </a:lnSpc>
              <a:spcBef>
                <a:spcPts val="0"/>
              </a:spcBef>
            </a:pPr>
            <a:r>
              <a:rPr lang="it-IT" sz="1400" dirty="0"/>
              <a:t>Pulizia degli spazi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D4EF6186-9ED3-4664-B1F8-F2EB47551AE9}" type="slidenum">
              <a:rPr lang="it-IT" smtClean="0"/>
              <a:pPr>
                <a:defRPr/>
              </a:pPr>
              <a:t>21</a:t>
            </a:fld>
            <a:endParaRPr lang="it-IT"/>
          </a:p>
        </p:txBody>
      </p:sp>
      <p:sp>
        <p:nvSpPr>
          <p:cNvPr id="6" name="Titolo 1"/>
          <p:cNvSpPr>
            <a:spLocks noGrp="1"/>
          </p:cNvSpPr>
          <p:nvPr>
            <p:ph type="title"/>
          </p:nvPr>
        </p:nvSpPr>
        <p:spPr>
          <a:xfrm>
            <a:off x="736488" y="814589"/>
            <a:ext cx="7693137" cy="385561"/>
          </a:xfrm>
        </p:spPr>
        <p:txBody>
          <a:bodyPr/>
          <a:lstStyle/>
          <a:p>
            <a:pPr algn="l"/>
            <a:r>
              <a:rPr lang="it-IT" sz="1600" b="1" dirty="0">
                <a:solidFill>
                  <a:schemeClr val="tx1"/>
                </a:solidFill>
                <a:latin typeface="Arial" pitchFamily="34" charset="0"/>
                <a:cs typeface="Arial" pitchFamily="34" charset="0"/>
              </a:rPr>
              <a:t>Analisi multivariate: Fattoriale e Cluster Analysis</a:t>
            </a:r>
          </a:p>
        </p:txBody>
      </p:sp>
      <p:sp>
        <p:nvSpPr>
          <p:cNvPr id="9" name="CasellaDiTesto 8"/>
          <p:cNvSpPr txBox="1"/>
          <p:nvPr/>
        </p:nvSpPr>
        <p:spPr>
          <a:xfrm>
            <a:off x="733424" y="1171575"/>
            <a:ext cx="7743826" cy="738664"/>
          </a:xfrm>
          <a:prstGeom prst="rect">
            <a:avLst/>
          </a:prstGeom>
          <a:noFill/>
        </p:spPr>
        <p:txBody>
          <a:bodyPr wrap="square" rtlCol="0">
            <a:spAutoFit/>
          </a:bodyPr>
          <a:lstStyle/>
          <a:p>
            <a:pPr>
              <a:lnSpc>
                <a:spcPct val="100000"/>
              </a:lnSpc>
            </a:pPr>
            <a:r>
              <a:rPr lang="it-IT" sz="1400" dirty="0"/>
              <a:t>Come si rileva dal grafico sottostante, rispetto alla media, il Cluster 1, ovvero quello dei “Molto soddisfatti”, mostra una maggiore soddisfazione su entrambi i fattori, in particolare sul Fattore 2 (</a:t>
            </a:r>
            <a:r>
              <a:rPr lang="it-IT" sz="1400" i="1" dirty="0"/>
              <a:t>Evento</a:t>
            </a:r>
            <a:r>
              <a:rPr lang="it-IT" sz="1400" dirty="0"/>
              <a:t>).</a:t>
            </a:r>
          </a:p>
        </p:txBody>
      </p:sp>
      <p:sp>
        <p:nvSpPr>
          <p:cNvPr id="11" name="Ovale 10"/>
          <p:cNvSpPr/>
          <p:nvPr/>
        </p:nvSpPr>
        <p:spPr bwMode="auto">
          <a:xfrm>
            <a:off x="4610100" y="3381375"/>
            <a:ext cx="1209675" cy="210502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a:ln>
                <a:noFill/>
              </a:ln>
              <a:solidFill>
                <a:schemeClr val="tx1"/>
              </a:solidFill>
              <a:effectLst/>
              <a:latin typeface="Arial" charset="0"/>
            </a:endParaRPr>
          </a:p>
        </p:txBody>
      </p:sp>
      <p:sp>
        <p:nvSpPr>
          <p:cNvPr id="19" name="Ovale 18"/>
          <p:cNvSpPr/>
          <p:nvPr/>
        </p:nvSpPr>
        <p:spPr bwMode="auto">
          <a:xfrm>
            <a:off x="4762500" y="3619500"/>
            <a:ext cx="1009650" cy="16192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a:ln>
                <a:noFill/>
              </a:ln>
              <a:solidFill>
                <a:schemeClr val="tx1"/>
              </a:solidFill>
              <a:effectLst/>
              <a:latin typeface="Arial" charset="0"/>
            </a:endParaRPr>
          </a:p>
        </p:txBody>
      </p:sp>
      <p:sp>
        <p:nvSpPr>
          <p:cNvPr id="26" name="Ovale 25"/>
          <p:cNvSpPr/>
          <p:nvPr/>
        </p:nvSpPr>
        <p:spPr bwMode="auto">
          <a:xfrm>
            <a:off x="2305050" y="5591173"/>
            <a:ext cx="1400175" cy="33757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a:ln>
                <a:noFill/>
              </a:ln>
              <a:solidFill>
                <a:schemeClr val="tx1"/>
              </a:solidFill>
              <a:effectLst/>
              <a:latin typeface="Arial" charset="0"/>
            </a:endParaRPr>
          </a:p>
        </p:txBody>
      </p:sp>
      <p:pic>
        <p:nvPicPr>
          <p:cNvPr id="2" name="Immagine 1">
            <a:extLst>
              <a:ext uri="{FF2B5EF4-FFF2-40B4-BE49-F238E27FC236}">
                <a16:creationId xmlns:a16="http://schemas.microsoft.com/office/drawing/2014/main" id="{1ABABF58-AE81-CC35-EC7A-FCC97268D615}"/>
              </a:ext>
            </a:extLst>
          </p:cNvPr>
          <p:cNvPicPr>
            <a:picLocks noChangeAspect="1"/>
          </p:cNvPicPr>
          <p:nvPr/>
        </p:nvPicPr>
        <p:blipFill>
          <a:blip r:embed="rId2"/>
          <a:stretch>
            <a:fillRect/>
          </a:stretch>
        </p:blipFill>
        <p:spPr>
          <a:xfrm>
            <a:off x="666750" y="1859106"/>
            <a:ext cx="8477250" cy="49988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6857FEEA-FFAF-4363-A121-B859D040D7A3}" type="slidenum">
              <a:rPr lang="it-IT"/>
              <a:pPr>
                <a:defRPr/>
              </a:pPr>
              <a:t>22</a:t>
            </a:fld>
            <a:endParaRPr lang="it-IT"/>
          </a:p>
        </p:txBody>
      </p:sp>
      <p:sp>
        <p:nvSpPr>
          <p:cNvPr id="23556" name="Rectangle 475"/>
          <p:cNvSpPr>
            <a:spLocks noChangeArrowheads="1"/>
          </p:cNvSpPr>
          <p:nvPr/>
        </p:nvSpPr>
        <p:spPr bwMode="auto">
          <a:xfrm>
            <a:off x="722494" y="796041"/>
            <a:ext cx="7929799" cy="5933932"/>
          </a:xfrm>
          <a:prstGeom prst="rect">
            <a:avLst/>
          </a:prstGeom>
          <a:noFill/>
          <a:ln w="9525" algn="ctr">
            <a:noFill/>
            <a:miter lim="800000"/>
            <a:headEnd/>
            <a:tailEnd/>
          </a:ln>
        </p:spPr>
        <p:txBody>
          <a:bodyPr wrap="square">
            <a:spAutoFit/>
          </a:bodyPr>
          <a:lstStyle/>
          <a:p>
            <a:pPr algn="l">
              <a:lnSpc>
                <a:spcPct val="100000"/>
              </a:lnSpc>
              <a:spcBef>
                <a:spcPct val="0"/>
              </a:spcBef>
            </a:pPr>
            <a:r>
              <a:rPr lang="it-IT" sz="1600" b="1" dirty="0"/>
              <a:t>Suggerimenti (1/2)</a:t>
            </a:r>
          </a:p>
          <a:p>
            <a:pPr algn="l">
              <a:lnSpc>
                <a:spcPct val="100000"/>
              </a:lnSpc>
              <a:spcBef>
                <a:spcPct val="0"/>
              </a:spcBef>
            </a:pPr>
            <a:endParaRPr lang="it-IT" sz="1000" dirty="0"/>
          </a:p>
          <a:p>
            <a:pPr>
              <a:lnSpc>
                <a:spcPct val="100000"/>
              </a:lnSpc>
              <a:spcBef>
                <a:spcPct val="0"/>
              </a:spcBef>
            </a:pPr>
            <a:r>
              <a:rPr lang="it-IT" sz="1400" b="1" dirty="0"/>
              <a:t>NIENTE </a:t>
            </a:r>
            <a:r>
              <a:rPr lang="it-IT" sz="1400" dirty="0"/>
              <a:t>da migliorare. </a:t>
            </a:r>
            <a:r>
              <a:rPr lang="it-IT" sz="1400" b="1" dirty="0"/>
              <a:t>Totale 47</a:t>
            </a:r>
            <a:endParaRPr lang="it-IT" sz="1400" dirty="0"/>
          </a:p>
          <a:p>
            <a:pPr>
              <a:lnSpc>
                <a:spcPct val="100000"/>
              </a:lnSpc>
              <a:spcBef>
                <a:spcPct val="0"/>
              </a:spcBef>
            </a:pPr>
            <a:endParaRPr lang="it-IT" sz="1400" dirty="0">
              <a:solidFill>
                <a:srgbClr val="FF0000"/>
              </a:solidFill>
            </a:endParaRPr>
          </a:p>
          <a:p>
            <a:pPr>
              <a:lnSpc>
                <a:spcPct val="100000"/>
              </a:lnSpc>
              <a:spcBef>
                <a:spcPct val="0"/>
              </a:spcBef>
            </a:pPr>
            <a:r>
              <a:rPr lang="it-IT" sz="1400" b="1" dirty="0"/>
              <a:t>ELOGI </a:t>
            </a:r>
            <a:r>
              <a:rPr lang="it-IT" sz="1400" dirty="0"/>
              <a:t>per il catering, cibo eccellente e personale molto professionale. </a:t>
            </a:r>
            <a:r>
              <a:rPr lang="it-IT" sz="1400" b="1" dirty="0"/>
              <a:t>Totale 1</a:t>
            </a:r>
            <a:endParaRPr lang="it-IT" sz="1400" dirty="0"/>
          </a:p>
          <a:p>
            <a:pPr>
              <a:lnSpc>
                <a:spcPct val="100000"/>
              </a:lnSpc>
              <a:spcBef>
                <a:spcPct val="0"/>
              </a:spcBef>
            </a:pPr>
            <a:r>
              <a:rPr lang="it-IT" sz="1400" dirty="0"/>
              <a:t>______________________________________________________________________________</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SPAZI</a:t>
            </a:r>
            <a:r>
              <a:rPr lang="it-IT" sz="1400" b="1" dirty="0">
                <a:solidFill>
                  <a:srgbClr val="FF0000"/>
                </a:solidFill>
              </a:rPr>
              <a:t> </a:t>
            </a:r>
            <a:r>
              <a:rPr lang="it-IT" sz="1400" dirty="0"/>
              <a:t>disponibilità di un magazzino per deposito materiali prima dell’evento presso il </a:t>
            </a:r>
            <a:r>
              <a:rPr lang="it-IT" sz="1400" i="1" dirty="0"/>
              <a:t>Museo dell’Ara Pacis </a:t>
            </a:r>
            <a:r>
              <a:rPr lang="it-IT" sz="1400" dirty="0"/>
              <a:t>(3); migliorare l’area di accoglienza e l’ingresso della </a:t>
            </a:r>
            <a:r>
              <a:rPr lang="it-IT" sz="1400" i="1" dirty="0"/>
              <a:t>Centrale Montemartini </a:t>
            </a:r>
            <a:r>
              <a:rPr lang="it-IT" sz="1400" dirty="0"/>
              <a:t>(3); curare di più gli arredi dell’</a:t>
            </a:r>
            <a:r>
              <a:rPr lang="it-IT" sz="1400" i="1" dirty="0"/>
              <a:t>Auditorium dell’Ara Pacis</a:t>
            </a:r>
            <a:r>
              <a:rPr lang="it-IT" sz="1400" dirty="0"/>
              <a:t>; manca un’altra saletta multiuso quando quella in terrazza è utilizzata dal catering (</a:t>
            </a:r>
            <a:r>
              <a:rPr lang="it-IT" sz="1400" i="1" dirty="0"/>
              <a:t>Museo dell’Ara Pacis</a:t>
            </a:r>
            <a:r>
              <a:rPr lang="it-IT" sz="1400" dirty="0"/>
              <a:t>). </a:t>
            </a:r>
            <a:r>
              <a:rPr lang="it-IT" sz="1400" b="1" dirty="0"/>
              <a:t>Totale 8</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ORGANIZZAZIONE</a:t>
            </a:r>
            <a:r>
              <a:rPr lang="it-IT" sz="1400" b="1" dirty="0">
                <a:solidFill>
                  <a:srgbClr val="FF0000"/>
                </a:solidFill>
              </a:rPr>
              <a:t> </a:t>
            </a:r>
            <a:r>
              <a:rPr lang="it-IT" sz="1400" dirty="0"/>
              <a:t>meno vincoli della sede museale, ad es. per scattare fotografie e organizzare il coffee break in Sala Caldaie alla </a:t>
            </a:r>
            <a:r>
              <a:rPr lang="it-IT" sz="1400" i="1" dirty="0"/>
              <a:t>Centrale Montemartini </a:t>
            </a:r>
            <a:r>
              <a:rPr lang="it-IT" sz="1400" dirty="0"/>
              <a:t>(3); minor rigidità per i sopralluoghi (</a:t>
            </a:r>
            <a:r>
              <a:rPr lang="it-IT" sz="1400" i="1" dirty="0"/>
              <a:t>Museo dell’Ara Pacis</a:t>
            </a:r>
            <a:r>
              <a:rPr lang="it-IT" sz="1400" dirty="0"/>
              <a:t>); difficoltà di comunicazione il venerdì pomeriggio perché gli uffici sono chiusi. </a:t>
            </a:r>
            <a:r>
              <a:rPr lang="it-IT" sz="1400" b="1" dirty="0"/>
              <a:t>Totale 5</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SERVIZI </a:t>
            </a:r>
            <a:r>
              <a:rPr lang="it-IT" sz="1400" dirty="0"/>
              <a:t>fornire servizi di guardaroba e reception</a:t>
            </a:r>
            <a:r>
              <a:rPr lang="it-IT" sz="1400" i="1" dirty="0"/>
              <a:t>,</a:t>
            </a:r>
            <a:r>
              <a:rPr lang="it-IT" sz="1400" dirty="0"/>
              <a:t> inclusi nel costo, presso il </a:t>
            </a:r>
            <a:r>
              <a:rPr lang="it-IT" sz="1400" i="1" dirty="0"/>
              <a:t>Museo dell’Ara Pacis </a:t>
            </a:r>
            <a:r>
              <a:rPr lang="it-IT" sz="1400" dirty="0"/>
              <a:t>(2); servizio guide preferibilmente gestito direttamente da Zètema, anziché fornire i contatti del fornitore al cliente. </a:t>
            </a:r>
            <a:r>
              <a:rPr lang="it-IT" sz="1400" b="1" dirty="0"/>
              <a:t>Totale 3</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SUPPORTI AUDIO E VIDEO </a:t>
            </a:r>
            <a:r>
              <a:rPr lang="it-IT" sz="1400" dirty="0"/>
              <a:t>strumentazione tecnica da migliorare in Auditorium (</a:t>
            </a:r>
            <a:r>
              <a:rPr lang="it-IT" sz="1400" i="1" dirty="0"/>
              <a:t>Museo dell’Ara Pacis</a:t>
            </a:r>
            <a:r>
              <a:rPr lang="it-IT" sz="1400" dirty="0"/>
              <a:t>) e wi-fi da implementare, soprattutto per gli eventi in streaming. </a:t>
            </a:r>
            <a:r>
              <a:rPr lang="it-IT" sz="1400" b="1" dirty="0"/>
              <a:t>Totale 2</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SERVIZI IGIENICI </a:t>
            </a:r>
            <a:r>
              <a:rPr lang="it-IT" sz="1400" dirty="0"/>
              <a:t>inadeguati per la location (</a:t>
            </a:r>
            <a:r>
              <a:rPr lang="it-IT" sz="1400" i="1" dirty="0"/>
              <a:t>Museo dell’Ara Pacis</a:t>
            </a:r>
            <a:r>
              <a:rPr lang="it-IT" sz="1400" dirty="0"/>
              <a:t>) e mancanza di carta per asciugarsi le mani. </a:t>
            </a:r>
            <a:r>
              <a:rPr lang="it-IT" sz="1400" b="1" dirty="0"/>
              <a:t>Totale 2</a:t>
            </a:r>
          </a:p>
          <a:p>
            <a:pPr>
              <a:lnSpc>
                <a:spcPct val="100000"/>
              </a:lnSpc>
              <a:spcBef>
                <a:spcPct val="0"/>
              </a:spcBef>
            </a:pPr>
            <a:endParaRPr lang="it-IT" sz="1000" b="1" dirty="0">
              <a:solidFill>
                <a:srgbClr val="FF0000"/>
              </a:solidFill>
            </a:endParaRPr>
          </a:p>
          <a:p>
            <a:pPr>
              <a:lnSpc>
                <a:spcPct val="95000"/>
              </a:lnSpc>
              <a:spcBef>
                <a:spcPct val="0"/>
              </a:spcBef>
            </a:pPr>
            <a:endParaRPr lang="it-IT" sz="8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6206-95DA-932B-46FB-6F943A944BD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5A3E6A7-D54D-FF99-9BAE-33333BA214E4}"/>
              </a:ext>
            </a:extLst>
          </p:cNvPr>
          <p:cNvSpPr>
            <a:spLocks noGrp="1"/>
          </p:cNvSpPr>
          <p:nvPr>
            <p:ph type="sldNum" sz="quarter" idx="10"/>
          </p:nvPr>
        </p:nvSpPr>
        <p:spPr/>
        <p:txBody>
          <a:bodyPr/>
          <a:lstStyle/>
          <a:p>
            <a:pPr>
              <a:defRPr/>
            </a:pPr>
            <a:fld id="{6857FEEA-FFAF-4363-A121-B859D040D7A3}" type="slidenum">
              <a:rPr lang="it-IT"/>
              <a:pPr>
                <a:defRPr/>
              </a:pPr>
              <a:t>23</a:t>
            </a:fld>
            <a:endParaRPr lang="it-IT"/>
          </a:p>
        </p:txBody>
      </p:sp>
      <p:sp>
        <p:nvSpPr>
          <p:cNvPr id="23556" name="Rectangle 475">
            <a:extLst>
              <a:ext uri="{FF2B5EF4-FFF2-40B4-BE49-F238E27FC236}">
                <a16:creationId xmlns:a16="http://schemas.microsoft.com/office/drawing/2014/main" id="{9AD4E03C-15DD-5718-413E-433A8F3FB4B6}"/>
              </a:ext>
            </a:extLst>
          </p:cNvPr>
          <p:cNvSpPr>
            <a:spLocks noChangeArrowheads="1"/>
          </p:cNvSpPr>
          <p:nvPr/>
        </p:nvSpPr>
        <p:spPr bwMode="auto">
          <a:xfrm>
            <a:off x="722494" y="796041"/>
            <a:ext cx="7929799" cy="2256002"/>
          </a:xfrm>
          <a:prstGeom prst="rect">
            <a:avLst/>
          </a:prstGeom>
          <a:noFill/>
          <a:ln w="9525" algn="ctr">
            <a:noFill/>
            <a:miter lim="800000"/>
            <a:headEnd/>
            <a:tailEnd/>
          </a:ln>
        </p:spPr>
        <p:txBody>
          <a:bodyPr wrap="square">
            <a:spAutoFit/>
          </a:bodyPr>
          <a:lstStyle/>
          <a:p>
            <a:pPr algn="l">
              <a:lnSpc>
                <a:spcPct val="100000"/>
              </a:lnSpc>
              <a:spcBef>
                <a:spcPct val="0"/>
              </a:spcBef>
            </a:pPr>
            <a:r>
              <a:rPr lang="it-IT" sz="1600" b="1" dirty="0"/>
              <a:t>Suggerimenti (2/2)</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PROMOZIONE</a:t>
            </a:r>
            <a:r>
              <a:rPr lang="it-IT" sz="1400" b="1" dirty="0">
                <a:solidFill>
                  <a:srgbClr val="FF0000"/>
                </a:solidFill>
              </a:rPr>
              <a:t> </a:t>
            </a:r>
            <a:r>
              <a:rPr lang="it-IT" sz="1400" dirty="0"/>
              <a:t>maggiore promozione della Centrale Montemartini. </a:t>
            </a:r>
            <a:r>
              <a:rPr lang="it-IT" sz="1400" b="1" dirty="0"/>
              <a:t>Totale 2 </a:t>
            </a:r>
          </a:p>
          <a:p>
            <a:pPr>
              <a:lnSpc>
                <a:spcPct val="100000"/>
              </a:lnSpc>
              <a:spcBef>
                <a:spcPct val="0"/>
              </a:spcBef>
            </a:pPr>
            <a:endParaRPr lang="it-IT" sz="1400" dirty="0">
              <a:solidFill>
                <a:srgbClr val="FF0000"/>
              </a:solidFill>
            </a:endParaRPr>
          </a:p>
          <a:p>
            <a:pPr>
              <a:lnSpc>
                <a:spcPct val="100000"/>
              </a:lnSpc>
              <a:spcBef>
                <a:spcPct val="0"/>
              </a:spcBef>
            </a:pPr>
            <a:r>
              <a:rPr lang="it-IT" sz="1400" b="1" dirty="0"/>
              <a:t>ALTRO </a:t>
            </a:r>
            <a:r>
              <a:rPr lang="it-IT" sz="1400" dirty="0"/>
              <a:t>costi elevati di affitto location e della visita guidata presso il </a:t>
            </a:r>
            <a:r>
              <a:rPr lang="it-IT" sz="1400" i="1" dirty="0"/>
              <a:t>Museo della Forma Urbis</a:t>
            </a:r>
            <a:r>
              <a:rPr lang="it-IT" sz="1400" dirty="0"/>
              <a:t> (3), ascensore fuori uso durante l’evento presso il </a:t>
            </a:r>
            <a:r>
              <a:rPr lang="it-IT" sz="1400" i="1" dirty="0"/>
              <a:t>Museo dell’Ara Pacis </a:t>
            </a:r>
            <a:r>
              <a:rPr lang="it-IT" sz="1400" dirty="0"/>
              <a:t>(2), modificare il percorso visita guidata alla </a:t>
            </a:r>
            <a:r>
              <a:rPr lang="it-IT" sz="1400" i="1" dirty="0"/>
              <a:t>Centrale Montemartini </a:t>
            </a:r>
            <a:r>
              <a:rPr lang="it-IT" sz="1400" dirty="0"/>
              <a:t>per evitare il passaggio dove è in corso la mise en place. </a:t>
            </a:r>
            <a:r>
              <a:rPr lang="it-IT" sz="1400" b="1" dirty="0"/>
              <a:t>Totale 6 </a:t>
            </a:r>
          </a:p>
          <a:p>
            <a:pPr>
              <a:lnSpc>
                <a:spcPct val="100000"/>
              </a:lnSpc>
              <a:spcBef>
                <a:spcPct val="0"/>
              </a:spcBef>
            </a:pPr>
            <a:endParaRPr lang="it-IT" sz="1400" dirty="0"/>
          </a:p>
          <a:p>
            <a:pPr algn="r">
              <a:lnSpc>
                <a:spcPct val="95000"/>
              </a:lnSpc>
              <a:spcBef>
                <a:spcPct val="0"/>
              </a:spcBef>
            </a:pPr>
            <a:r>
              <a:rPr lang="it-IT" sz="1400" b="1" i="1" dirty="0"/>
              <a:t>TOTALE 28 SUGGERIMENTI</a:t>
            </a:r>
          </a:p>
        </p:txBody>
      </p:sp>
    </p:spTree>
    <p:extLst>
      <p:ext uri="{BB962C8B-B14F-4D97-AF65-F5344CB8AC3E}">
        <p14:creationId xmlns:p14="http://schemas.microsoft.com/office/powerpoint/2010/main" val="295057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87BC6374-0219-4C64-858B-69D432FA1EB8}" type="slidenum">
              <a:rPr lang="it-IT" smtClean="0"/>
              <a:pPr>
                <a:defRPr/>
              </a:pPr>
              <a:t>24</a:t>
            </a:fld>
            <a:endParaRPr lang="it-IT" dirty="0"/>
          </a:p>
        </p:txBody>
      </p:sp>
      <p:sp>
        <p:nvSpPr>
          <p:cNvPr id="6" name="CasellaDiTesto 5"/>
          <p:cNvSpPr txBox="1"/>
          <p:nvPr/>
        </p:nvSpPr>
        <p:spPr>
          <a:xfrm>
            <a:off x="749710" y="817921"/>
            <a:ext cx="1700980" cy="609398"/>
          </a:xfrm>
          <a:prstGeom prst="rect">
            <a:avLst/>
          </a:prstGeom>
          <a:noFill/>
        </p:spPr>
        <p:txBody>
          <a:bodyPr wrap="square" rtlCol="0">
            <a:spAutoFit/>
          </a:bodyPr>
          <a:lstStyle/>
          <a:p>
            <a:r>
              <a:rPr lang="it-IT" sz="1600" b="1" dirty="0"/>
              <a:t>Allegato 1: </a:t>
            </a:r>
          </a:p>
          <a:p>
            <a:r>
              <a:rPr lang="it-IT" sz="1600" b="1" dirty="0"/>
              <a:t>Questionario</a:t>
            </a:r>
          </a:p>
        </p:txBody>
      </p:sp>
      <p:graphicFrame>
        <p:nvGraphicFramePr>
          <p:cNvPr id="7" name="Oggetto 6">
            <a:extLst>
              <a:ext uri="{FF2B5EF4-FFF2-40B4-BE49-F238E27FC236}">
                <a16:creationId xmlns:a16="http://schemas.microsoft.com/office/drawing/2014/main" id="{AC5E04A5-A8F2-8222-C844-B7A59B535E81}"/>
              </a:ext>
            </a:extLst>
          </p:cNvPr>
          <p:cNvGraphicFramePr>
            <a:graphicFrameLocks noChangeAspect="1"/>
          </p:cNvGraphicFramePr>
          <p:nvPr>
            <p:extLst>
              <p:ext uri="{D42A27DB-BD31-4B8C-83A1-F6EECF244321}">
                <p14:modId xmlns:p14="http://schemas.microsoft.com/office/powerpoint/2010/main" val="3068484276"/>
              </p:ext>
            </p:extLst>
          </p:nvPr>
        </p:nvGraphicFramePr>
        <p:xfrm>
          <a:off x="2621625" y="1295401"/>
          <a:ext cx="3856721" cy="5457824"/>
        </p:xfrm>
        <a:graphic>
          <a:graphicData uri="http://schemas.openxmlformats.org/presentationml/2006/ole">
            <mc:AlternateContent xmlns:mc="http://schemas.openxmlformats.org/markup-compatibility/2006">
              <mc:Choice xmlns:v="urn:schemas-microsoft-com:vml" Requires="v">
                <p:oleObj name="Acrobat Document" r:id="rId2" imgW="5667124" imgH="8019903" progId="Acrobat.Document.DC">
                  <p:embed/>
                </p:oleObj>
              </mc:Choice>
              <mc:Fallback>
                <p:oleObj name="Acrobat Document" r:id="rId2" imgW="5667124" imgH="8019903" progId="Acrobat.Document.DC">
                  <p:embed/>
                  <p:pic>
                    <p:nvPicPr>
                      <p:cNvPr id="0" name=""/>
                      <p:cNvPicPr/>
                      <p:nvPr/>
                    </p:nvPicPr>
                    <p:blipFill>
                      <a:blip r:embed="rId3"/>
                      <a:stretch>
                        <a:fillRect/>
                      </a:stretch>
                    </p:blipFill>
                    <p:spPr>
                      <a:xfrm>
                        <a:off x="2621625" y="1295401"/>
                        <a:ext cx="3856721" cy="5457824"/>
                      </a:xfrm>
                      <a:prstGeom prst="rect">
                        <a:avLst/>
                      </a:prstGeom>
                      <a:ln>
                        <a:solidFill>
                          <a:sysClr val="windowText" lastClr="000000"/>
                        </a:solid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0"/>
          </p:nvPr>
        </p:nvSpPr>
        <p:spPr/>
        <p:txBody>
          <a:bodyPr/>
          <a:lstStyle/>
          <a:p>
            <a:pPr>
              <a:defRPr/>
            </a:pPr>
            <a:fld id="{A2E91398-9679-4A53-B62F-640C3974731B}" type="slidenum">
              <a:rPr lang="it-IT"/>
              <a:pPr>
                <a:defRPr/>
              </a:pPr>
              <a:t>3</a:t>
            </a:fld>
            <a:endParaRPr lang="it-IT"/>
          </a:p>
        </p:txBody>
      </p:sp>
      <p:sp>
        <p:nvSpPr>
          <p:cNvPr id="4099" name="Rectangle 4"/>
          <p:cNvSpPr>
            <a:spLocks noChangeArrowheads="1"/>
          </p:cNvSpPr>
          <p:nvPr/>
        </p:nvSpPr>
        <p:spPr bwMode="auto">
          <a:xfrm>
            <a:off x="729606" y="904875"/>
            <a:ext cx="7700963" cy="5657850"/>
          </a:xfrm>
          <a:prstGeom prst="rect">
            <a:avLst/>
          </a:prstGeom>
          <a:noFill/>
          <a:ln w="9525">
            <a:noFill/>
            <a:miter lim="800000"/>
            <a:headEnd/>
            <a:tailEnd/>
          </a:ln>
        </p:spPr>
        <p:txBody>
          <a:bodyPr/>
          <a:lstStyle/>
          <a:p>
            <a:pPr>
              <a:spcBef>
                <a:spcPct val="20000"/>
              </a:spcBef>
            </a:pPr>
            <a:r>
              <a:rPr lang="it-IT" sz="1600" b="1" dirty="0"/>
              <a:t>Premessa e nota metodologica</a:t>
            </a:r>
          </a:p>
          <a:p>
            <a:pPr>
              <a:lnSpc>
                <a:spcPct val="100000"/>
              </a:lnSpc>
              <a:spcBef>
                <a:spcPct val="0"/>
              </a:spcBef>
            </a:pPr>
            <a:endParaRPr lang="it-IT" sz="1000" dirty="0"/>
          </a:p>
          <a:p>
            <a:pPr>
              <a:lnSpc>
                <a:spcPct val="100000"/>
              </a:lnSpc>
              <a:spcBef>
                <a:spcPct val="0"/>
              </a:spcBef>
            </a:pPr>
            <a:r>
              <a:rPr lang="it-IT" sz="1400" dirty="0"/>
              <a:t>La presente indagine illustra i risultati ottenuti dall’elaborazione di </a:t>
            </a:r>
            <a:r>
              <a:rPr lang="it-IT" sz="1400" b="1" dirty="0"/>
              <a:t>68 questionari </a:t>
            </a:r>
            <a:r>
              <a:rPr lang="it-IT" sz="1400" dirty="0"/>
              <a:t>somministrati attraverso interviste telefoniche ai clienti degli </a:t>
            </a:r>
            <a:r>
              <a:rPr lang="it-IT" sz="1400" b="1" dirty="0"/>
              <a:t>eventi corporate</a:t>
            </a:r>
            <a:r>
              <a:rPr lang="it-IT" sz="1400" dirty="0"/>
              <a:t> organizzati durante l’anno </a:t>
            </a:r>
            <a:r>
              <a:rPr lang="it-IT" sz="1400" b="1" dirty="0"/>
              <a:t>2024 </a:t>
            </a:r>
            <a:r>
              <a:rPr lang="it-IT" sz="1400" dirty="0"/>
              <a:t>presso il </a:t>
            </a:r>
            <a:r>
              <a:rPr lang="it-IT" sz="1400" b="1" dirty="0"/>
              <a:t>Sistema Musei di Roma Capitale </a:t>
            </a:r>
            <a:r>
              <a:rPr lang="it-IT" sz="1400" dirty="0"/>
              <a:t>(gli intervistati rappresentano il 76% dei contatti ricevuti dall’ufficio competente, sulla base di chi ha rilasciato il consenso per il trattamento dei propri dati personali). </a:t>
            </a:r>
          </a:p>
          <a:p>
            <a:pPr>
              <a:lnSpc>
                <a:spcPct val="100000"/>
              </a:lnSpc>
              <a:spcBef>
                <a:spcPct val="0"/>
              </a:spcBef>
            </a:pPr>
            <a:endParaRPr lang="it-IT" sz="1400" dirty="0"/>
          </a:p>
          <a:p>
            <a:pPr>
              <a:lnSpc>
                <a:spcPct val="100000"/>
              </a:lnSpc>
              <a:spcBef>
                <a:spcPct val="0"/>
              </a:spcBef>
            </a:pPr>
            <a:r>
              <a:rPr lang="it-IT" sz="1400" dirty="0"/>
              <a:t>Questa numerosità appare adeguata e rappresentativa dell’universo di riferimento, giacché assicura, con una soddisfazione media del 99%, un margine di errore di stima di </a:t>
            </a:r>
            <a:r>
              <a:rPr lang="it-IT" sz="1400" dirty="0">
                <a:cs typeface="Arial" pitchFamily="34" charset="0"/>
              </a:rPr>
              <a:t>±2,38</a:t>
            </a:r>
            <a:r>
              <a:rPr lang="it-IT" sz="1400" dirty="0"/>
              <a:t>%. </a:t>
            </a:r>
          </a:p>
          <a:p>
            <a:pPr>
              <a:lnSpc>
                <a:spcPct val="100000"/>
              </a:lnSpc>
              <a:spcBef>
                <a:spcPct val="0"/>
              </a:spcBef>
            </a:pPr>
            <a:endParaRPr lang="it-IT" sz="1400" dirty="0">
              <a:solidFill>
                <a:srgbClr val="FF0000"/>
              </a:solidFill>
            </a:endParaRPr>
          </a:p>
          <a:p>
            <a:pPr>
              <a:lnSpc>
                <a:spcPct val="100000"/>
              </a:lnSpc>
              <a:spcBef>
                <a:spcPct val="0"/>
              </a:spcBef>
            </a:pPr>
            <a:r>
              <a:rPr lang="it-IT" sz="1400" dirty="0"/>
              <a:t>Per verificare la significatività delle variabili e dei possibili incroci restituiti nella presente indagine, in fase di analisi dei dati sono stati effettuati precedentemente dei test statistici (</a:t>
            </a:r>
            <a:r>
              <a:rPr lang="it-IT" sz="1400" i="1" dirty="0"/>
              <a:t>Chi quadro, Anova e T test</a:t>
            </a:r>
            <a:r>
              <a:rPr lang="it-IT" sz="1400" dirty="0"/>
              <a:t>).</a:t>
            </a:r>
          </a:p>
          <a:p>
            <a:pPr>
              <a:lnSpc>
                <a:spcPct val="100000"/>
              </a:lnSpc>
              <a:spcBef>
                <a:spcPct val="0"/>
              </a:spcBef>
            </a:pPr>
            <a:endParaRPr lang="it-IT" sz="1400" dirty="0"/>
          </a:p>
          <a:p>
            <a:pPr>
              <a:lnSpc>
                <a:spcPct val="100000"/>
              </a:lnSpc>
              <a:spcBef>
                <a:spcPct val="0"/>
              </a:spcBef>
            </a:pPr>
            <a:r>
              <a:rPr lang="it-IT" sz="1400" dirty="0">
                <a:cs typeface="Arial" pitchFamily="34" charset="0"/>
              </a:rPr>
              <a:t>Per estrapolare i valori è stata utilizzata la seguente scala di giudizio/valore:  </a:t>
            </a:r>
          </a:p>
          <a:p>
            <a:pPr>
              <a:lnSpc>
                <a:spcPct val="100000"/>
              </a:lnSpc>
              <a:spcBef>
                <a:spcPct val="0"/>
              </a:spcBef>
              <a:buFontTx/>
              <a:buChar char="•"/>
            </a:pPr>
            <a:r>
              <a:rPr lang="it-IT" sz="1400" dirty="0">
                <a:cs typeface="Arial" pitchFamily="34" charset="0"/>
              </a:rPr>
              <a:t> Molto soddisfatto = 3</a:t>
            </a:r>
          </a:p>
          <a:p>
            <a:pPr>
              <a:lnSpc>
                <a:spcPct val="100000"/>
              </a:lnSpc>
              <a:spcBef>
                <a:spcPct val="0"/>
              </a:spcBef>
              <a:buFontTx/>
              <a:buChar char="•"/>
            </a:pPr>
            <a:r>
              <a:rPr lang="it-IT" sz="1400" dirty="0">
                <a:cs typeface="Arial" pitchFamily="34" charset="0"/>
              </a:rPr>
              <a:t> Abbastanza soddisfatto = 2</a:t>
            </a:r>
          </a:p>
          <a:p>
            <a:pPr>
              <a:lnSpc>
                <a:spcPct val="100000"/>
              </a:lnSpc>
              <a:spcBef>
                <a:spcPct val="0"/>
              </a:spcBef>
              <a:buFontTx/>
              <a:buChar char="•"/>
            </a:pPr>
            <a:r>
              <a:rPr lang="it-IT" sz="1400" dirty="0">
                <a:cs typeface="Arial" pitchFamily="34" charset="0"/>
              </a:rPr>
              <a:t> Poco soddisfatto = 1</a:t>
            </a:r>
          </a:p>
          <a:p>
            <a:pPr>
              <a:lnSpc>
                <a:spcPct val="100000"/>
              </a:lnSpc>
              <a:spcBef>
                <a:spcPct val="0"/>
              </a:spcBef>
              <a:buFontTx/>
              <a:buChar char="•"/>
            </a:pPr>
            <a:r>
              <a:rPr lang="it-IT" sz="1400" dirty="0">
                <a:cs typeface="Arial" pitchFamily="34" charset="0"/>
              </a:rPr>
              <a:t> Per niente soddisfatto = 0</a:t>
            </a:r>
          </a:p>
          <a:p>
            <a:pPr>
              <a:lnSpc>
                <a:spcPct val="100000"/>
              </a:lnSpc>
              <a:spcBef>
                <a:spcPct val="0"/>
              </a:spcBef>
            </a:pPr>
            <a:endParaRPr lang="it-IT" sz="1400" dirty="0">
              <a:cs typeface="Arial" pitchFamily="34" charset="0"/>
            </a:endParaRPr>
          </a:p>
          <a:p>
            <a:pPr>
              <a:lnSpc>
                <a:spcPct val="100000"/>
              </a:lnSpc>
              <a:spcBef>
                <a:spcPct val="0"/>
              </a:spcBef>
            </a:pPr>
            <a:r>
              <a:rPr lang="it-IT" sz="1400" dirty="0">
                <a:cs typeface="Arial" pitchFamily="34" charset="0"/>
              </a:rPr>
              <a:t>Nel 2024, da Contratto di affidamento, la media minima standard rimane invariata a 2,20.</a:t>
            </a:r>
          </a:p>
          <a:p>
            <a:pPr>
              <a:lnSpc>
                <a:spcPct val="100000"/>
              </a:lnSpc>
              <a:spcBef>
                <a:spcPct val="0"/>
              </a:spcBef>
            </a:pPr>
            <a:endParaRPr lang="it-IT" sz="1400" dirty="0">
              <a:cs typeface="Arial" pitchFamily="34" charset="0"/>
            </a:endParaRPr>
          </a:p>
          <a:p>
            <a:pPr>
              <a:lnSpc>
                <a:spcPct val="100000"/>
              </a:lnSpc>
              <a:spcBef>
                <a:spcPct val="0"/>
              </a:spcBef>
              <a:buFontTx/>
              <a:buChar char="•"/>
            </a:pPr>
            <a:endParaRPr lang="it-IT" sz="1400" dirty="0">
              <a:cs typeface="Arial" pitchFamily="34" charset="0"/>
            </a:endParaRPr>
          </a:p>
          <a:p>
            <a:pPr>
              <a:lnSpc>
                <a:spcPct val="100000"/>
              </a:lnSpc>
              <a:spcBef>
                <a:spcPct val="0"/>
              </a:spcBef>
            </a:pPr>
            <a:r>
              <a:rPr lang="it-IT" sz="1400" dirty="0"/>
              <a:t> </a:t>
            </a:r>
          </a:p>
          <a:p>
            <a:pPr>
              <a:lnSpc>
                <a:spcPct val="100000"/>
              </a:lnSpc>
              <a:spcBef>
                <a:spcPct val="0"/>
              </a:spcBef>
            </a:pPr>
            <a:endParaRPr lang="it-IT" sz="1400" dirty="0">
              <a:solidFill>
                <a:srgbClr val="FF0000"/>
              </a:solidFill>
            </a:endParaRPr>
          </a:p>
          <a:p>
            <a:pPr>
              <a:lnSpc>
                <a:spcPct val="100000"/>
              </a:lnSpc>
              <a:spcBef>
                <a:spcPct val="0"/>
              </a:spcBef>
            </a:pPr>
            <a:endParaRPr lang="it-IT" sz="1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egnaposto numero diapositiva 4"/>
          <p:cNvSpPr>
            <a:spLocks noGrp="1"/>
          </p:cNvSpPr>
          <p:nvPr>
            <p:ph type="sldNum" sz="quarter" idx="10"/>
          </p:nvPr>
        </p:nvSpPr>
        <p:spPr/>
        <p:txBody>
          <a:bodyPr/>
          <a:lstStyle/>
          <a:p>
            <a:pPr>
              <a:defRPr/>
            </a:pPr>
            <a:fld id="{43A306C5-AD19-48E1-8D29-97020B88EFB3}" type="slidenum">
              <a:rPr lang="it-IT"/>
              <a:pPr>
                <a:defRPr/>
              </a:pPr>
              <a:t>4</a:t>
            </a:fld>
            <a:endParaRPr lang="it-IT"/>
          </a:p>
        </p:txBody>
      </p:sp>
      <p:sp>
        <p:nvSpPr>
          <p:cNvPr id="5123" name="Rectangle 3"/>
          <p:cNvSpPr>
            <a:spLocks noGrp="1" noChangeArrowheads="1"/>
          </p:cNvSpPr>
          <p:nvPr>
            <p:ph type="body" sz="half" idx="1"/>
          </p:nvPr>
        </p:nvSpPr>
        <p:spPr bwMode="auto">
          <a:xfrm>
            <a:off x="714786" y="902046"/>
            <a:ext cx="7714427" cy="5810250"/>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lnSpc>
                <a:spcPct val="80000"/>
              </a:lnSpc>
              <a:buFontTx/>
              <a:buNone/>
            </a:pPr>
            <a:r>
              <a:rPr lang="it-IT" sz="1600" b="1" dirty="0">
                <a:latin typeface="Arial" pitchFamily="34" charset="0"/>
              </a:rPr>
              <a:t>Sintesi dei risultati</a:t>
            </a:r>
          </a:p>
          <a:p>
            <a:pPr marL="0" indent="0" algn="just" eaLnBrk="1" hangingPunct="1">
              <a:spcBef>
                <a:spcPct val="0"/>
              </a:spcBef>
              <a:buFontTx/>
              <a:buNone/>
            </a:pPr>
            <a:endParaRPr lang="it-IT" sz="1000" dirty="0">
              <a:latin typeface="Arial" pitchFamily="34" charset="0"/>
            </a:endParaRPr>
          </a:p>
          <a:p>
            <a:pPr marL="0" indent="0" algn="just" eaLnBrk="1" hangingPunct="1">
              <a:lnSpc>
                <a:spcPct val="98000"/>
              </a:lnSpc>
              <a:spcBef>
                <a:spcPct val="0"/>
              </a:spcBef>
              <a:buFontTx/>
              <a:buNone/>
            </a:pPr>
            <a:r>
              <a:rPr lang="it-IT" sz="1400" dirty="0">
                <a:latin typeface="Arial" charset="0"/>
              </a:rPr>
              <a:t>Il livello di soddisfazione generale dei clienti intervistati è ottimo, con una media di </a:t>
            </a:r>
            <a:r>
              <a:rPr lang="it-IT" sz="1400" b="1" dirty="0">
                <a:latin typeface="Arial" charset="0"/>
              </a:rPr>
              <a:t>2,99 </a:t>
            </a:r>
            <a:r>
              <a:rPr lang="it-IT" sz="1400" dirty="0">
                <a:latin typeface="Arial" charset="0"/>
              </a:rPr>
              <a:t>su 3,00</a:t>
            </a:r>
            <a:r>
              <a:rPr lang="it-IT" sz="1400" b="1" dirty="0">
                <a:latin typeface="Arial" charset="0"/>
              </a:rPr>
              <a:t> </a:t>
            </a:r>
            <a:r>
              <a:rPr lang="it-IT" sz="1400" dirty="0">
                <a:latin typeface="Arial" charset="0"/>
              </a:rPr>
              <a:t>e una percentuale di molto/abbastanza soddisfatti pari a </a:t>
            </a:r>
            <a:r>
              <a:rPr lang="it-IT" sz="1400" b="1" dirty="0">
                <a:latin typeface="Arial" charset="0"/>
              </a:rPr>
              <a:t>100%</a:t>
            </a:r>
            <a:r>
              <a:rPr lang="it-IT" sz="1400" dirty="0">
                <a:latin typeface="Arial" charset="0"/>
              </a:rPr>
              <a:t>. </a:t>
            </a:r>
          </a:p>
          <a:p>
            <a:pPr marL="0" indent="0" algn="just" eaLnBrk="1" hangingPunct="1">
              <a:lnSpc>
                <a:spcPct val="98000"/>
              </a:lnSpc>
              <a:spcBef>
                <a:spcPct val="0"/>
              </a:spcBef>
              <a:buNone/>
            </a:pPr>
            <a:endParaRPr lang="it-IT" sz="1400" dirty="0">
              <a:solidFill>
                <a:srgbClr val="FF0000"/>
              </a:solidFill>
              <a:latin typeface="Arial" charset="0"/>
            </a:endParaRPr>
          </a:p>
          <a:p>
            <a:pPr marL="0" indent="0" algn="just" eaLnBrk="1" hangingPunct="1">
              <a:lnSpc>
                <a:spcPct val="98000"/>
              </a:lnSpc>
              <a:spcBef>
                <a:spcPct val="0"/>
              </a:spcBef>
              <a:buNone/>
            </a:pPr>
            <a:r>
              <a:rPr lang="it-IT" sz="1400" dirty="0">
                <a:latin typeface="Arial" charset="0"/>
              </a:rPr>
              <a:t>Gli aspetti maggiormente graditi sono i seguenti: la </a:t>
            </a:r>
            <a:r>
              <a:rPr lang="it-IT" sz="1400" b="1" dirty="0">
                <a:latin typeface="Arial" charset="0"/>
              </a:rPr>
              <a:t>visita didattica </a:t>
            </a:r>
            <a:r>
              <a:rPr lang="it-IT" sz="1400" dirty="0">
                <a:latin typeface="Arial" charset="0"/>
              </a:rPr>
              <a:t>e il </a:t>
            </a:r>
            <a:r>
              <a:rPr lang="it-IT" sz="1400" b="1" dirty="0">
                <a:latin typeface="Arial" charset="0"/>
              </a:rPr>
              <a:t>catering </a:t>
            </a:r>
            <a:r>
              <a:rPr lang="it-IT" sz="1400" dirty="0">
                <a:latin typeface="Arial" charset="0"/>
              </a:rPr>
              <a:t>(3,00; rispettivamente il 53% e il 51% dei clienti intervistati hanno richiesto tali servizi), seguiti dalla </a:t>
            </a:r>
            <a:r>
              <a:rPr lang="it-IT" sz="1400" b="1" dirty="0">
                <a:latin typeface="Arial" charset="0"/>
              </a:rPr>
              <a:t>soddisfazione degli ospiti </a:t>
            </a:r>
            <a:r>
              <a:rPr lang="it-IT" sz="1400" dirty="0">
                <a:latin typeface="Arial" charset="0"/>
              </a:rPr>
              <a:t>(2,98). </a:t>
            </a:r>
          </a:p>
          <a:p>
            <a:pPr marL="0" indent="0" algn="just" eaLnBrk="1" hangingPunct="1">
              <a:lnSpc>
                <a:spcPct val="98000"/>
              </a:lnSpc>
              <a:spcBef>
                <a:spcPct val="0"/>
              </a:spcBef>
              <a:buNone/>
            </a:pPr>
            <a:r>
              <a:rPr lang="it-IT" sz="1400" dirty="0">
                <a:latin typeface="Arial" pitchFamily="34" charset="0"/>
              </a:rPr>
              <a:t>Tutte le medie degli aspetti oggetto d’indagine sono nettamente superiori allo standard minimo di 2,20.</a:t>
            </a:r>
          </a:p>
          <a:p>
            <a:pPr marL="0" indent="0" algn="just" eaLnBrk="1" hangingPunct="1">
              <a:lnSpc>
                <a:spcPct val="98000"/>
              </a:lnSpc>
              <a:spcBef>
                <a:spcPct val="0"/>
              </a:spcBef>
              <a:buNone/>
            </a:pPr>
            <a:r>
              <a:rPr lang="it-IT" sz="1400" dirty="0">
                <a:solidFill>
                  <a:srgbClr val="FF0000"/>
                </a:solidFill>
                <a:latin typeface="Arial" pitchFamily="34" charset="0"/>
              </a:rPr>
              <a:t> </a:t>
            </a:r>
          </a:p>
          <a:p>
            <a:pPr marL="0" indent="0" algn="just" eaLnBrk="1" hangingPunct="1">
              <a:lnSpc>
                <a:spcPct val="98000"/>
              </a:lnSpc>
              <a:spcBef>
                <a:spcPct val="0"/>
              </a:spcBef>
              <a:buNone/>
            </a:pPr>
            <a:r>
              <a:rPr lang="it-IT" sz="1400" dirty="0">
                <a:latin typeface="Arial" pitchFamily="34" charset="0"/>
              </a:rPr>
              <a:t>La </a:t>
            </a:r>
            <a:r>
              <a:rPr lang="it-IT" sz="1400" b="1" dirty="0">
                <a:latin typeface="Arial" pitchFamily="34" charset="0"/>
              </a:rPr>
              <a:t>soddisfazione degli ospiti </a:t>
            </a:r>
            <a:r>
              <a:rPr lang="it-IT" sz="1400" dirty="0">
                <a:latin typeface="Arial" pitchFamily="34" charset="0"/>
              </a:rPr>
              <a:t>e la </a:t>
            </a:r>
            <a:r>
              <a:rPr lang="it-IT" sz="1400" b="1" dirty="0">
                <a:latin typeface="Arial" pitchFamily="34" charset="0"/>
              </a:rPr>
              <a:t>qualità dei supporti audiovisivi </a:t>
            </a:r>
            <a:r>
              <a:rPr lang="it-IT" sz="1400" dirty="0">
                <a:latin typeface="Arial" pitchFamily="34" charset="0"/>
              </a:rPr>
              <a:t>sono le variabili ritenute in assoluto più importanti nella mappa, ma anche quelle più correlate al giudizio complessivo (</a:t>
            </a:r>
            <a:r>
              <a:rPr lang="it-IT" sz="1400" i="1" dirty="0">
                <a:latin typeface="Arial" pitchFamily="34" charset="0"/>
              </a:rPr>
              <a:t>cfr. </a:t>
            </a:r>
            <a:r>
              <a:rPr lang="it-IT" sz="1400" dirty="0">
                <a:latin typeface="Arial" pitchFamily="34" charset="0"/>
              </a:rPr>
              <a:t>pp. 16-18). </a:t>
            </a:r>
          </a:p>
          <a:p>
            <a:pPr marL="0" indent="0" algn="just" eaLnBrk="1" hangingPunct="1">
              <a:lnSpc>
                <a:spcPct val="98000"/>
              </a:lnSpc>
              <a:spcBef>
                <a:spcPct val="0"/>
              </a:spcBef>
              <a:buNone/>
            </a:pPr>
            <a:endParaRPr lang="it-IT" sz="1400" dirty="0">
              <a:latin typeface="Arial" pitchFamily="34" charset="0"/>
            </a:endParaRPr>
          </a:p>
          <a:p>
            <a:pPr marL="0" indent="0" algn="just" eaLnBrk="1" hangingPunct="1">
              <a:lnSpc>
                <a:spcPct val="98000"/>
              </a:lnSpc>
              <a:spcBef>
                <a:spcPct val="0"/>
              </a:spcBef>
              <a:buNone/>
            </a:pPr>
            <a:r>
              <a:rPr lang="it-IT" sz="1400" dirty="0">
                <a:latin typeface="Arial" pitchFamily="34" charset="0"/>
              </a:rPr>
              <a:t>Il </a:t>
            </a:r>
            <a:r>
              <a:rPr lang="it-IT" sz="1400" u="sng" dirty="0">
                <a:latin typeface="Arial" pitchFamily="34" charset="0"/>
              </a:rPr>
              <a:t>profilo dei clienti</a:t>
            </a:r>
            <a:r>
              <a:rPr lang="it-IT" sz="1400" dirty="0">
                <a:latin typeface="Arial" pitchFamily="34" charset="0"/>
              </a:rPr>
              <a:t> intervistati è costituito per il 57% da </a:t>
            </a:r>
            <a:r>
              <a:rPr lang="it-IT" sz="1400" b="1" dirty="0">
                <a:latin typeface="Arial" pitchFamily="34" charset="0"/>
              </a:rPr>
              <a:t>micro </a:t>
            </a:r>
            <a:r>
              <a:rPr lang="it-IT" sz="1400" dirty="0">
                <a:latin typeface="Arial" pitchFamily="34" charset="0"/>
              </a:rPr>
              <a:t>(&lt;10 dipendenti), che lavorano soprattutto nel </a:t>
            </a:r>
            <a:r>
              <a:rPr lang="it-IT" sz="1400" b="1" dirty="0">
                <a:latin typeface="Arial" pitchFamily="34" charset="0"/>
              </a:rPr>
              <a:t>settore congressuale/eventi </a:t>
            </a:r>
            <a:r>
              <a:rPr lang="it-IT" sz="1400" dirty="0">
                <a:latin typeface="Arial" pitchFamily="34" charset="0"/>
              </a:rPr>
              <a:t>(27%), principalmente con </a:t>
            </a:r>
            <a:r>
              <a:rPr lang="it-IT" sz="1400" b="1" dirty="0">
                <a:latin typeface="Arial" pitchFamily="34" charset="0"/>
              </a:rPr>
              <a:t>sede a Roma</a:t>
            </a:r>
            <a:r>
              <a:rPr lang="it-IT" sz="1400" dirty="0">
                <a:latin typeface="Arial" pitchFamily="34" charset="0"/>
              </a:rPr>
              <a:t> (66% sul totale). </a:t>
            </a:r>
          </a:p>
          <a:p>
            <a:pPr marL="0" indent="0" algn="just" eaLnBrk="1" hangingPunct="1">
              <a:lnSpc>
                <a:spcPct val="98000"/>
              </a:lnSpc>
              <a:spcBef>
                <a:spcPct val="0"/>
              </a:spcBef>
              <a:buFontTx/>
              <a:buNone/>
            </a:pPr>
            <a:endParaRPr lang="it-IT" sz="1400" dirty="0">
              <a:latin typeface="Arial" charset="0"/>
            </a:endParaRPr>
          </a:p>
          <a:p>
            <a:pPr marL="0" indent="0" algn="just" eaLnBrk="1" hangingPunct="1">
              <a:lnSpc>
                <a:spcPct val="98000"/>
              </a:lnSpc>
              <a:spcBef>
                <a:spcPct val="0"/>
              </a:spcBef>
              <a:buNone/>
            </a:pPr>
            <a:r>
              <a:rPr lang="it-IT" sz="1400" dirty="0">
                <a:latin typeface="Arial" charset="0"/>
              </a:rPr>
              <a:t>Tra i </a:t>
            </a:r>
            <a:r>
              <a:rPr lang="it-IT" sz="1400" u="sng" dirty="0">
                <a:latin typeface="Arial" charset="0"/>
              </a:rPr>
              <a:t>mezzi di comunicazione</a:t>
            </a:r>
            <a:r>
              <a:rPr lang="it-IT" sz="1400" dirty="0">
                <a:latin typeface="Arial" charset="0"/>
              </a:rPr>
              <a:t> il 54% del campione intervistato afferma di essere venuto a conoscenza del servizio tramite il proprio </a:t>
            </a:r>
            <a:r>
              <a:rPr lang="it-IT" sz="1400" b="1" dirty="0">
                <a:latin typeface="Arial" charset="0"/>
              </a:rPr>
              <a:t>lavoro</a:t>
            </a:r>
            <a:r>
              <a:rPr lang="it-IT" sz="1400" dirty="0">
                <a:latin typeface="Arial" charset="0"/>
              </a:rPr>
              <a:t>, mentre il 17% lo scopre attraverso </a:t>
            </a:r>
            <a:r>
              <a:rPr lang="it-IT" sz="1400" b="1" dirty="0">
                <a:latin typeface="Arial" charset="0"/>
              </a:rPr>
              <a:t>altri siti internet</a:t>
            </a:r>
            <a:r>
              <a:rPr lang="it-IT" sz="1400" dirty="0">
                <a:latin typeface="Arial" charset="0"/>
              </a:rPr>
              <a:t> e il 13% tramite il portale </a:t>
            </a:r>
            <a:r>
              <a:rPr lang="it-IT" sz="1400" b="1" dirty="0">
                <a:latin typeface="Arial" charset="0"/>
              </a:rPr>
              <a:t>www.museiincomuneroma.it</a:t>
            </a:r>
            <a:r>
              <a:rPr lang="it-IT" sz="1400" kern="1200" dirty="0">
                <a:latin typeface="Arial" pitchFamily="34" charset="0"/>
              </a:rPr>
              <a:t>.</a:t>
            </a:r>
          </a:p>
          <a:p>
            <a:pPr marL="0" indent="0" algn="just" eaLnBrk="1" hangingPunct="1">
              <a:lnSpc>
                <a:spcPct val="98000"/>
              </a:lnSpc>
              <a:spcBef>
                <a:spcPct val="0"/>
              </a:spcBef>
              <a:buNone/>
            </a:pPr>
            <a:r>
              <a:rPr lang="it-IT" sz="1400" dirty="0">
                <a:latin typeface="Arial" pitchFamily="34" charset="0"/>
              </a:rPr>
              <a:t>I clienti che hanno scoperto tale servizio tramite</a:t>
            </a:r>
            <a:r>
              <a:rPr lang="it-IT" sz="1400" i="1" dirty="0">
                <a:latin typeface="Arial" pitchFamily="34" charset="0"/>
              </a:rPr>
              <a:t> lavoro </a:t>
            </a:r>
            <a:r>
              <a:rPr lang="it-IT" sz="1400" dirty="0">
                <a:latin typeface="Arial" pitchFamily="34" charset="0"/>
              </a:rPr>
              <a:t>sono soprattutto medie e grandi imprese (oltre i 50 dipendenti), con sede fuori Roma, nuovi clienti, il cui giudizio è superiore alle attese. Invece il portale </a:t>
            </a:r>
            <a:r>
              <a:rPr lang="it-IT" sz="1400" i="1" dirty="0">
                <a:latin typeface="Arial" pitchFamily="34" charset="0"/>
              </a:rPr>
              <a:t>www.museiincomuneroma.it </a:t>
            </a:r>
            <a:r>
              <a:rPr lang="it-IT" sz="1400" dirty="0">
                <a:latin typeface="Arial" pitchFamily="34" charset="0"/>
              </a:rPr>
              <a:t>e il </a:t>
            </a:r>
            <a:r>
              <a:rPr lang="it-IT" sz="1400" i="1" dirty="0">
                <a:latin typeface="Arial" pitchFamily="34" charset="0"/>
              </a:rPr>
              <a:t>passaparola</a:t>
            </a:r>
            <a:r>
              <a:rPr lang="it-IT" sz="1400" dirty="0">
                <a:latin typeface="Arial" pitchFamily="34" charset="0"/>
              </a:rPr>
              <a:t> sono predominanti tra le micro e piccole imprese (fino a 50 dipendenti), con sede a Roma, che hanno già organizzato altri eventi corporate presso il </a:t>
            </a:r>
            <a:r>
              <a:rPr lang="it-IT" sz="1400" i="1" dirty="0">
                <a:latin typeface="Arial" pitchFamily="34" charset="0"/>
              </a:rPr>
              <a:t>Sistema Musei </a:t>
            </a:r>
            <a:r>
              <a:rPr lang="it-IT" sz="1400" dirty="0">
                <a:latin typeface="Arial" pitchFamily="34" charset="0"/>
              </a:rPr>
              <a:t>di Roma Capitale e hanno un giudizio uguale alle proprie aspettative.</a:t>
            </a:r>
          </a:p>
          <a:p>
            <a:pPr marL="0" indent="0" algn="just" eaLnBrk="1" hangingPunct="1">
              <a:lnSpc>
                <a:spcPct val="98000"/>
              </a:lnSpc>
              <a:spcBef>
                <a:spcPct val="0"/>
              </a:spcBef>
              <a:buNone/>
            </a:pPr>
            <a:endParaRPr lang="it-IT" sz="1400"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egnaposto numero diapositiva 4"/>
          <p:cNvSpPr>
            <a:spLocks noGrp="1"/>
          </p:cNvSpPr>
          <p:nvPr>
            <p:ph type="sldNum" sz="quarter" idx="10"/>
          </p:nvPr>
        </p:nvSpPr>
        <p:spPr/>
        <p:txBody>
          <a:bodyPr/>
          <a:lstStyle/>
          <a:p>
            <a:pPr>
              <a:defRPr/>
            </a:pPr>
            <a:fld id="{43A306C5-AD19-48E1-8D29-97020B88EFB3}" type="slidenum">
              <a:rPr lang="it-IT"/>
              <a:pPr>
                <a:defRPr/>
              </a:pPr>
              <a:t>5</a:t>
            </a:fld>
            <a:endParaRPr lang="it-IT"/>
          </a:p>
        </p:txBody>
      </p:sp>
      <p:sp>
        <p:nvSpPr>
          <p:cNvPr id="5124" name="CasellaDiTesto 4"/>
          <p:cNvSpPr txBox="1">
            <a:spLocks noChangeArrowheads="1"/>
          </p:cNvSpPr>
          <p:nvPr/>
        </p:nvSpPr>
        <p:spPr bwMode="auto">
          <a:xfrm>
            <a:off x="381001" y="5305425"/>
            <a:ext cx="8496300" cy="600075"/>
          </a:xfrm>
          <a:prstGeom prst="rect">
            <a:avLst/>
          </a:prstGeom>
          <a:noFill/>
          <a:ln w="9525">
            <a:noFill/>
            <a:miter lim="800000"/>
            <a:headEnd/>
            <a:tailEnd/>
          </a:ln>
        </p:spPr>
        <p:txBody>
          <a:bodyPr wrap="square">
            <a:spAutoFit/>
          </a:bodyPr>
          <a:lstStyle/>
          <a:p>
            <a:pPr>
              <a:lnSpc>
                <a:spcPct val="100000"/>
              </a:lnSpc>
              <a:spcBef>
                <a:spcPct val="20000"/>
              </a:spcBef>
            </a:pPr>
            <a:r>
              <a:rPr lang="it-IT" sz="1000" i="1" dirty="0"/>
              <a:t>* La mediana è il termine che occupa il posto centrale in un insieme di dati disposti in ordine crescente.</a:t>
            </a:r>
          </a:p>
          <a:p>
            <a:pPr>
              <a:lnSpc>
                <a:spcPct val="100000"/>
              </a:lnSpc>
              <a:spcBef>
                <a:spcPct val="20000"/>
              </a:spcBef>
            </a:pPr>
            <a:r>
              <a:rPr lang="it-IT" sz="1000" i="1" dirty="0"/>
              <a:t>**La deviazione standard è un indice statistico che misura la precisione e l'attendibilità dei risultati, calcolando la dispersione dei valori medi dei singoli aspetti indagati rispetto alla loro media aritmetica (2,96).</a:t>
            </a:r>
          </a:p>
        </p:txBody>
      </p:sp>
      <p:sp>
        <p:nvSpPr>
          <p:cNvPr id="7" name="Segnaposto testo 6"/>
          <p:cNvSpPr>
            <a:spLocks noGrp="1"/>
          </p:cNvSpPr>
          <p:nvPr>
            <p:ph type="body" sz="half" idx="1"/>
          </p:nvPr>
        </p:nvSpPr>
        <p:spPr>
          <a:xfrm>
            <a:off x="523876" y="962025"/>
            <a:ext cx="8286749" cy="400049"/>
          </a:xfrm>
        </p:spPr>
        <p:txBody>
          <a:bodyPr/>
          <a:lstStyle/>
          <a:p>
            <a:pPr algn="ctr">
              <a:buNone/>
            </a:pPr>
            <a:r>
              <a:rPr lang="it-IT" sz="1600" b="1" dirty="0">
                <a:latin typeface="Arial" pitchFamily="34" charset="0"/>
                <a:cs typeface="Arial" pitchFamily="34" charset="0"/>
              </a:rPr>
              <a:t>Tabella riassuntiva</a:t>
            </a:r>
          </a:p>
        </p:txBody>
      </p:sp>
      <p:graphicFrame>
        <p:nvGraphicFramePr>
          <p:cNvPr id="8" name="Tabella 7"/>
          <p:cNvGraphicFramePr>
            <a:graphicFrameLocks noGrp="1"/>
          </p:cNvGraphicFramePr>
          <p:nvPr>
            <p:extLst>
              <p:ext uri="{D42A27DB-BD31-4B8C-83A1-F6EECF244321}">
                <p14:modId xmlns:p14="http://schemas.microsoft.com/office/powerpoint/2010/main" val="4249290329"/>
              </p:ext>
            </p:extLst>
          </p:nvPr>
        </p:nvGraphicFramePr>
        <p:xfrm>
          <a:off x="381001" y="1569796"/>
          <a:ext cx="8496302" cy="3718407"/>
        </p:xfrm>
        <a:graphic>
          <a:graphicData uri="http://schemas.openxmlformats.org/drawingml/2006/table">
            <a:tbl>
              <a:tblPr>
                <a:effectLst>
                  <a:innerShdw blurRad="63500" dist="50800" dir="13500000">
                    <a:prstClr val="black">
                      <a:alpha val="50000"/>
                    </a:prstClr>
                  </a:innerShdw>
                </a:effectLst>
              </a:tblPr>
              <a:tblGrid>
                <a:gridCol w="1762124">
                  <a:extLst>
                    <a:ext uri="{9D8B030D-6E8A-4147-A177-3AD203B41FA5}">
                      <a16:colId xmlns:a16="http://schemas.microsoft.com/office/drawing/2014/main" val="20000"/>
                    </a:ext>
                  </a:extLst>
                </a:gridCol>
                <a:gridCol w="589793">
                  <a:extLst>
                    <a:ext uri="{9D8B030D-6E8A-4147-A177-3AD203B41FA5}">
                      <a16:colId xmlns:a16="http://schemas.microsoft.com/office/drawing/2014/main" val="20001"/>
                    </a:ext>
                  </a:extLst>
                </a:gridCol>
                <a:gridCol w="666377">
                  <a:extLst>
                    <a:ext uri="{9D8B030D-6E8A-4147-A177-3AD203B41FA5}">
                      <a16:colId xmlns:a16="http://schemas.microsoft.com/office/drawing/2014/main" val="20002"/>
                    </a:ext>
                  </a:extLst>
                </a:gridCol>
                <a:gridCol w="666377">
                  <a:extLst>
                    <a:ext uri="{9D8B030D-6E8A-4147-A177-3AD203B41FA5}">
                      <a16:colId xmlns:a16="http://schemas.microsoft.com/office/drawing/2014/main" val="20003"/>
                    </a:ext>
                  </a:extLst>
                </a:gridCol>
                <a:gridCol w="754573">
                  <a:extLst>
                    <a:ext uri="{9D8B030D-6E8A-4147-A177-3AD203B41FA5}">
                      <a16:colId xmlns:a16="http://schemas.microsoft.com/office/drawing/2014/main" val="20004"/>
                    </a:ext>
                  </a:extLst>
                </a:gridCol>
                <a:gridCol w="842771">
                  <a:extLst>
                    <a:ext uri="{9D8B030D-6E8A-4147-A177-3AD203B41FA5}">
                      <a16:colId xmlns:a16="http://schemas.microsoft.com/office/drawing/2014/main" val="20005"/>
                    </a:ext>
                  </a:extLst>
                </a:gridCol>
                <a:gridCol w="770407">
                  <a:extLst>
                    <a:ext uri="{9D8B030D-6E8A-4147-A177-3AD203B41FA5}">
                      <a16:colId xmlns:a16="http://schemas.microsoft.com/office/drawing/2014/main" val="20006"/>
                    </a:ext>
                  </a:extLst>
                </a:gridCol>
                <a:gridCol w="786529">
                  <a:extLst>
                    <a:ext uri="{9D8B030D-6E8A-4147-A177-3AD203B41FA5}">
                      <a16:colId xmlns:a16="http://schemas.microsoft.com/office/drawing/2014/main" val="20007"/>
                    </a:ext>
                  </a:extLst>
                </a:gridCol>
                <a:gridCol w="781050">
                  <a:extLst>
                    <a:ext uri="{9D8B030D-6E8A-4147-A177-3AD203B41FA5}">
                      <a16:colId xmlns:a16="http://schemas.microsoft.com/office/drawing/2014/main" val="20008"/>
                    </a:ext>
                  </a:extLst>
                </a:gridCol>
                <a:gridCol w="876301">
                  <a:extLst>
                    <a:ext uri="{9D8B030D-6E8A-4147-A177-3AD203B41FA5}">
                      <a16:colId xmlns:a16="http://schemas.microsoft.com/office/drawing/2014/main" val="20009"/>
                    </a:ext>
                  </a:extLst>
                </a:gridCol>
              </a:tblGrid>
              <a:tr h="626251">
                <a:tc>
                  <a:txBody>
                    <a:bodyPr/>
                    <a:lstStyle/>
                    <a:p>
                      <a:pPr algn="ctr" rtl="0" fontAlgn="t"/>
                      <a:r>
                        <a:rPr lang="it-IT" sz="1100" b="1" i="1" u="none" strike="noStrike" dirty="0">
                          <a:solidFill>
                            <a:srgbClr val="FFFFFF"/>
                          </a:solidFill>
                          <a:latin typeface="Arial" pitchFamily="34" charset="0"/>
                          <a:cs typeface="Arial" pitchFamily="34" charset="0"/>
                        </a:rPr>
                        <a:t>Eventi corporate </a:t>
                      </a:r>
                    </a:p>
                    <a:p>
                      <a:pPr algn="ctr" rtl="0" fontAlgn="t"/>
                      <a:r>
                        <a:rPr lang="it-IT" sz="1100" b="1" i="0" u="none" strike="noStrike" baseline="0" dirty="0">
                          <a:solidFill>
                            <a:srgbClr val="FFFFFF"/>
                          </a:solidFill>
                          <a:latin typeface="Arial" pitchFamily="34" charset="0"/>
                          <a:cs typeface="Arial" pitchFamily="34" charset="0"/>
                        </a:rPr>
                        <a:t>2024</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Media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Mediana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Risposte Valide</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Risposte Mancanti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Deviazione standard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Servizio non utilizzato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Molto</a:t>
                      </a:r>
                      <a:r>
                        <a:rPr lang="it-IT" sz="1100" b="1" i="0" u="none" strike="noStrike" baseline="0" dirty="0">
                          <a:solidFill>
                            <a:srgbClr val="FFFFFF"/>
                          </a:solidFill>
                          <a:latin typeface="Arial" pitchFamily="34" charset="0"/>
                          <a:cs typeface="Arial" pitchFamily="34" charset="0"/>
                        </a:rPr>
                        <a:t> soddisfatti</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Per</a:t>
                      </a:r>
                      <a:r>
                        <a:rPr lang="it-IT" sz="1100" b="1" i="0" u="none" strike="noStrike" baseline="0" dirty="0">
                          <a:solidFill>
                            <a:srgbClr val="FFFFFF"/>
                          </a:solidFill>
                          <a:latin typeface="Arial" pitchFamily="34" charset="0"/>
                          <a:cs typeface="Arial" pitchFamily="34" charset="0"/>
                        </a:rPr>
                        <a:t> niente</a:t>
                      </a:r>
                    </a:p>
                    <a:p>
                      <a:pPr algn="ctr" rtl="0" fontAlgn="t"/>
                      <a:r>
                        <a:rPr lang="it-IT" sz="1100" b="1" i="0" u="none" strike="noStrike" dirty="0">
                          <a:solidFill>
                            <a:srgbClr val="FFFFFF"/>
                          </a:solidFill>
                          <a:latin typeface="Arial" pitchFamily="34" charset="0"/>
                          <a:cs typeface="Arial" pitchFamily="34" charset="0"/>
                        </a:rPr>
                        <a:t>soddisfatti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err="1">
                          <a:solidFill>
                            <a:srgbClr val="FFFFFF"/>
                          </a:solidFill>
                          <a:latin typeface="Arial" pitchFamily="34" charset="0"/>
                          <a:cs typeface="Arial" pitchFamily="34" charset="0"/>
                        </a:rPr>
                        <a:t>Molto+</a:t>
                      </a:r>
                      <a:r>
                        <a:rPr lang="it-IT" sz="1100" b="1" i="0" u="none" strike="noStrike" dirty="0">
                          <a:solidFill>
                            <a:srgbClr val="FFFFFF"/>
                          </a:solidFill>
                          <a:latin typeface="Arial" pitchFamily="34" charset="0"/>
                          <a:cs typeface="Arial" pitchFamily="34" charset="0"/>
                        </a:rPr>
                        <a:t> Abbastanza soddisfatti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437877">
                <a:tc>
                  <a:txBody>
                    <a:bodyPr/>
                    <a:lstStyle/>
                    <a:p>
                      <a:pPr algn="l" fontAlgn="t"/>
                      <a:r>
                        <a:rPr lang="it-IT" sz="1100" b="0" i="0" u="none" strike="noStrike" dirty="0">
                          <a:effectLst/>
                          <a:latin typeface="Arial" panose="020B0604020202020204" pitchFamily="34" charset="0"/>
                        </a:rPr>
                        <a:t>Staff organizzativo - Disponibilità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138">
                <a:tc>
                  <a:txBody>
                    <a:bodyPr/>
                    <a:lstStyle/>
                    <a:p>
                      <a:pPr algn="l" fontAlgn="t"/>
                      <a:r>
                        <a:rPr lang="it-IT" sz="1100" b="0" i="0" u="none" strike="noStrike" dirty="0">
                          <a:effectLst/>
                          <a:latin typeface="Arial" panose="020B0604020202020204" pitchFamily="34" charset="0"/>
                        </a:rPr>
                        <a:t>Staff organizzativo - Problem solving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715">
                <a:tc>
                  <a:txBody>
                    <a:bodyPr/>
                    <a:lstStyle/>
                    <a:p>
                      <a:pPr algn="l" fontAlgn="t"/>
                      <a:r>
                        <a:rPr lang="it-IT" sz="1100" b="0" i="0" u="none" strike="noStrike">
                          <a:effectLst/>
                          <a:latin typeface="Arial" panose="020B0604020202020204" pitchFamily="34" charset="0"/>
                        </a:rPr>
                        <a:t>Qualità supporti audiovisivi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161">
                <a:tc>
                  <a:txBody>
                    <a:bodyPr/>
                    <a:lstStyle/>
                    <a:p>
                      <a:pPr algn="l" fontAlgn="t"/>
                      <a:r>
                        <a:rPr lang="it-IT" sz="1100" b="0" i="0" u="none" strike="noStrike">
                          <a:effectLst/>
                          <a:latin typeface="Arial" panose="020B0604020202020204" pitchFamily="34" charset="0"/>
                        </a:rPr>
                        <a:t>Visita didattica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7161">
                <a:tc>
                  <a:txBody>
                    <a:bodyPr/>
                    <a:lstStyle/>
                    <a:p>
                      <a:pPr algn="l" fontAlgn="t"/>
                      <a:r>
                        <a:rPr lang="it-IT" sz="1100" b="0" i="0" u="none" strike="noStrike">
                          <a:effectLst/>
                          <a:latin typeface="Arial" panose="020B0604020202020204" pitchFamily="34" charset="0"/>
                        </a:rPr>
                        <a:t>Catering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5782">
                <a:tc>
                  <a:txBody>
                    <a:bodyPr/>
                    <a:lstStyle/>
                    <a:p>
                      <a:pPr algn="l" fontAlgn="t"/>
                      <a:r>
                        <a:rPr lang="it-IT" sz="1100" b="0" i="0" u="none" strike="noStrike">
                          <a:effectLst/>
                          <a:latin typeface="Arial" panose="020B0604020202020204" pitchFamily="34" charset="0"/>
                        </a:rPr>
                        <a:t>Pulizia degli spazi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7161">
                <a:tc>
                  <a:txBody>
                    <a:bodyPr/>
                    <a:lstStyle/>
                    <a:p>
                      <a:pPr algn="l" fontAlgn="t"/>
                      <a:r>
                        <a:rPr lang="it-IT" sz="1100" b="0" i="0" u="none" strike="noStrike">
                          <a:effectLst/>
                          <a:latin typeface="Arial" panose="020B0604020202020204" pitchFamily="34" charset="0"/>
                        </a:rPr>
                        <a:t>Soddisfazione ospiti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7161">
                <a:tc>
                  <a:txBody>
                    <a:bodyPr/>
                    <a:lstStyle/>
                    <a:p>
                      <a:pPr algn="l" fontAlgn="t"/>
                      <a:r>
                        <a:rPr lang="it-IT" sz="1100" b="1" i="0" u="none" strike="noStrike" dirty="0">
                          <a:effectLst/>
                          <a:latin typeface="Arial" panose="020B0604020202020204" pitchFamily="34" charset="0"/>
                        </a:rPr>
                        <a:t>Giudizio complessivo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0,122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pPr>
              <a:defRPr/>
            </a:pPr>
            <a:fld id="{3842F028-AFB1-4535-8F9D-35D271296897}" type="slidenum">
              <a:rPr lang="it-IT"/>
              <a:pPr>
                <a:defRPr/>
              </a:pPr>
              <a:t>6</a:t>
            </a:fld>
            <a:endParaRPr lang="it-IT"/>
          </a:p>
        </p:txBody>
      </p:sp>
      <p:sp>
        <p:nvSpPr>
          <p:cNvPr id="6149" name="Text Box 1834"/>
          <p:cNvSpPr txBox="1">
            <a:spLocks noChangeArrowheads="1"/>
          </p:cNvSpPr>
          <p:nvPr/>
        </p:nvSpPr>
        <p:spPr bwMode="auto">
          <a:xfrm>
            <a:off x="736600" y="909638"/>
            <a:ext cx="4241800" cy="287337"/>
          </a:xfrm>
          <a:prstGeom prst="rect">
            <a:avLst/>
          </a:prstGeom>
          <a:noFill/>
          <a:ln w="9525" algn="ctr">
            <a:noFill/>
            <a:miter lim="800000"/>
            <a:headEnd/>
            <a:tailEnd/>
          </a:ln>
        </p:spPr>
        <p:txBody>
          <a:bodyPr wrap="none">
            <a:spAutoFit/>
          </a:bodyPr>
          <a:lstStyle/>
          <a:p>
            <a:r>
              <a:rPr lang="it-IT" sz="1600" b="1" dirty="0"/>
              <a:t>Medie di soddisfazione – grafico di Pareto</a:t>
            </a:r>
          </a:p>
        </p:txBody>
      </p:sp>
      <p:sp>
        <p:nvSpPr>
          <p:cNvPr id="8" name="CasellaDiTesto 5"/>
          <p:cNvSpPr txBox="1">
            <a:spLocks noChangeArrowheads="1"/>
          </p:cNvSpPr>
          <p:nvPr/>
        </p:nvSpPr>
        <p:spPr bwMode="auto">
          <a:xfrm>
            <a:off x="755649" y="1409699"/>
            <a:ext cx="2825751" cy="3951267"/>
          </a:xfrm>
          <a:prstGeom prst="rect">
            <a:avLst/>
          </a:prstGeom>
          <a:noFill/>
          <a:ln w="9525">
            <a:noFill/>
            <a:miter lim="800000"/>
            <a:headEnd/>
            <a:tailEnd/>
          </a:ln>
        </p:spPr>
        <p:txBody>
          <a:bodyPr wrap="square">
            <a:spAutoFit/>
          </a:bodyPr>
          <a:lstStyle/>
          <a:p>
            <a:pPr>
              <a:lnSpc>
                <a:spcPct val="100000"/>
              </a:lnSpc>
              <a:spcBef>
                <a:spcPct val="0"/>
              </a:spcBef>
            </a:pPr>
            <a:r>
              <a:rPr lang="it-IT" sz="1400" dirty="0"/>
              <a:t>Nel grafico laterale sono disposte le medie di soddisfazione in ordine decrescente per un apprezzamento più diretto dei risultati.</a:t>
            </a:r>
          </a:p>
          <a:p>
            <a:pPr>
              <a:lnSpc>
                <a:spcPct val="100000"/>
              </a:lnSpc>
              <a:spcBef>
                <a:spcPct val="0"/>
              </a:spcBef>
            </a:pPr>
            <a:endParaRPr lang="it-IT" sz="1400" dirty="0"/>
          </a:p>
          <a:p>
            <a:pPr>
              <a:lnSpc>
                <a:spcPct val="100000"/>
              </a:lnSpc>
              <a:spcBef>
                <a:spcPct val="0"/>
              </a:spcBef>
            </a:pPr>
            <a:r>
              <a:rPr lang="it-IT" sz="1400" dirty="0"/>
              <a:t>Tra gli aspetti maggiormente graditi vi sono la </a:t>
            </a:r>
            <a:r>
              <a:rPr lang="it-IT" sz="1400" b="1" dirty="0"/>
              <a:t>visita didattica </a:t>
            </a:r>
            <a:r>
              <a:rPr lang="it-IT" sz="1400" dirty="0"/>
              <a:t>e il </a:t>
            </a:r>
            <a:r>
              <a:rPr lang="it-IT" sz="1400" b="1" dirty="0"/>
              <a:t>catering </a:t>
            </a:r>
            <a:r>
              <a:rPr lang="it-IT" sz="1400" dirty="0"/>
              <a:t>(rispettivamente </a:t>
            </a:r>
            <a:r>
              <a:rPr lang="it-IT" sz="1400" dirty="0">
                <a:latin typeface="Arial" charset="0"/>
              </a:rPr>
              <a:t>il 53% e il 51% dei clienti hanno richiesto tali servizi)</a:t>
            </a:r>
            <a:r>
              <a:rPr lang="it-IT" sz="1400" dirty="0"/>
              <a:t>, seguiti dalla </a:t>
            </a:r>
            <a:r>
              <a:rPr lang="it-IT" sz="1400" b="1" dirty="0"/>
              <a:t>soddisfazione degli ospiti</a:t>
            </a:r>
            <a:r>
              <a:rPr lang="it-IT" sz="1400" dirty="0"/>
              <a:t>.</a:t>
            </a:r>
          </a:p>
          <a:p>
            <a:pPr>
              <a:lnSpc>
                <a:spcPct val="100000"/>
              </a:lnSpc>
              <a:spcBef>
                <a:spcPct val="0"/>
              </a:spcBef>
            </a:pPr>
            <a:endParaRPr lang="it-IT" sz="1400" dirty="0"/>
          </a:p>
          <a:p>
            <a:pPr>
              <a:lnSpc>
                <a:spcPct val="100000"/>
              </a:lnSpc>
              <a:spcBef>
                <a:spcPct val="0"/>
              </a:spcBef>
            </a:pPr>
            <a:r>
              <a:rPr lang="it-IT" sz="1400" dirty="0"/>
              <a:t>Tutte le medie sono ben al di sopra dello standard di 2,20. </a:t>
            </a:r>
          </a:p>
          <a:p>
            <a:pPr>
              <a:lnSpc>
                <a:spcPct val="100000"/>
              </a:lnSpc>
              <a:spcBef>
                <a:spcPct val="0"/>
              </a:spcBef>
            </a:pPr>
            <a:endParaRPr lang="it-IT" sz="1400" dirty="0">
              <a:solidFill>
                <a:srgbClr val="FF0000"/>
              </a:solidFill>
            </a:endParaRPr>
          </a:p>
          <a:p>
            <a:pPr>
              <a:lnSpc>
                <a:spcPct val="100000"/>
              </a:lnSpc>
              <a:spcBef>
                <a:spcPct val="0"/>
              </a:spcBef>
            </a:pPr>
            <a:endParaRPr lang="it-IT" sz="1400" dirty="0"/>
          </a:p>
          <a:p>
            <a:pPr>
              <a:lnSpc>
                <a:spcPct val="100000"/>
              </a:lnSpc>
              <a:spcBef>
                <a:spcPct val="0"/>
              </a:spcBef>
            </a:pPr>
            <a:endParaRPr lang="it-IT" sz="1400" dirty="0"/>
          </a:p>
        </p:txBody>
      </p:sp>
      <p:graphicFrame>
        <p:nvGraphicFramePr>
          <p:cNvPr id="3" name="Grafico 2">
            <a:extLst>
              <a:ext uri="{FF2B5EF4-FFF2-40B4-BE49-F238E27FC236}">
                <a16:creationId xmlns:a16="http://schemas.microsoft.com/office/drawing/2014/main" id="{ED83047C-B14D-4F43-8182-E9137D4D413D}"/>
              </a:ext>
            </a:extLst>
          </p:cNvPr>
          <p:cNvGraphicFramePr>
            <a:graphicFrameLocks/>
          </p:cNvGraphicFramePr>
          <p:nvPr>
            <p:extLst>
              <p:ext uri="{D42A27DB-BD31-4B8C-83A1-F6EECF244321}">
                <p14:modId xmlns:p14="http://schemas.microsoft.com/office/powerpoint/2010/main" val="3520736966"/>
              </p:ext>
            </p:extLst>
          </p:nvPr>
        </p:nvGraphicFramePr>
        <p:xfrm>
          <a:off x="3390900" y="1409699"/>
          <a:ext cx="4838700" cy="52371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3"/>
          <p:cNvSpPr>
            <a:spLocks noGrp="1"/>
          </p:cNvSpPr>
          <p:nvPr>
            <p:ph type="sldNum" sz="quarter" idx="10"/>
          </p:nvPr>
        </p:nvSpPr>
        <p:spPr/>
        <p:txBody>
          <a:bodyPr/>
          <a:lstStyle/>
          <a:p>
            <a:pPr>
              <a:defRPr/>
            </a:pPr>
            <a:fld id="{ED11A684-AAC4-4A5F-B64A-D0EEEA9B5886}" type="slidenum">
              <a:rPr lang="it-IT"/>
              <a:pPr>
                <a:defRPr/>
              </a:pPr>
              <a:t>7</a:t>
            </a:fld>
            <a:endParaRPr lang="it-IT" dirty="0"/>
          </a:p>
        </p:txBody>
      </p:sp>
      <p:sp>
        <p:nvSpPr>
          <p:cNvPr id="8197" name="Rectangle 227"/>
          <p:cNvSpPr>
            <a:spLocks noGrp="1" noChangeArrowheads="1"/>
          </p:cNvSpPr>
          <p:nvPr>
            <p:ph type="body" idx="1"/>
          </p:nvPr>
        </p:nvSpPr>
        <p:spPr bwMode="auto">
          <a:xfrm>
            <a:off x="723901" y="819149"/>
            <a:ext cx="7743824" cy="2076451"/>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it-IT" sz="1600" b="1" dirty="0">
                <a:latin typeface="Arial" pitchFamily="34" charset="0"/>
              </a:rPr>
              <a:t>Analisi del trend 2023-2024</a:t>
            </a:r>
          </a:p>
          <a:p>
            <a:pPr marL="0" indent="0" eaLnBrk="1" hangingPunct="1">
              <a:spcBef>
                <a:spcPct val="0"/>
              </a:spcBef>
              <a:buFontTx/>
              <a:buNone/>
            </a:pPr>
            <a:endParaRPr lang="it-IT" sz="1000" dirty="0">
              <a:latin typeface="Arial" pitchFamily="34" charset="0"/>
            </a:endParaRPr>
          </a:p>
          <a:p>
            <a:pPr marL="0" indent="0" algn="just" eaLnBrk="1" hangingPunct="1">
              <a:spcBef>
                <a:spcPct val="0"/>
              </a:spcBef>
              <a:buNone/>
            </a:pPr>
            <a:r>
              <a:rPr lang="it-IT" sz="1400" dirty="0">
                <a:latin typeface="Arial" pitchFamily="34" charset="0"/>
                <a:cs typeface="Arial" pitchFamily="34" charset="0"/>
              </a:rPr>
              <a:t>Rispetto alla precedente indagine effettuata nel 2023, il trend risulta piuttosto costante e lineare.</a:t>
            </a:r>
            <a:endParaRPr lang="it-IT" sz="1400" i="1" dirty="0">
              <a:latin typeface="Arial" pitchFamily="34" charset="0"/>
              <a:cs typeface="Arial" pitchFamily="34" charset="0"/>
            </a:endParaRPr>
          </a:p>
          <a:p>
            <a:pPr marL="0" indent="0" algn="just" eaLnBrk="1" hangingPunct="1">
              <a:spcBef>
                <a:spcPct val="0"/>
              </a:spcBef>
              <a:buNone/>
            </a:pPr>
            <a:endParaRPr lang="it-IT" sz="1400" dirty="0">
              <a:latin typeface="Arial" pitchFamily="34" charset="0"/>
              <a:cs typeface="Arial" pitchFamily="34" charset="0"/>
            </a:endParaRPr>
          </a:p>
          <a:p>
            <a:pPr marL="0" indent="0" algn="just" eaLnBrk="1" hangingPunct="1">
              <a:spcBef>
                <a:spcPct val="0"/>
              </a:spcBef>
              <a:buNone/>
            </a:pPr>
            <a:r>
              <a:rPr lang="it-IT" sz="1400" dirty="0">
                <a:latin typeface="Arial" pitchFamily="34" charset="0"/>
                <a:cs typeface="Arial" pitchFamily="34" charset="0"/>
              </a:rPr>
              <a:t>Si registra un aumento del livello medio di soddisfazione su tutti gli aspetti oggetto d’indagine, soprattutto sulla </a:t>
            </a:r>
            <a:r>
              <a:rPr lang="it-IT" sz="1400" b="1" dirty="0">
                <a:latin typeface="Arial" pitchFamily="34" charset="0"/>
                <a:cs typeface="Arial" pitchFamily="34" charset="0"/>
              </a:rPr>
              <a:t>visita didattica </a:t>
            </a:r>
            <a:r>
              <a:rPr lang="it-IT" sz="1400" dirty="0">
                <a:latin typeface="Arial" pitchFamily="34" charset="0"/>
                <a:cs typeface="Arial" pitchFamily="34" charset="0"/>
              </a:rPr>
              <a:t>e sul servizio di </a:t>
            </a:r>
            <a:r>
              <a:rPr lang="it-IT" sz="1400" b="1" dirty="0">
                <a:latin typeface="Arial" pitchFamily="34" charset="0"/>
                <a:cs typeface="Arial" pitchFamily="34" charset="0"/>
              </a:rPr>
              <a:t>catering</a:t>
            </a:r>
            <a:r>
              <a:rPr lang="it-IT" sz="1400" dirty="0">
                <a:latin typeface="Arial" pitchFamily="34" charset="0"/>
                <a:cs typeface="Arial" pitchFamily="34" charset="0"/>
              </a:rPr>
              <a:t>. Inoltre, si evidenzia che la media sulla </a:t>
            </a:r>
            <a:r>
              <a:rPr lang="it-IT" sz="1400" b="1" dirty="0">
                <a:latin typeface="Arial" pitchFamily="34" charset="0"/>
                <a:cs typeface="Arial" pitchFamily="34" charset="0"/>
              </a:rPr>
              <a:t>pulizia degli spazi </a:t>
            </a:r>
            <a:r>
              <a:rPr lang="it-IT" sz="1400" dirty="0">
                <a:latin typeface="Arial" pitchFamily="34" charset="0"/>
                <a:cs typeface="Arial" pitchFamily="34" charset="0"/>
              </a:rPr>
              <a:t>resta pressoché invariata.</a:t>
            </a:r>
          </a:p>
        </p:txBody>
      </p:sp>
      <p:graphicFrame>
        <p:nvGraphicFramePr>
          <p:cNvPr id="3" name="Grafico 2">
            <a:extLst>
              <a:ext uri="{FF2B5EF4-FFF2-40B4-BE49-F238E27FC236}">
                <a16:creationId xmlns:a16="http://schemas.microsoft.com/office/drawing/2014/main" id="{733D1190-4CB2-4571-B040-5634A43614FF}"/>
              </a:ext>
            </a:extLst>
          </p:cNvPr>
          <p:cNvGraphicFramePr>
            <a:graphicFrameLocks/>
          </p:cNvGraphicFramePr>
          <p:nvPr>
            <p:extLst>
              <p:ext uri="{D42A27DB-BD31-4B8C-83A1-F6EECF244321}">
                <p14:modId xmlns:p14="http://schemas.microsoft.com/office/powerpoint/2010/main" val="644247292"/>
              </p:ext>
            </p:extLst>
          </p:nvPr>
        </p:nvGraphicFramePr>
        <p:xfrm>
          <a:off x="390525" y="2581275"/>
          <a:ext cx="8029574" cy="4181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BA613BB8-194A-4578-94B9-C5B39CEAEDAD}" type="slidenum">
              <a:rPr lang="it-IT"/>
              <a:pPr>
                <a:defRPr/>
              </a:pPr>
              <a:t>8</a:t>
            </a:fld>
            <a:endParaRPr lang="it-IT"/>
          </a:p>
        </p:txBody>
      </p:sp>
      <p:cxnSp>
        <p:nvCxnSpPr>
          <p:cNvPr id="11" name="Connettore 2 10"/>
          <p:cNvCxnSpPr/>
          <p:nvPr/>
        </p:nvCxnSpPr>
        <p:spPr bwMode="auto">
          <a:xfrm flipV="1">
            <a:off x="4876800" y="5772150"/>
            <a:ext cx="1314450" cy="9525"/>
          </a:xfrm>
          <a:prstGeom prst="straightConnector1">
            <a:avLst/>
          </a:prstGeom>
          <a:noFill/>
          <a:ln w="9525" cap="flat" cmpd="sng" algn="ctr">
            <a:noFill/>
            <a:prstDash val="solid"/>
            <a:round/>
            <a:headEnd type="none" w="med" len="med"/>
            <a:tailEnd type="arrow"/>
          </a:ln>
          <a:effectLst/>
        </p:spPr>
      </p:cxnSp>
      <p:sp>
        <p:nvSpPr>
          <p:cNvPr id="3" name="Text Box 6">
            <a:extLst>
              <a:ext uri="{FF2B5EF4-FFF2-40B4-BE49-F238E27FC236}">
                <a16:creationId xmlns:a16="http://schemas.microsoft.com/office/drawing/2014/main" id="{24057F7D-03B1-3CA9-6310-4D769E0AE4EA}"/>
              </a:ext>
            </a:extLst>
          </p:cNvPr>
          <p:cNvSpPr txBox="1">
            <a:spLocks noChangeArrowheads="1"/>
          </p:cNvSpPr>
          <p:nvPr/>
        </p:nvSpPr>
        <p:spPr bwMode="auto">
          <a:xfrm>
            <a:off x="747711" y="792167"/>
            <a:ext cx="7761808" cy="2862322"/>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Come è venuto a conoscenza del servizio</a:t>
            </a:r>
          </a:p>
          <a:p>
            <a:pPr>
              <a:lnSpc>
                <a:spcPct val="100000"/>
              </a:lnSpc>
              <a:spcBef>
                <a:spcPct val="0"/>
              </a:spcBef>
            </a:pPr>
            <a:endParaRPr lang="it-IT" sz="1000" dirty="0">
              <a:solidFill>
                <a:srgbClr val="FF0000"/>
              </a:solidFill>
            </a:endParaRPr>
          </a:p>
          <a:p>
            <a:pPr>
              <a:lnSpc>
                <a:spcPct val="100000"/>
              </a:lnSpc>
              <a:spcBef>
                <a:spcPct val="0"/>
              </a:spcBef>
            </a:pPr>
            <a:r>
              <a:rPr lang="it-IT" sz="1400" dirty="0"/>
              <a:t>Il 54% del campione intervistato afferma di essere venuto a conoscenza del servizio di organizzazione </a:t>
            </a:r>
            <a:r>
              <a:rPr lang="it-IT" sz="1400" i="1" dirty="0"/>
              <a:t>eventi corporate </a:t>
            </a:r>
            <a:r>
              <a:rPr lang="it-IT" sz="1400" dirty="0"/>
              <a:t>di </a:t>
            </a:r>
            <a:r>
              <a:rPr lang="it-IT" sz="1400" i="1" dirty="0"/>
              <a:t>Zètema</a:t>
            </a:r>
            <a:r>
              <a:rPr lang="it-IT" sz="1400" dirty="0"/>
              <a:t> tramite il proprio </a:t>
            </a:r>
            <a:r>
              <a:rPr lang="it-IT" sz="1400" b="1" dirty="0"/>
              <a:t>lavoro </a:t>
            </a:r>
            <a:r>
              <a:rPr lang="it-IT" sz="1400" dirty="0"/>
              <a:t>(43% nel 2023), mentre il 17% risponde </a:t>
            </a:r>
            <a:r>
              <a:rPr lang="it-IT" sz="1400" b="1" dirty="0"/>
              <a:t>altri siti internet </a:t>
            </a:r>
            <a:r>
              <a:rPr lang="it-IT" sz="1400" dirty="0"/>
              <a:t>(lo scorso anno era 5%) e il 13% attraverso il portale </a:t>
            </a:r>
            <a:r>
              <a:rPr lang="it-IT" sz="1400" b="1" dirty="0"/>
              <a:t>www.museiincomuneroma.it </a:t>
            </a:r>
            <a:r>
              <a:rPr lang="it-IT" sz="1400" dirty="0"/>
              <a:t>(in discesa dal 33% emerso nella scorsa indagine). </a:t>
            </a:r>
          </a:p>
          <a:p>
            <a:pPr>
              <a:lnSpc>
                <a:spcPct val="100000"/>
              </a:lnSpc>
              <a:spcBef>
                <a:spcPct val="0"/>
              </a:spcBef>
            </a:pPr>
            <a:endParaRPr lang="it-IT" sz="1400" dirty="0">
              <a:solidFill>
                <a:srgbClr val="FF0000"/>
              </a:solidFill>
            </a:endParaRPr>
          </a:p>
          <a:p>
            <a:pPr>
              <a:lnSpc>
                <a:spcPct val="100000"/>
              </a:lnSpc>
              <a:spcBef>
                <a:spcPct val="0"/>
              </a:spcBef>
            </a:pPr>
            <a:r>
              <a:rPr lang="it-IT" sz="1400" dirty="0"/>
              <a:t>I clienti che hanno scoperto tale servizio tramite </a:t>
            </a:r>
            <a:r>
              <a:rPr lang="it-IT" sz="1400" u="sng" dirty="0"/>
              <a:t>lavoro</a:t>
            </a:r>
            <a:r>
              <a:rPr lang="it-IT" sz="1400" dirty="0"/>
              <a:t> sono soprattutto medie e grandi imprese (oltre i 50 dipendenti), con sede fuori Roma, nuovi clienti, il cui giudizio è superiore alle attese. Invece il portale </a:t>
            </a:r>
            <a:r>
              <a:rPr lang="it-IT" sz="1400" u="sng" dirty="0"/>
              <a:t>www.museiincomuneroma.it </a:t>
            </a:r>
            <a:r>
              <a:rPr lang="it-IT" sz="1400" dirty="0"/>
              <a:t>e il </a:t>
            </a:r>
            <a:r>
              <a:rPr lang="it-IT" sz="1400" u="sng" dirty="0"/>
              <a:t>passaparola</a:t>
            </a:r>
            <a:r>
              <a:rPr lang="it-IT" sz="1400" dirty="0"/>
              <a:t> sono predominanti tra le micro e piccole imprese (fino a 50 dipendenti), con sede a Roma, che hanno già organizzato altri </a:t>
            </a:r>
            <a:r>
              <a:rPr lang="it-IT" sz="1400" i="1" dirty="0"/>
              <a:t>eventi corporate </a:t>
            </a:r>
            <a:r>
              <a:rPr lang="it-IT" sz="1400" dirty="0"/>
              <a:t>presso il </a:t>
            </a:r>
            <a:r>
              <a:rPr lang="it-IT" sz="1400" i="1" dirty="0"/>
              <a:t>Sistema Musei </a:t>
            </a:r>
            <a:r>
              <a:rPr lang="it-IT" sz="1400" dirty="0"/>
              <a:t>di Roma Capitale </a:t>
            </a:r>
            <a:r>
              <a:rPr lang="it-IT" sz="1400" dirty="0">
                <a:latin typeface="Arial" pitchFamily="34" charset="0"/>
              </a:rPr>
              <a:t>e hanno un giudizio uguale alle proprie aspettative</a:t>
            </a:r>
            <a:r>
              <a:rPr lang="it-IT" sz="1400" dirty="0"/>
              <a:t>.</a:t>
            </a:r>
          </a:p>
        </p:txBody>
      </p:sp>
      <p:graphicFrame>
        <p:nvGraphicFramePr>
          <p:cNvPr id="5" name="Chart 16">
            <a:extLst>
              <a:ext uri="{FF2B5EF4-FFF2-40B4-BE49-F238E27FC236}">
                <a16:creationId xmlns:a16="http://schemas.microsoft.com/office/drawing/2014/main" id="{2A91C840-AC73-48B7-8741-711A29C0039E}"/>
              </a:ext>
            </a:extLst>
          </p:cNvPr>
          <p:cNvGraphicFramePr>
            <a:graphicFrameLocks/>
          </p:cNvGraphicFramePr>
          <p:nvPr>
            <p:extLst>
              <p:ext uri="{D42A27DB-BD31-4B8C-83A1-F6EECF244321}">
                <p14:modId xmlns:p14="http://schemas.microsoft.com/office/powerpoint/2010/main" val="3096022839"/>
              </p:ext>
            </p:extLst>
          </p:nvPr>
        </p:nvGraphicFramePr>
        <p:xfrm>
          <a:off x="1914524" y="3533776"/>
          <a:ext cx="4962525" cy="32655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6">
            <a:extLst>
              <a:ext uri="{FF2B5EF4-FFF2-40B4-BE49-F238E27FC236}">
                <a16:creationId xmlns:a16="http://schemas.microsoft.com/office/drawing/2014/main" id="{DF7B69E9-9B99-4F37-8798-78E48E487D78}"/>
              </a:ext>
            </a:extLst>
          </p:cNvPr>
          <p:cNvGraphicFramePr>
            <a:graphicFrameLocks/>
          </p:cNvGraphicFramePr>
          <p:nvPr>
            <p:extLst>
              <p:ext uri="{D42A27DB-BD31-4B8C-83A1-F6EECF244321}">
                <p14:modId xmlns:p14="http://schemas.microsoft.com/office/powerpoint/2010/main" val="3251266158"/>
              </p:ext>
            </p:extLst>
          </p:nvPr>
        </p:nvGraphicFramePr>
        <p:xfrm>
          <a:off x="1457325" y="3035143"/>
          <a:ext cx="4470139" cy="3524794"/>
        </p:xfrm>
        <a:graphic>
          <a:graphicData uri="http://schemas.openxmlformats.org/drawingml/2006/chart">
            <c:chart xmlns:c="http://schemas.openxmlformats.org/drawingml/2006/chart" xmlns:r="http://schemas.openxmlformats.org/officeDocument/2006/relationships" r:id="rId3"/>
          </a:graphicData>
        </a:graphic>
      </p:graphicFrame>
      <p:sp>
        <p:nvSpPr>
          <p:cNvPr id="5" name="Segnaposto numero diapositiva 4"/>
          <p:cNvSpPr>
            <a:spLocks noGrp="1"/>
          </p:cNvSpPr>
          <p:nvPr>
            <p:ph type="sldNum" sz="quarter" idx="10"/>
          </p:nvPr>
        </p:nvSpPr>
        <p:spPr/>
        <p:txBody>
          <a:bodyPr/>
          <a:lstStyle/>
          <a:p>
            <a:pPr>
              <a:defRPr/>
            </a:pPr>
            <a:fld id="{2BDB0C49-DA66-4335-8A57-02BA8B6AB627}" type="slidenum">
              <a:rPr lang="it-IT" smtClean="0"/>
              <a:pPr>
                <a:defRPr/>
              </a:pPr>
              <a:t>9</a:t>
            </a:fld>
            <a:endParaRPr lang="it-IT"/>
          </a:p>
        </p:txBody>
      </p:sp>
      <p:sp>
        <p:nvSpPr>
          <p:cNvPr id="7" name="Text Box 6"/>
          <p:cNvSpPr txBox="1">
            <a:spLocks noChangeArrowheads="1"/>
          </p:cNvSpPr>
          <p:nvPr/>
        </p:nvSpPr>
        <p:spPr bwMode="auto">
          <a:xfrm>
            <a:off x="747712" y="819151"/>
            <a:ext cx="7748588" cy="2215991"/>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Si è già rivolto al nostro servizio in passato</a:t>
            </a:r>
          </a:p>
          <a:p>
            <a:pPr>
              <a:lnSpc>
                <a:spcPct val="100000"/>
              </a:lnSpc>
              <a:spcBef>
                <a:spcPct val="0"/>
              </a:spcBef>
            </a:pPr>
            <a:endParaRPr lang="it-IT" sz="1000" dirty="0"/>
          </a:p>
          <a:p>
            <a:pPr>
              <a:lnSpc>
                <a:spcPct val="100000"/>
              </a:lnSpc>
              <a:spcBef>
                <a:spcPct val="0"/>
              </a:spcBef>
            </a:pPr>
            <a:r>
              <a:rPr lang="it-IT" sz="1400" dirty="0">
                <a:cs typeface="Arial" pitchFamily="34" charset="0"/>
              </a:rPr>
              <a:t>Il 53% del campione è costituito dai fidelizzati (di cui il 32% ha già usufruito del servizio “</a:t>
            </a:r>
            <a:r>
              <a:rPr lang="it-IT" sz="1400" b="1" i="1" dirty="0">
                <a:cs typeface="Arial" pitchFamily="34" charset="0"/>
              </a:rPr>
              <a:t>da una a tre volte</a:t>
            </a:r>
            <a:r>
              <a:rPr lang="it-IT" sz="1400" dirty="0">
                <a:ea typeface="Arial Unicode MS" pitchFamily="34" charset="-128"/>
                <a:cs typeface="Arial" panose="020B0604020202020204" pitchFamily="34" charset="0"/>
              </a:rPr>
              <a:t>" e il 21% </a:t>
            </a:r>
            <a:r>
              <a:rPr lang="it-IT" sz="1400" dirty="0">
                <a:cs typeface="Arial" pitchFamily="34" charset="0"/>
              </a:rPr>
              <a:t>“</a:t>
            </a:r>
            <a:r>
              <a:rPr lang="it-IT" sz="1400" b="1" i="1" dirty="0">
                <a:cs typeface="Arial" panose="020B0604020202020204" pitchFamily="34" charset="0"/>
              </a:rPr>
              <a:t>oltre tre volte</a:t>
            </a:r>
            <a:r>
              <a:rPr lang="it-IT" sz="1400" dirty="0">
                <a:ea typeface="Arial Unicode MS" pitchFamily="34" charset="-128"/>
                <a:cs typeface="Arial" panose="020B0604020202020204" pitchFamily="34" charset="0"/>
              </a:rPr>
              <a:t>”), </a:t>
            </a:r>
            <a:r>
              <a:rPr lang="it-IT" sz="1400" dirty="0">
                <a:cs typeface="Arial" pitchFamily="34" charset="0"/>
              </a:rPr>
              <a:t>mentre il 47% è rappresentato da clienti che dichiarano di avere usufruito di tale servizio per la prima volta.</a:t>
            </a:r>
          </a:p>
          <a:p>
            <a:pPr>
              <a:lnSpc>
                <a:spcPct val="100000"/>
              </a:lnSpc>
              <a:spcBef>
                <a:spcPct val="0"/>
              </a:spcBef>
            </a:pPr>
            <a:endParaRPr lang="it-IT" sz="1400" dirty="0">
              <a:solidFill>
                <a:srgbClr val="FF0000"/>
              </a:solidFill>
              <a:ea typeface="Arial Unicode MS" pitchFamily="34" charset="-128"/>
              <a:cs typeface="Arial" panose="020B0604020202020204" pitchFamily="34" charset="0"/>
            </a:endParaRPr>
          </a:p>
          <a:p>
            <a:pPr>
              <a:lnSpc>
                <a:spcPct val="100000"/>
              </a:lnSpc>
              <a:spcBef>
                <a:spcPct val="0"/>
              </a:spcBef>
            </a:pPr>
            <a:r>
              <a:rPr lang="it-IT" sz="1400" dirty="0">
                <a:ea typeface="Arial Unicode MS" pitchFamily="34" charset="-128"/>
                <a:cs typeface="Arial Unicode MS" pitchFamily="34" charset="-128"/>
              </a:rPr>
              <a:t>I </a:t>
            </a:r>
            <a:r>
              <a:rPr lang="it-IT" sz="1400" u="sng" dirty="0">
                <a:ea typeface="Arial Unicode MS" pitchFamily="34" charset="-128"/>
                <a:cs typeface="Arial Unicode MS" pitchFamily="34" charset="-128"/>
              </a:rPr>
              <a:t>nuovi fruitori</a:t>
            </a:r>
            <a:r>
              <a:rPr lang="it-IT" sz="1400" dirty="0">
                <a:ea typeface="Arial Unicode MS" pitchFamily="34" charset="-128"/>
                <a:cs typeface="Arial Unicode MS" pitchFamily="34" charset="-128"/>
              </a:rPr>
              <a:t> sono in particolare le aziende di dimensione media/grande (oltre i 50 dipendenti), con sede fuori Roma. Invece ad essersi </a:t>
            </a:r>
            <a:r>
              <a:rPr lang="it-IT" sz="1400" u="sng" dirty="0">
                <a:ea typeface="Arial Unicode MS" pitchFamily="34" charset="-128"/>
                <a:cs typeface="Arial Unicode MS" pitchFamily="34" charset="-128"/>
              </a:rPr>
              <a:t>già rivolti al servizio</a:t>
            </a:r>
            <a:r>
              <a:rPr lang="it-IT" sz="1400" dirty="0">
                <a:ea typeface="Arial Unicode MS" pitchFamily="34" charset="-128"/>
                <a:cs typeface="Arial Unicode MS" pitchFamily="34" charset="-128"/>
              </a:rPr>
              <a:t> in passato sono prevalentemente le micro e piccole imprese (fino a 50 dipendenti), la cui sede è ubicata a Roma. </a:t>
            </a:r>
          </a:p>
          <a:p>
            <a:pPr>
              <a:lnSpc>
                <a:spcPct val="100000"/>
              </a:lnSpc>
              <a:spcBef>
                <a:spcPct val="0"/>
              </a:spcBef>
            </a:pPr>
            <a:endParaRPr lang="it-IT" sz="1400" dirty="0">
              <a:solidFill>
                <a:srgbClr val="FF0000"/>
              </a:solidFill>
            </a:endParaRPr>
          </a:p>
        </p:txBody>
      </p:sp>
      <p:sp>
        <p:nvSpPr>
          <p:cNvPr id="4" name="Parentesi graffa chiusa 3">
            <a:extLst>
              <a:ext uri="{FF2B5EF4-FFF2-40B4-BE49-F238E27FC236}">
                <a16:creationId xmlns:a16="http://schemas.microsoft.com/office/drawing/2014/main" id="{2E4088A6-0698-36EB-0741-32D3C876B25D}"/>
              </a:ext>
            </a:extLst>
          </p:cNvPr>
          <p:cNvSpPr/>
          <p:nvPr/>
        </p:nvSpPr>
        <p:spPr bwMode="auto">
          <a:xfrm>
            <a:off x="5230160" y="4829448"/>
            <a:ext cx="79347" cy="130202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a:ln>
                <a:noFill/>
              </a:ln>
              <a:solidFill>
                <a:schemeClr val="tx1"/>
              </a:solidFill>
              <a:effectLst/>
              <a:latin typeface="Arial" charset="0"/>
            </a:endParaRPr>
          </a:p>
        </p:txBody>
      </p:sp>
      <p:sp>
        <p:nvSpPr>
          <p:cNvPr id="8" name="CasellaDiTesto 7">
            <a:extLst>
              <a:ext uri="{FF2B5EF4-FFF2-40B4-BE49-F238E27FC236}">
                <a16:creationId xmlns:a16="http://schemas.microsoft.com/office/drawing/2014/main" id="{2207664E-DEBF-9449-B4A4-017287370CA2}"/>
              </a:ext>
            </a:extLst>
          </p:cNvPr>
          <p:cNvSpPr txBox="1"/>
          <p:nvPr/>
        </p:nvSpPr>
        <p:spPr>
          <a:xfrm>
            <a:off x="5365489" y="5379479"/>
            <a:ext cx="1447800" cy="240066"/>
          </a:xfrm>
          <a:prstGeom prst="rect">
            <a:avLst/>
          </a:prstGeom>
          <a:noFill/>
        </p:spPr>
        <p:txBody>
          <a:bodyPr wrap="square" rtlCol="0">
            <a:spAutoFit/>
          </a:bodyPr>
          <a:lstStyle/>
          <a:p>
            <a:r>
              <a:rPr lang="it-IT" b="1" dirty="0"/>
              <a:t>Fidelizzati=53%</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32367</TotalTime>
  <Words>3457</Words>
  <Application>Microsoft Office PowerPoint</Application>
  <PresentationFormat>Presentazione su schermo (4:3)</PresentationFormat>
  <Paragraphs>528</Paragraphs>
  <Slides>24</Slides>
  <Notes>8</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9" baseType="lpstr">
      <vt:lpstr>Arial Unicode MS</vt:lpstr>
      <vt:lpstr>Arial</vt:lpstr>
      <vt:lpstr>Times</vt:lpstr>
      <vt:lpstr>Blank Presentation</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Analisi multivariate: Fattoriale e Cluster Analysis</vt:lpstr>
      <vt:lpstr>Presentazione standard di PowerPoint</vt:lpstr>
      <vt:lpstr>Presentazione standard di PowerPoint</vt:lpstr>
      <vt:lpstr>Presentazione standard di PowerPoint</vt:lpstr>
    </vt:vector>
  </TitlesOfParts>
  <Company>zetema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22/11/2005</dc:title>
  <dc:creator>zet</dc:creator>
  <cp:lastModifiedBy>Valeria Amantini</cp:lastModifiedBy>
  <cp:revision>5216</cp:revision>
  <cp:lastPrinted>2025-01-29T10:36:35Z</cp:lastPrinted>
  <dcterms:created xsi:type="dcterms:W3CDTF">2005-11-04T18:29:42Z</dcterms:created>
  <dcterms:modified xsi:type="dcterms:W3CDTF">2025-02-17T15:50:45Z</dcterms:modified>
</cp:coreProperties>
</file>